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39" r:id="rId3"/>
    <p:sldId id="375" r:id="rId4"/>
    <p:sldId id="372" r:id="rId5"/>
    <p:sldId id="371" r:id="rId6"/>
    <p:sldId id="370" r:id="rId7"/>
    <p:sldId id="335" r:id="rId8"/>
    <p:sldId id="336" r:id="rId9"/>
    <p:sldId id="337" r:id="rId10"/>
    <p:sldId id="338" r:id="rId11"/>
    <p:sldId id="296" r:id="rId12"/>
    <p:sldId id="297" r:id="rId13"/>
    <p:sldId id="291" r:id="rId14"/>
    <p:sldId id="295" r:id="rId15"/>
    <p:sldId id="344" r:id="rId16"/>
    <p:sldId id="345" r:id="rId17"/>
    <p:sldId id="343" r:id="rId18"/>
    <p:sldId id="316" r:id="rId19"/>
    <p:sldId id="347" r:id="rId20"/>
    <p:sldId id="348" r:id="rId21"/>
    <p:sldId id="349" r:id="rId22"/>
    <p:sldId id="350" r:id="rId23"/>
    <p:sldId id="298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7" r:id="rId34"/>
    <p:sldId id="366" r:id="rId35"/>
    <p:sldId id="362" r:id="rId36"/>
    <p:sldId id="363" r:id="rId37"/>
    <p:sldId id="364" r:id="rId38"/>
    <p:sldId id="368" r:id="rId39"/>
    <p:sldId id="365" r:id="rId40"/>
    <p:sldId id="299" r:id="rId41"/>
    <p:sldId id="323" r:id="rId42"/>
    <p:sldId id="325" r:id="rId43"/>
    <p:sldId id="352" r:id="rId44"/>
    <p:sldId id="369" r:id="rId45"/>
    <p:sldId id="327" r:id="rId46"/>
    <p:sldId id="328" r:id="rId47"/>
    <p:sldId id="331" r:id="rId48"/>
    <p:sldId id="333" r:id="rId49"/>
    <p:sldId id="330" r:id="rId50"/>
    <p:sldId id="294" r:id="rId51"/>
    <p:sldId id="376" r:id="rId5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D39"/>
    <a:srgbClr val="888E93"/>
    <a:srgbClr val="52545C"/>
    <a:srgbClr val="EB9A1F"/>
    <a:srgbClr val="ED9C24"/>
    <a:srgbClr val="6B7079"/>
    <a:srgbClr val="ED7D31"/>
    <a:srgbClr val="5B9BD5"/>
    <a:srgbClr val="FFC113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64191" autoAdjust="0"/>
  </p:normalViewPr>
  <p:slideViewPr>
    <p:cSldViewPr snapToGrid="0">
      <p:cViewPr varScale="1">
        <p:scale>
          <a:sx n="113" d="100"/>
          <a:sy n="113" d="100"/>
        </p:scale>
        <p:origin x="366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7E6AD-CA0F-48C9-A66C-5F9391E7FF2D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4997-A3EF-4CFA-B3B0-98F38D950D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5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Chciałbym</a:t>
            </a:r>
            <a:r>
              <a:rPr lang="pl-PL" baseline="0" dirty="0"/>
              <a:t> dzisiaj przekazać wam informacje, które mogą mieć kluczowe znaczenie dla waszego biznesu, najpierw jednak chciałbym zadać wam jedno pytanie…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960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740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125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020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758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245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371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812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29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591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85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295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755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044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021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413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857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033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197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427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302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33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200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965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089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0744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9377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5782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756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5513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5647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5882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831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4818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08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5731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947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1033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4016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9990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715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2762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8784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11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2990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8931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24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78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96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52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Jakie konsekwencje niosłaby za sobą sytuacja, w której utracilibyście wszystkie swoje dane? [pauza]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997-A3EF-4CFA-B3B0-98F38D950D3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59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07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29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23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88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72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52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6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05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89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80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E030-8202-41D4-890E-2817643C70BE}" type="datetimeFigureOut">
              <a:rPr lang="pl-PL" smtClean="0"/>
              <a:t>10.10.2017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57C0-3EE5-4105-AF77-586BCA961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51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031314" y="5780782"/>
            <a:ext cx="86353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ea typeface="Blogger Sans" panose="02000506030000020004" pitchFamily="50" charset="0"/>
              </a:rPr>
              <a:t>OPTIMIZING PERFORMANCE OF MAGENTO</a:t>
            </a:r>
          </a:p>
          <a:p>
            <a:r>
              <a:rPr lang="pl-PL" sz="3200" dirty="0" err="1" smtClean="0">
                <a:ea typeface="Blogger Sans" panose="02000506030000020004" pitchFamily="50" charset="0"/>
              </a:rPr>
              <a:t>Meet</a:t>
            </a:r>
            <a:r>
              <a:rPr lang="pl-PL" sz="3200" dirty="0" smtClean="0">
                <a:ea typeface="Blogger Sans" panose="02000506030000020004" pitchFamily="50" charset="0"/>
              </a:rPr>
              <a:t> Magento Greece, </a:t>
            </a:r>
            <a:r>
              <a:rPr lang="pl-PL" sz="3200" dirty="0" err="1" smtClean="0">
                <a:ea typeface="Blogger Sans" panose="02000506030000020004" pitchFamily="50" charset="0"/>
              </a:rPr>
              <a:t>October</a:t>
            </a:r>
            <a:r>
              <a:rPr lang="pl-PL" sz="3200" dirty="0" smtClean="0">
                <a:ea typeface="Blogger Sans" panose="02000506030000020004" pitchFamily="50" charset="0"/>
              </a:rPr>
              <a:t> 11th &amp; 12th, 2017</a:t>
            </a:r>
            <a:endParaRPr lang="pl-PL" sz="3200" dirty="0">
              <a:ea typeface="Blogger Sans" panose="02000506030000020004" pitchFamily="50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4" y="-457199"/>
            <a:ext cx="13932212" cy="56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4 </a:t>
            </a:r>
            <a:r>
              <a:rPr lang="pl-PL" sz="4400" b="1" dirty="0" smtClean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TRACKS</a:t>
            </a:r>
            <a:endParaRPr lang="pl-PL" sz="4400" b="1" dirty="0">
              <a:solidFill>
                <a:schemeClr val="bg1"/>
              </a:solidFill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641121" y="2337531"/>
            <a:ext cx="49097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FFC113"/>
                </a:solidFill>
                <a:ea typeface="Blogger Sans" panose="02000506030000020004" pitchFamily="50" charset="0"/>
              </a:rPr>
              <a:t>S</a:t>
            </a:r>
            <a:r>
              <a:rPr lang="pl-PL" sz="3200" dirty="0">
                <a:ea typeface="Blogger Sans" panose="02000506030000020004" pitchFamily="50" charset="0"/>
              </a:rPr>
              <a:t>e</a:t>
            </a:r>
            <a:r>
              <a:rPr lang="en-US" sz="3200" dirty="0" err="1">
                <a:ea typeface="Blogger Sans" panose="02000506030000020004" pitchFamily="50" charset="0"/>
              </a:rPr>
              <a:t>curity</a:t>
            </a:r>
            <a:endParaRPr lang="pl-PL" sz="3200" dirty="0">
              <a:ea typeface="Blogger Sans" panose="02000506030000020004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3200" dirty="0" err="1">
                <a:solidFill>
                  <a:srgbClr val="FFC113"/>
                </a:solidFill>
                <a:ea typeface="Blogger Sans" panose="02000506030000020004" pitchFamily="50" charset="0"/>
              </a:rPr>
              <a:t>O</a:t>
            </a:r>
            <a:r>
              <a:rPr lang="pl-PL" sz="3200" dirty="0" err="1">
                <a:ea typeface="Blogger Sans" panose="02000506030000020004" pitchFamily="50" charset="0"/>
              </a:rPr>
              <a:t>perational</a:t>
            </a:r>
            <a:r>
              <a:rPr lang="pl-PL" sz="3200" dirty="0">
                <a:ea typeface="Blogger Sans" panose="02000506030000020004" pitchFamily="50" charset="0"/>
              </a:rPr>
              <a:t> excellence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 err="1">
                <a:solidFill>
                  <a:srgbClr val="FFC113"/>
                </a:solidFill>
                <a:ea typeface="Blogger Sans" panose="02000506030000020004" pitchFamily="50" charset="0"/>
              </a:rPr>
              <a:t>A</a:t>
            </a:r>
            <a:r>
              <a:rPr lang="pl-PL" sz="3200" dirty="0" err="1">
                <a:ea typeface="Blogger Sans" panose="02000506030000020004" pitchFamily="50" charset="0"/>
              </a:rPr>
              <a:t>vailability</a:t>
            </a:r>
            <a:endParaRPr lang="pl-PL" sz="3200" dirty="0">
              <a:ea typeface="Blogger Sans" panose="02000506030000020004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4000" b="1" dirty="0">
                <a:solidFill>
                  <a:srgbClr val="FFC113"/>
                </a:solidFill>
                <a:ea typeface="Blogger Sans" panose="02000506030000020004" pitchFamily="50" charset="0"/>
              </a:rPr>
              <a:t>P</a:t>
            </a:r>
            <a:r>
              <a:rPr lang="pl-PL" sz="4000" b="1" dirty="0">
                <a:ea typeface="Blogger Sans" panose="02000506030000020004" pitchFamily="50" charset="0"/>
              </a:rPr>
              <a:t>erformance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600" dirty="0" err="1">
                <a:ea typeface="Blogger Sans" panose="02000506030000020004" pitchFamily="50" charset="0"/>
              </a:rPr>
              <a:t>Organizational</a:t>
            </a:r>
            <a:r>
              <a:rPr lang="pl-PL" sz="1600" dirty="0">
                <a:ea typeface="Blogger Sans" panose="02000506030000020004" pitchFamily="50" charset="0"/>
              </a:rPr>
              <a:t> </a:t>
            </a:r>
            <a:r>
              <a:rPr lang="pl-PL" sz="1600" dirty="0" err="1">
                <a:ea typeface="Blogger Sans" panose="02000506030000020004" pitchFamily="50" charset="0"/>
              </a:rPr>
              <a:t>standards</a:t>
            </a:r>
            <a:r>
              <a:rPr lang="pl-PL" sz="1600" dirty="0">
                <a:ea typeface="Blogger Sans" panose="02000506030000020004" pitchFamily="50" charset="0"/>
              </a:rPr>
              <a:t> and </a:t>
            </a:r>
            <a:r>
              <a:rPr lang="pl-PL" sz="1600" dirty="0" err="1">
                <a:ea typeface="Blogger Sans" panose="02000506030000020004" pitchFamily="50" charset="0"/>
              </a:rPr>
              <a:t>compliance</a:t>
            </a:r>
            <a:endParaRPr lang="pl-PL" sz="1200" dirty="0">
              <a:ea typeface="Blogger Sans" panose="02000506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FOR THE START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860822" y="3383971"/>
            <a:ext cx="4199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err="1">
                <a:ea typeface="Blogger Sans" panose="02000506030000020004" pitchFamily="50" charset="0"/>
              </a:rPr>
              <a:t>Why</a:t>
            </a:r>
            <a:r>
              <a:rPr lang="pl-PL" sz="3200" dirty="0">
                <a:ea typeface="Blogger Sans" panose="02000506030000020004" pitchFamily="50" charset="0"/>
              </a:rPr>
              <a:t> </a:t>
            </a:r>
            <a:r>
              <a:rPr lang="pl-PL" sz="3200" dirty="0" err="1">
                <a:ea typeface="Blogger Sans" panose="02000506030000020004" pitchFamily="50" charset="0"/>
              </a:rPr>
              <a:t>are</a:t>
            </a:r>
            <a:r>
              <a:rPr lang="pl-PL" sz="3200" dirty="0">
                <a:ea typeface="Blogger Sans" panose="02000506030000020004" pitchFamily="50" charset="0"/>
              </a:rPr>
              <a:t> we </a:t>
            </a:r>
            <a:r>
              <a:rPr lang="pl-PL" sz="3200" dirty="0" err="1">
                <a:ea typeface="Blogger Sans" panose="02000506030000020004" pitchFamily="50" charset="0"/>
              </a:rPr>
              <a:t>optimizing</a:t>
            </a:r>
            <a:r>
              <a:rPr lang="pl-PL" sz="3200" dirty="0">
                <a:ea typeface="Blogger Sans" panose="02000506030000020004" pitchFamily="50" charset="0"/>
              </a:rPr>
              <a:t>?</a:t>
            </a:r>
            <a:endParaRPr lang="pl-PL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THE THEORY OF CONSTRAINTS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267098" y="2953084"/>
            <a:ext cx="76578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ea typeface="Blogger Sans" panose="02000506030000020004" pitchFamily="50" charset="0"/>
              </a:rPr>
              <a:t>„A</a:t>
            </a:r>
            <a:r>
              <a:rPr lang="en-US" sz="3200" dirty="0">
                <a:ea typeface="Blogger Sans" panose="02000506030000020004" pitchFamily="50" charset="0"/>
              </a:rPr>
              <a:t> chain is no stronger than its weakest link.</a:t>
            </a:r>
            <a:r>
              <a:rPr lang="pl-PL" sz="3200" dirty="0">
                <a:ea typeface="Blogger Sans" panose="02000506030000020004" pitchFamily="50" charset="0"/>
              </a:rPr>
              <a:t>”</a:t>
            </a:r>
          </a:p>
          <a:p>
            <a:endParaRPr lang="pl-PL" sz="3200" dirty="0">
              <a:ea typeface="Blogger Sans" panose="02000506030000020004" pitchFamily="50" charset="0"/>
            </a:endParaRPr>
          </a:p>
          <a:p>
            <a:pPr algn="ctr"/>
            <a:r>
              <a:rPr lang="pl-PL" sz="2400" dirty="0" err="1">
                <a:ea typeface="Blogger Sans" panose="02000506030000020004" pitchFamily="50" charset="0"/>
              </a:rPr>
              <a:t>Elijahu</a:t>
            </a:r>
            <a:r>
              <a:rPr lang="pl-PL" sz="2400" dirty="0">
                <a:ea typeface="Blogger Sans" panose="02000506030000020004" pitchFamily="50" charset="0"/>
              </a:rPr>
              <a:t> M. </a:t>
            </a:r>
            <a:r>
              <a:rPr lang="pl-PL" sz="2400" dirty="0" err="1">
                <a:ea typeface="Blogger Sans" panose="02000506030000020004" pitchFamily="50" charset="0"/>
              </a:rPr>
              <a:t>Goldbratt</a:t>
            </a:r>
            <a:r>
              <a:rPr lang="pl-PL" sz="2400" dirty="0">
                <a:ea typeface="Blogger Sans" panose="02000506030000020004" pitchFamily="50" charset="0"/>
              </a:rPr>
              <a:t>, „The </a:t>
            </a:r>
            <a:r>
              <a:rPr lang="pl-PL" sz="2400" dirty="0" err="1">
                <a:ea typeface="Blogger Sans" panose="02000506030000020004" pitchFamily="50" charset="0"/>
              </a:rPr>
              <a:t>Goal</a:t>
            </a:r>
            <a:r>
              <a:rPr lang="pl-PL" sz="2400" dirty="0">
                <a:ea typeface="Blogger Sans" panose="02000506030000020004" pitchFamily="50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ar.bauercdn.com/pagefiles/24370/nissan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0999"/>
            <a:ext cx="12192000" cy="81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>
                <a:solidFill>
                  <a:schemeClr val="bg1"/>
                </a:solidFill>
                <a:latin typeface="Helvetica World" panose="020B0500040000020004" pitchFamily="34" charset="0"/>
                <a:ea typeface="Blogger Sans" panose="02000506030000020004" pitchFamily="50" charset="0"/>
                <a:cs typeface="Helvetica World" panose="020B0500040000020004" pitchFamily="34" charset="0"/>
              </a:rPr>
              <a:t>THE THEORY OF CONSTRAINTS</a:t>
            </a:r>
            <a:endParaRPr lang="pl-PL" sz="4400" b="1" dirty="0">
              <a:solidFill>
                <a:schemeClr val="bg1"/>
              </a:solidFill>
              <a:latin typeface="Helvetica World" panose="020B0500040000020004" pitchFamily="34" charset="0"/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THE THEORY OF CONSTRAINTS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896781" y="1852783"/>
            <a:ext cx="439843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Identify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dirty="0">
                <a:ea typeface="Blogger Sans" panose="02000506030000020004" pitchFamily="50" charset="0"/>
              </a:rPr>
              <a:t>E</a:t>
            </a:r>
            <a:r>
              <a:rPr lang="en-US" altLang="pl-PL" sz="2000" dirty="0" err="1">
                <a:ea typeface="Blogger Sans" panose="02000506030000020004" pitchFamily="50" charset="0"/>
              </a:rPr>
              <a:t>xploit</a:t>
            </a:r>
            <a:r>
              <a:rPr lang="en-US" altLang="pl-PL" sz="2000" dirty="0">
                <a:ea typeface="Blogger Sans" panose="02000506030000020004" pitchFamily="50" charset="0"/>
              </a:rPr>
              <a:t>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Subordinate everything else to the above decision</a:t>
            </a:r>
            <a:r>
              <a:rPr lang="pl-PL" altLang="pl-PL" sz="2000" dirty="0">
                <a:ea typeface="Blogger Sans" panose="02000506030000020004" pitchFamily="50" charset="0"/>
              </a:rPr>
              <a:t>s</a:t>
            </a:r>
            <a:r>
              <a:rPr lang="en-US" altLang="pl-PL" sz="2000" dirty="0">
                <a:ea typeface="Blogger Sans" panose="02000506030000020004" pitchFamily="50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Elevate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dirty="0" err="1">
                <a:ea typeface="Blogger Sans" panose="02000506030000020004" pitchFamily="50" charset="0"/>
              </a:rPr>
              <a:t>If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pl-PL" altLang="pl-PL" sz="2000" dirty="0" err="1">
                <a:ea typeface="Blogger Sans" panose="02000506030000020004" pitchFamily="50" charset="0"/>
              </a:rPr>
              <a:t>you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pl-PL" altLang="pl-PL" sz="2000" dirty="0" err="1">
                <a:ea typeface="Blogger Sans" panose="02000506030000020004" pitchFamily="50" charset="0"/>
              </a:rPr>
              <a:t>succeeded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en-US" altLang="pl-PL" sz="2000" dirty="0">
                <a:ea typeface="Blogger Sans" panose="02000506030000020004" pitchFamily="50" charset="0"/>
              </a:rPr>
              <a:t>go back to </a:t>
            </a:r>
            <a:r>
              <a:rPr lang="pl-PL" altLang="pl-PL" sz="2000" dirty="0">
                <a:ea typeface="Blogger Sans" panose="02000506030000020004" pitchFamily="50" charset="0"/>
              </a:rPr>
              <a:t>1.</a:t>
            </a:r>
          </a:p>
          <a:p>
            <a:pPr>
              <a:lnSpc>
                <a:spcPct val="150000"/>
              </a:lnSpc>
            </a:pPr>
            <a:endParaRPr lang="pl-PL" altLang="pl-PL" sz="2000" dirty="0">
              <a:ea typeface="Blogger Sans" panose="0200050603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pl-PL" altLang="pl-PL" sz="1400" dirty="0" err="1">
                <a:ea typeface="Blogger Sans" panose="02000506030000020004" pitchFamily="50" charset="0"/>
              </a:rPr>
              <a:t>Assumptions</a:t>
            </a:r>
            <a:r>
              <a:rPr lang="pl-PL" altLang="pl-PL" sz="1400" dirty="0">
                <a:ea typeface="Blogger Sans" panose="02000506030000020004" pitchFamily="50" charset="0"/>
              </a:rPr>
              <a:t>: </a:t>
            </a:r>
            <a:r>
              <a:rPr lang="pl-PL" altLang="pl-PL" sz="1400" dirty="0" err="1">
                <a:ea typeface="Blogger Sans" panose="02000506030000020004" pitchFamily="50" charset="0"/>
              </a:rPr>
              <a:t>goal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is</a:t>
            </a:r>
            <a:r>
              <a:rPr lang="pl-PL" altLang="pl-PL" sz="1400" dirty="0">
                <a:ea typeface="Blogger Sans" panose="02000506030000020004" pitchFamily="50" charset="0"/>
              </a:rPr>
              <a:t> set and </a:t>
            </a:r>
            <a:r>
              <a:rPr lang="pl-PL" altLang="pl-PL" sz="1400" dirty="0" err="1">
                <a:ea typeface="Blogger Sans" panose="02000506030000020004" pitchFamily="50" charset="0"/>
              </a:rPr>
              <a:t>measurements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are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defined</a:t>
            </a:r>
            <a:endParaRPr lang="pl-PL" altLang="pl-PL" sz="2400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THE THEORY OF CONSTRAINTS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75652" y="1901524"/>
            <a:ext cx="54943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ea typeface="Blogger Sans" panose="02000506030000020004" pitchFamily="50" charset="0"/>
              </a:rPr>
              <a:t>„</a:t>
            </a:r>
            <a:r>
              <a:rPr lang="pl-PL" sz="3200" dirty="0" err="1" smtClean="0">
                <a:ea typeface="Blogger Sans" panose="02000506030000020004" pitchFamily="50" charset="0"/>
              </a:rPr>
              <a:t>It’s</a:t>
            </a:r>
            <a:r>
              <a:rPr lang="pl-PL" sz="3200" dirty="0" smtClean="0">
                <a:ea typeface="Blogger Sans" panose="02000506030000020004" pitchFamily="50" charset="0"/>
              </a:rPr>
              <a:t> not </a:t>
            </a:r>
            <a:r>
              <a:rPr lang="pl-PL" sz="3200" dirty="0" err="1" smtClean="0">
                <a:ea typeface="Blogger Sans" panose="02000506030000020004" pitchFamily="50" charset="0"/>
              </a:rPr>
              <a:t>personal</a:t>
            </a:r>
            <a:r>
              <a:rPr lang="pl-PL" sz="3200" dirty="0" smtClean="0">
                <a:ea typeface="Blogger Sans" panose="02000506030000020004" pitchFamily="50" charset="0"/>
              </a:rPr>
              <a:t>, </a:t>
            </a:r>
            <a:r>
              <a:rPr lang="pl-PL" sz="3200" dirty="0" err="1" smtClean="0">
                <a:ea typeface="Blogger Sans" panose="02000506030000020004" pitchFamily="50" charset="0"/>
              </a:rPr>
              <a:t>it’s</a:t>
            </a:r>
            <a:r>
              <a:rPr lang="pl-PL" sz="3200" dirty="0" smtClean="0">
                <a:ea typeface="Blogger Sans" panose="02000506030000020004" pitchFamily="50" charset="0"/>
              </a:rPr>
              <a:t> </a:t>
            </a:r>
            <a:r>
              <a:rPr lang="pl-PL" sz="3200" b="1" dirty="0" smtClean="0">
                <a:ea typeface="Blogger Sans" panose="02000506030000020004" pitchFamily="50" charset="0"/>
              </a:rPr>
              <a:t>business</a:t>
            </a:r>
            <a:r>
              <a:rPr lang="en-US" sz="3200" dirty="0" smtClean="0">
                <a:ea typeface="Blogger Sans" panose="02000506030000020004" pitchFamily="50" charset="0"/>
              </a:rPr>
              <a:t>.</a:t>
            </a:r>
            <a:r>
              <a:rPr lang="pl-PL" sz="3200" dirty="0">
                <a:ea typeface="Blogger Sans" panose="02000506030000020004" pitchFamily="50" charset="0"/>
              </a:rPr>
              <a:t>”</a:t>
            </a:r>
          </a:p>
          <a:p>
            <a:endParaRPr lang="pl-PL" sz="3200" dirty="0">
              <a:ea typeface="Blogger Sans" panose="02000506030000020004" pitchFamily="50" charset="0"/>
            </a:endParaRPr>
          </a:p>
          <a:p>
            <a:pPr algn="ctr"/>
            <a:r>
              <a:rPr lang="pl-PL" sz="2400" dirty="0" smtClean="0">
                <a:ea typeface="Blogger Sans" panose="02000506030000020004" pitchFamily="50" charset="0"/>
              </a:rPr>
              <a:t>The </a:t>
            </a:r>
            <a:r>
              <a:rPr lang="pl-PL" sz="2400" dirty="0" err="1" smtClean="0">
                <a:ea typeface="Blogger Sans" panose="02000506030000020004" pitchFamily="50" charset="0"/>
              </a:rPr>
              <a:t>Godfather</a:t>
            </a:r>
            <a:endParaRPr lang="pl-PL" sz="2400" dirty="0">
              <a:ea typeface="Blogger Sans" panose="02000506030000020004" pitchFamily="50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834298" y="4841321"/>
            <a:ext cx="437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ea typeface="Blogger Sans" panose="02000506030000020004" pitchFamily="50" charset="0"/>
              </a:rPr>
              <a:t>…but </a:t>
            </a:r>
            <a:r>
              <a:rPr lang="pl-PL" sz="3200" dirty="0" err="1" smtClean="0">
                <a:ea typeface="Blogger Sans" panose="02000506030000020004" pitchFamily="50" charset="0"/>
              </a:rPr>
              <a:t>ToC</a:t>
            </a:r>
            <a:r>
              <a:rPr lang="pl-PL" sz="3200" dirty="0" smtClean="0">
                <a:ea typeface="Blogger Sans" panose="02000506030000020004" pitchFamily="50" charset="0"/>
              </a:rPr>
              <a:t> </a:t>
            </a:r>
            <a:r>
              <a:rPr lang="pl-PL" sz="3200" dirty="0" err="1" smtClean="0">
                <a:ea typeface="Blogger Sans" panose="02000506030000020004" pitchFamily="50" charset="0"/>
              </a:rPr>
              <a:t>is</a:t>
            </a:r>
            <a:r>
              <a:rPr lang="pl-PL" sz="3200" dirty="0" smtClean="0">
                <a:ea typeface="Blogger Sans" panose="02000506030000020004" pitchFamily="50" charset="0"/>
              </a:rPr>
              <a:t> </a:t>
            </a:r>
            <a:r>
              <a:rPr lang="pl-PL" sz="3200" dirty="0" err="1" smtClean="0">
                <a:ea typeface="Blogger Sans" panose="02000506030000020004" pitchFamily="50" charset="0"/>
              </a:rPr>
              <a:t>personal</a:t>
            </a:r>
            <a:r>
              <a:rPr lang="pl-PL" sz="3200" dirty="0" smtClean="0">
                <a:ea typeface="Blogger Sans" panose="02000506030000020004" pitchFamily="50" charset="0"/>
              </a:rPr>
              <a:t> </a:t>
            </a:r>
            <a:r>
              <a:rPr lang="pl-PL" sz="3200" dirty="0" err="1" smtClean="0">
                <a:ea typeface="Blogger Sans" panose="02000506030000020004" pitchFamily="50" charset="0"/>
              </a:rPr>
              <a:t>too</a:t>
            </a:r>
            <a:r>
              <a:rPr lang="pl-PL" sz="3200" dirty="0" smtClean="0">
                <a:ea typeface="Blogger Sans" panose="02000506030000020004" pitchFamily="50" charset="0"/>
              </a:rPr>
              <a:t>.</a:t>
            </a:r>
            <a:endParaRPr lang="pl-PL" sz="2400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FOR THE START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866566" y="3383971"/>
            <a:ext cx="4187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ea typeface="Blogger Sans" panose="02000506030000020004" pitchFamily="50" charset="0"/>
              </a:rPr>
              <a:t>…</a:t>
            </a:r>
            <a:r>
              <a:rPr lang="pl-PL" sz="3200" dirty="0" err="1">
                <a:ea typeface="Blogger Sans" panose="02000506030000020004" pitchFamily="50" charset="0"/>
              </a:rPr>
              <a:t>b</a:t>
            </a:r>
            <a:r>
              <a:rPr lang="pl-PL" sz="3200" dirty="0" err="1" smtClean="0">
                <a:ea typeface="Blogger Sans" panose="02000506030000020004" pitchFamily="50" charset="0"/>
              </a:rPr>
              <a:t>ack</a:t>
            </a:r>
            <a:r>
              <a:rPr lang="pl-PL" sz="3200" dirty="0" smtClean="0">
                <a:ea typeface="Blogger Sans" panose="02000506030000020004" pitchFamily="50" charset="0"/>
              </a:rPr>
              <a:t> to development. </a:t>
            </a:r>
            <a:endParaRPr lang="pl-PL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THE THEORY OF CONSTRAINTS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896781" y="1852783"/>
            <a:ext cx="439843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b="1" dirty="0">
                <a:ea typeface="Blogger Sans" panose="02000506030000020004" pitchFamily="50" charset="0"/>
              </a:rPr>
              <a:t>Identify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dirty="0">
                <a:ea typeface="Blogger Sans" panose="02000506030000020004" pitchFamily="50" charset="0"/>
              </a:rPr>
              <a:t>E</a:t>
            </a:r>
            <a:r>
              <a:rPr lang="en-US" altLang="pl-PL" sz="2000" dirty="0" err="1">
                <a:ea typeface="Blogger Sans" panose="02000506030000020004" pitchFamily="50" charset="0"/>
              </a:rPr>
              <a:t>xploit</a:t>
            </a:r>
            <a:r>
              <a:rPr lang="en-US" altLang="pl-PL" sz="2000" dirty="0">
                <a:ea typeface="Blogger Sans" panose="02000506030000020004" pitchFamily="50" charset="0"/>
              </a:rPr>
              <a:t>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Subordinate everything else to the above decision</a:t>
            </a:r>
            <a:r>
              <a:rPr lang="pl-PL" altLang="pl-PL" sz="2000" dirty="0">
                <a:ea typeface="Blogger Sans" panose="02000506030000020004" pitchFamily="50" charset="0"/>
              </a:rPr>
              <a:t>s</a:t>
            </a:r>
            <a:r>
              <a:rPr lang="en-US" altLang="pl-PL" sz="2000" dirty="0">
                <a:ea typeface="Blogger Sans" panose="02000506030000020004" pitchFamily="50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Elevate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dirty="0" err="1">
                <a:ea typeface="Blogger Sans" panose="02000506030000020004" pitchFamily="50" charset="0"/>
              </a:rPr>
              <a:t>If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pl-PL" altLang="pl-PL" sz="2000" dirty="0" err="1">
                <a:ea typeface="Blogger Sans" panose="02000506030000020004" pitchFamily="50" charset="0"/>
              </a:rPr>
              <a:t>you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pl-PL" altLang="pl-PL" sz="2000" dirty="0" err="1">
                <a:ea typeface="Blogger Sans" panose="02000506030000020004" pitchFamily="50" charset="0"/>
              </a:rPr>
              <a:t>succeeded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en-US" altLang="pl-PL" sz="2000" dirty="0">
                <a:ea typeface="Blogger Sans" panose="02000506030000020004" pitchFamily="50" charset="0"/>
              </a:rPr>
              <a:t>go back to </a:t>
            </a:r>
            <a:r>
              <a:rPr lang="pl-PL" altLang="pl-PL" sz="2000" dirty="0">
                <a:ea typeface="Blogger Sans" panose="02000506030000020004" pitchFamily="50" charset="0"/>
              </a:rPr>
              <a:t>1.</a:t>
            </a:r>
          </a:p>
          <a:p>
            <a:pPr>
              <a:lnSpc>
                <a:spcPct val="150000"/>
              </a:lnSpc>
            </a:pPr>
            <a:endParaRPr lang="pl-PL" altLang="pl-PL" sz="2000" dirty="0">
              <a:ea typeface="Blogger Sans" panose="0200050603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pl-PL" altLang="pl-PL" sz="1400" dirty="0" err="1">
                <a:ea typeface="Blogger Sans" panose="02000506030000020004" pitchFamily="50" charset="0"/>
              </a:rPr>
              <a:t>Assumptions</a:t>
            </a:r>
            <a:r>
              <a:rPr lang="pl-PL" altLang="pl-PL" sz="1400" dirty="0">
                <a:ea typeface="Blogger Sans" panose="02000506030000020004" pitchFamily="50" charset="0"/>
              </a:rPr>
              <a:t>: </a:t>
            </a:r>
            <a:r>
              <a:rPr lang="pl-PL" altLang="pl-PL" sz="1400" dirty="0" err="1">
                <a:ea typeface="Blogger Sans" panose="02000506030000020004" pitchFamily="50" charset="0"/>
              </a:rPr>
              <a:t>goal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is</a:t>
            </a:r>
            <a:r>
              <a:rPr lang="pl-PL" altLang="pl-PL" sz="1400" dirty="0">
                <a:ea typeface="Blogger Sans" panose="02000506030000020004" pitchFamily="50" charset="0"/>
              </a:rPr>
              <a:t> set and </a:t>
            </a:r>
            <a:r>
              <a:rPr lang="pl-PL" altLang="pl-PL" sz="1400" dirty="0" err="1">
                <a:ea typeface="Blogger Sans" panose="02000506030000020004" pitchFamily="50" charset="0"/>
              </a:rPr>
              <a:t>measurements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are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defined</a:t>
            </a:r>
            <a:endParaRPr lang="pl-PL" altLang="pl-PL" sz="2400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THE THEORY OF CONSTRAINTS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896781" y="1852783"/>
            <a:ext cx="439843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Identify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ea typeface="Blogger Sans" panose="02000506030000020004" pitchFamily="50" charset="0"/>
              </a:rPr>
              <a:t>E</a:t>
            </a:r>
            <a:r>
              <a:rPr lang="en-US" altLang="pl-PL" sz="2000" b="1" dirty="0" err="1">
                <a:ea typeface="Blogger Sans" panose="02000506030000020004" pitchFamily="50" charset="0"/>
              </a:rPr>
              <a:t>xploit</a:t>
            </a:r>
            <a:r>
              <a:rPr lang="en-US" altLang="pl-PL" sz="2000" b="1" dirty="0">
                <a:ea typeface="Blogger Sans" panose="02000506030000020004" pitchFamily="50" charset="0"/>
              </a:rPr>
              <a:t>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Subordinate everything else to the above decision</a:t>
            </a:r>
            <a:r>
              <a:rPr lang="pl-PL" altLang="pl-PL" sz="2000" dirty="0">
                <a:ea typeface="Blogger Sans" panose="02000506030000020004" pitchFamily="50" charset="0"/>
              </a:rPr>
              <a:t>s</a:t>
            </a:r>
            <a:r>
              <a:rPr lang="en-US" altLang="pl-PL" sz="2000" dirty="0">
                <a:ea typeface="Blogger Sans" panose="02000506030000020004" pitchFamily="50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Elevate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dirty="0" err="1">
                <a:ea typeface="Blogger Sans" panose="02000506030000020004" pitchFamily="50" charset="0"/>
              </a:rPr>
              <a:t>If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pl-PL" altLang="pl-PL" sz="2000" dirty="0" err="1">
                <a:ea typeface="Blogger Sans" panose="02000506030000020004" pitchFamily="50" charset="0"/>
              </a:rPr>
              <a:t>you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pl-PL" altLang="pl-PL" sz="2000" dirty="0" err="1">
                <a:ea typeface="Blogger Sans" panose="02000506030000020004" pitchFamily="50" charset="0"/>
              </a:rPr>
              <a:t>succeeded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en-US" altLang="pl-PL" sz="2000" dirty="0">
                <a:ea typeface="Blogger Sans" panose="02000506030000020004" pitchFamily="50" charset="0"/>
              </a:rPr>
              <a:t>go back to </a:t>
            </a:r>
            <a:r>
              <a:rPr lang="pl-PL" altLang="pl-PL" sz="2000" dirty="0">
                <a:ea typeface="Blogger Sans" panose="02000506030000020004" pitchFamily="50" charset="0"/>
              </a:rPr>
              <a:t>1.</a:t>
            </a:r>
          </a:p>
          <a:p>
            <a:pPr>
              <a:lnSpc>
                <a:spcPct val="150000"/>
              </a:lnSpc>
            </a:pPr>
            <a:endParaRPr lang="pl-PL" altLang="pl-PL" sz="2000" dirty="0">
              <a:ea typeface="Blogger Sans" panose="0200050603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pl-PL" altLang="pl-PL" sz="1400" dirty="0" err="1">
                <a:ea typeface="Blogger Sans" panose="02000506030000020004" pitchFamily="50" charset="0"/>
              </a:rPr>
              <a:t>Assumptions</a:t>
            </a:r>
            <a:r>
              <a:rPr lang="pl-PL" altLang="pl-PL" sz="1400" dirty="0">
                <a:ea typeface="Blogger Sans" panose="02000506030000020004" pitchFamily="50" charset="0"/>
              </a:rPr>
              <a:t>: </a:t>
            </a:r>
            <a:r>
              <a:rPr lang="pl-PL" altLang="pl-PL" sz="1400" dirty="0" err="1">
                <a:ea typeface="Blogger Sans" panose="02000506030000020004" pitchFamily="50" charset="0"/>
              </a:rPr>
              <a:t>goal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is</a:t>
            </a:r>
            <a:r>
              <a:rPr lang="pl-PL" altLang="pl-PL" sz="1400" dirty="0">
                <a:ea typeface="Blogger Sans" panose="02000506030000020004" pitchFamily="50" charset="0"/>
              </a:rPr>
              <a:t> set and </a:t>
            </a:r>
            <a:r>
              <a:rPr lang="pl-PL" altLang="pl-PL" sz="1400" dirty="0" err="1">
                <a:ea typeface="Blogger Sans" panose="02000506030000020004" pitchFamily="50" charset="0"/>
              </a:rPr>
              <a:t>measurements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are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defined</a:t>
            </a:r>
            <a:endParaRPr lang="pl-PL" altLang="pl-PL" sz="2400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THE THEORY OF CONSTRAINTS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896781" y="1852783"/>
            <a:ext cx="439843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Identify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dirty="0">
                <a:ea typeface="Blogger Sans" panose="02000506030000020004" pitchFamily="50" charset="0"/>
              </a:rPr>
              <a:t>E</a:t>
            </a:r>
            <a:r>
              <a:rPr lang="en-US" altLang="pl-PL" sz="2000" dirty="0" err="1">
                <a:ea typeface="Blogger Sans" panose="02000506030000020004" pitchFamily="50" charset="0"/>
              </a:rPr>
              <a:t>xploit</a:t>
            </a:r>
            <a:r>
              <a:rPr lang="en-US" altLang="pl-PL" sz="2000" dirty="0">
                <a:ea typeface="Blogger Sans" panose="02000506030000020004" pitchFamily="50" charset="0"/>
              </a:rPr>
              <a:t>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b="1" dirty="0">
                <a:ea typeface="Blogger Sans" panose="02000506030000020004" pitchFamily="50" charset="0"/>
              </a:rPr>
              <a:t>Subordinate everything else to the </a:t>
            </a:r>
            <a:r>
              <a:rPr lang="en-US" altLang="pl-PL" sz="2000" b="1" dirty="0" smtClean="0">
                <a:ea typeface="Blogger Sans" panose="02000506030000020004" pitchFamily="50" charset="0"/>
              </a:rPr>
              <a:t>above decision</a:t>
            </a:r>
            <a:r>
              <a:rPr lang="pl-PL" altLang="pl-PL" sz="2000" b="1" dirty="0" smtClean="0">
                <a:ea typeface="Blogger Sans" panose="02000506030000020004" pitchFamily="50" charset="0"/>
              </a:rPr>
              <a:t>s</a:t>
            </a:r>
            <a:r>
              <a:rPr lang="en-US" altLang="pl-PL" sz="2000" b="1" dirty="0" smtClean="0">
                <a:ea typeface="Blogger Sans" panose="02000506030000020004" pitchFamily="50" charset="0"/>
              </a:rPr>
              <a:t>.</a:t>
            </a:r>
            <a:endParaRPr lang="en-US" altLang="pl-PL" sz="2000" b="1" dirty="0">
              <a:ea typeface="Blogger Sans" panose="02000506030000020004" pitchFamily="50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Elevate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dirty="0" err="1">
                <a:ea typeface="Blogger Sans" panose="02000506030000020004" pitchFamily="50" charset="0"/>
              </a:rPr>
              <a:t>If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pl-PL" altLang="pl-PL" sz="2000" dirty="0" err="1">
                <a:ea typeface="Blogger Sans" panose="02000506030000020004" pitchFamily="50" charset="0"/>
              </a:rPr>
              <a:t>you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pl-PL" altLang="pl-PL" sz="2000" dirty="0" err="1">
                <a:ea typeface="Blogger Sans" panose="02000506030000020004" pitchFamily="50" charset="0"/>
              </a:rPr>
              <a:t>succeeded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en-US" altLang="pl-PL" sz="2000" dirty="0">
                <a:ea typeface="Blogger Sans" panose="02000506030000020004" pitchFamily="50" charset="0"/>
              </a:rPr>
              <a:t>go back to </a:t>
            </a:r>
            <a:r>
              <a:rPr lang="pl-PL" altLang="pl-PL" sz="2000" dirty="0">
                <a:ea typeface="Blogger Sans" panose="02000506030000020004" pitchFamily="50" charset="0"/>
              </a:rPr>
              <a:t>1.</a:t>
            </a:r>
          </a:p>
          <a:p>
            <a:pPr>
              <a:lnSpc>
                <a:spcPct val="150000"/>
              </a:lnSpc>
            </a:pPr>
            <a:endParaRPr lang="pl-PL" altLang="pl-PL" sz="2000" dirty="0">
              <a:ea typeface="Blogger Sans" panose="0200050603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pl-PL" altLang="pl-PL" sz="1400" dirty="0" err="1">
                <a:ea typeface="Blogger Sans" panose="02000506030000020004" pitchFamily="50" charset="0"/>
              </a:rPr>
              <a:t>Assumptions</a:t>
            </a:r>
            <a:r>
              <a:rPr lang="pl-PL" altLang="pl-PL" sz="1400" dirty="0">
                <a:ea typeface="Blogger Sans" panose="02000506030000020004" pitchFamily="50" charset="0"/>
              </a:rPr>
              <a:t>: </a:t>
            </a:r>
            <a:r>
              <a:rPr lang="pl-PL" altLang="pl-PL" sz="1400" dirty="0" err="1">
                <a:ea typeface="Blogger Sans" panose="02000506030000020004" pitchFamily="50" charset="0"/>
              </a:rPr>
              <a:t>goal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is</a:t>
            </a:r>
            <a:r>
              <a:rPr lang="pl-PL" altLang="pl-PL" sz="1400" dirty="0">
                <a:ea typeface="Blogger Sans" panose="02000506030000020004" pitchFamily="50" charset="0"/>
              </a:rPr>
              <a:t> set and </a:t>
            </a:r>
            <a:r>
              <a:rPr lang="pl-PL" altLang="pl-PL" sz="1400" dirty="0" err="1">
                <a:ea typeface="Blogger Sans" panose="02000506030000020004" pitchFamily="50" charset="0"/>
              </a:rPr>
              <a:t>measurements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are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defined</a:t>
            </a:r>
            <a:endParaRPr lang="pl-PL" altLang="pl-PL" sz="2400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err="1" smtClean="0">
                <a:solidFill>
                  <a:schemeClr val="bg1"/>
                </a:solidFill>
                <a:latin typeface="Helvetica World" panose="020B0500040000020004" pitchFamily="34" charset="0"/>
                <a:ea typeface="Blogger Sans" panose="02000506030000020004" pitchFamily="50" charset="0"/>
                <a:cs typeface="Helvetica World" panose="020B0500040000020004" pitchFamily="34" charset="0"/>
              </a:rPr>
              <a:t>About</a:t>
            </a:r>
            <a:r>
              <a:rPr lang="pl-PL" sz="4400" b="1" dirty="0" smtClean="0">
                <a:solidFill>
                  <a:schemeClr val="bg1"/>
                </a:solidFill>
                <a:latin typeface="Helvetica World" panose="020B0500040000020004" pitchFamily="34" charset="0"/>
                <a:ea typeface="Blogger Sans" panose="02000506030000020004" pitchFamily="50" charset="0"/>
                <a:cs typeface="Helvetica World" panose="020B0500040000020004" pitchFamily="34" charset="0"/>
              </a:rPr>
              <a:t> Me</a:t>
            </a:r>
            <a:endParaRPr lang="pl-PL" sz="4400" b="1" dirty="0">
              <a:solidFill>
                <a:schemeClr val="bg1"/>
              </a:solidFill>
              <a:latin typeface="Helvetica World" panose="020B0500040000020004" pitchFamily="34" charset="0"/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31" y="1037415"/>
            <a:ext cx="2720989" cy="20396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34" y="2512966"/>
            <a:ext cx="2326785" cy="232678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950495" y="2249904"/>
            <a:ext cx="65976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Maciej Kalkowski, PhD</a:t>
            </a:r>
          </a:p>
          <a:p>
            <a:endParaRPr lang="en-US" sz="2000" dirty="0" smtClean="0"/>
          </a:p>
          <a:p>
            <a:r>
              <a:rPr lang="en-US" sz="2000" b="1" dirty="0" smtClean="0"/>
              <a:t>CEO at Centuria</a:t>
            </a:r>
          </a:p>
          <a:p>
            <a:r>
              <a:rPr lang="en-US" sz="2000" dirty="0" smtClean="0"/>
              <a:t>Infrastructure enthusiast</a:t>
            </a:r>
          </a:p>
          <a:p>
            <a:endParaRPr lang="en-US" sz="2000" dirty="0" smtClean="0"/>
          </a:p>
          <a:p>
            <a:r>
              <a:rPr lang="en-US" sz="2000" dirty="0" smtClean="0"/>
              <a:t>Adjunct professor at Adam Mickiewicz University</a:t>
            </a:r>
          </a:p>
          <a:p>
            <a:r>
              <a:rPr lang="en-US" sz="2000" dirty="0" smtClean="0"/>
              <a:t>Organizer of prowoc.com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Centuria sp. z o.o. </a:t>
            </a:r>
          </a:p>
          <a:p>
            <a:r>
              <a:rPr lang="en-US" sz="2000" dirty="0" smtClean="0"/>
              <a:t>Managed Service Provider for </a:t>
            </a:r>
            <a:r>
              <a:rPr lang="en-US" sz="2000" dirty="0" err="1" smtClean="0"/>
              <a:t>Magento</a:t>
            </a:r>
            <a:r>
              <a:rPr lang="en-US" sz="2000" dirty="0" smtClean="0"/>
              <a:t> related projects.</a:t>
            </a:r>
            <a:endParaRPr lang="en-US" sz="2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67" y="1195224"/>
            <a:ext cx="1159933" cy="11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THE THEORY OF CONSTRAINTS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896781" y="1852783"/>
            <a:ext cx="439843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Identify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dirty="0">
                <a:ea typeface="Blogger Sans" panose="02000506030000020004" pitchFamily="50" charset="0"/>
              </a:rPr>
              <a:t>E</a:t>
            </a:r>
            <a:r>
              <a:rPr lang="en-US" altLang="pl-PL" sz="2000" dirty="0" err="1">
                <a:ea typeface="Blogger Sans" panose="02000506030000020004" pitchFamily="50" charset="0"/>
              </a:rPr>
              <a:t>xploit</a:t>
            </a:r>
            <a:r>
              <a:rPr lang="en-US" altLang="pl-PL" sz="2000" dirty="0">
                <a:ea typeface="Blogger Sans" panose="02000506030000020004" pitchFamily="50" charset="0"/>
              </a:rPr>
              <a:t>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Subordinate everything else to the above decision</a:t>
            </a:r>
            <a:r>
              <a:rPr lang="pl-PL" altLang="pl-PL" sz="2000" dirty="0">
                <a:ea typeface="Blogger Sans" panose="02000506030000020004" pitchFamily="50" charset="0"/>
              </a:rPr>
              <a:t>s</a:t>
            </a:r>
            <a:r>
              <a:rPr lang="en-US" altLang="pl-PL" sz="2000" dirty="0">
                <a:ea typeface="Blogger Sans" panose="02000506030000020004" pitchFamily="50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b="1" dirty="0">
                <a:ea typeface="Blogger Sans" panose="02000506030000020004" pitchFamily="50" charset="0"/>
              </a:rPr>
              <a:t>Elevate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dirty="0" err="1">
                <a:ea typeface="Blogger Sans" panose="02000506030000020004" pitchFamily="50" charset="0"/>
              </a:rPr>
              <a:t>If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pl-PL" altLang="pl-PL" sz="2000" dirty="0" err="1">
                <a:ea typeface="Blogger Sans" panose="02000506030000020004" pitchFamily="50" charset="0"/>
              </a:rPr>
              <a:t>you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pl-PL" altLang="pl-PL" sz="2000" dirty="0" err="1">
                <a:ea typeface="Blogger Sans" panose="02000506030000020004" pitchFamily="50" charset="0"/>
              </a:rPr>
              <a:t>succeeded</a:t>
            </a:r>
            <a:r>
              <a:rPr lang="pl-PL" altLang="pl-PL" sz="2000" dirty="0">
                <a:ea typeface="Blogger Sans" panose="02000506030000020004" pitchFamily="50" charset="0"/>
              </a:rPr>
              <a:t> </a:t>
            </a:r>
            <a:r>
              <a:rPr lang="en-US" altLang="pl-PL" sz="2000" dirty="0">
                <a:ea typeface="Blogger Sans" panose="02000506030000020004" pitchFamily="50" charset="0"/>
              </a:rPr>
              <a:t>go back to </a:t>
            </a:r>
            <a:r>
              <a:rPr lang="pl-PL" altLang="pl-PL" sz="2000" dirty="0">
                <a:ea typeface="Blogger Sans" panose="02000506030000020004" pitchFamily="50" charset="0"/>
              </a:rPr>
              <a:t>1.</a:t>
            </a:r>
          </a:p>
          <a:p>
            <a:pPr>
              <a:lnSpc>
                <a:spcPct val="150000"/>
              </a:lnSpc>
            </a:pPr>
            <a:endParaRPr lang="pl-PL" altLang="pl-PL" sz="2000" dirty="0">
              <a:ea typeface="Blogger Sans" panose="0200050603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pl-PL" altLang="pl-PL" sz="1400" dirty="0" err="1">
                <a:ea typeface="Blogger Sans" panose="02000506030000020004" pitchFamily="50" charset="0"/>
              </a:rPr>
              <a:t>Assumptions</a:t>
            </a:r>
            <a:r>
              <a:rPr lang="pl-PL" altLang="pl-PL" sz="1400" dirty="0">
                <a:ea typeface="Blogger Sans" panose="02000506030000020004" pitchFamily="50" charset="0"/>
              </a:rPr>
              <a:t>: </a:t>
            </a:r>
            <a:r>
              <a:rPr lang="pl-PL" altLang="pl-PL" sz="1400" dirty="0" err="1">
                <a:ea typeface="Blogger Sans" panose="02000506030000020004" pitchFamily="50" charset="0"/>
              </a:rPr>
              <a:t>goal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is</a:t>
            </a:r>
            <a:r>
              <a:rPr lang="pl-PL" altLang="pl-PL" sz="1400" dirty="0">
                <a:ea typeface="Blogger Sans" panose="02000506030000020004" pitchFamily="50" charset="0"/>
              </a:rPr>
              <a:t> set and </a:t>
            </a:r>
            <a:r>
              <a:rPr lang="pl-PL" altLang="pl-PL" sz="1400" dirty="0" err="1">
                <a:ea typeface="Blogger Sans" panose="02000506030000020004" pitchFamily="50" charset="0"/>
              </a:rPr>
              <a:t>measurements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are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defined</a:t>
            </a:r>
            <a:endParaRPr lang="pl-PL" altLang="pl-PL" sz="2400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THE THEORY OF CONSTRAINTS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896781" y="1852783"/>
            <a:ext cx="439843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Identify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dirty="0">
                <a:ea typeface="Blogger Sans" panose="02000506030000020004" pitchFamily="50" charset="0"/>
              </a:rPr>
              <a:t>E</a:t>
            </a:r>
            <a:r>
              <a:rPr lang="en-US" altLang="pl-PL" sz="2000" dirty="0" err="1">
                <a:ea typeface="Blogger Sans" panose="02000506030000020004" pitchFamily="50" charset="0"/>
              </a:rPr>
              <a:t>xploit</a:t>
            </a:r>
            <a:r>
              <a:rPr lang="en-US" altLang="pl-PL" sz="2000" dirty="0">
                <a:ea typeface="Blogger Sans" panose="02000506030000020004" pitchFamily="50" charset="0"/>
              </a:rPr>
              <a:t>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Subordinate everything else to the above decision</a:t>
            </a:r>
            <a:r>
              <a:rPr lang="pl-PL" altLang="pl-PL" sz="2000" dirty="0">
                <a:ea typeface="Blogger Sans" panose="02000506030000020004" pitchFamily="50" charset="0"/>
              </a:rPr>
              <a:t>s</a:t>
            </a:r>
            <a:r>
              <a:rPr lang="en-US" altLang="pl-PL" sz="2000" dirty="0">
                <a:ea typeface="Blogger Sans" panose="02000506030000020004" pitchFamily="50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Elevate the system's constraint(s).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000" b="1" dirty="0" err="1">
                <a:ea typeface="Blogger Sans" panose="02000506030000020004" pitchFamily="50" charset="0"/>
              </a:rPr>
              <a:t>If</a:t>
            </a:r>
            <a:r>
              <a:rPr lang="pl-PL" altLang="pl-PL" sz="2000" b="1" dirty="0">
                <a:ea typeface="Blogger Sans" panose="02000506030000020004" pitchFamily="50" charset="0"/>
              </a:rPr>
              <a:t> </a:t>
            </a:r>
            <a:r>
              <a:rPr lang="pl-PL" altLang="pl-PL" sz="2000" b="1" dirty="0" err="1">
                <a:ea typeface="Blogger Sans" panose="02000506030000020004" pitchFamily="50" charset="0"/>
              </a:rPr>
              <a:t>you</a:t>
            </a:r>
            <a:r>
              <a:rPr lang="pl-PL" altLang="pl-PL" sz="2000" b="1" dirty="0">
                <a:ea typeface="Blogger Sans" panose="02000506030000020004" pitchFamily="50" charset="0"/>
              </a:rPr>
              <a:t> </a:t>
            </a:r>
            <a:r>
              <a:rPr lang="pl-PL" altLang="pl-PL" sz="2000" b="1" dirty="0" err="1">
                <a:ea typeface="Blogger Sans" panose="02000506030000020004" pitchFamily="50" charset="0"/>
              </a:rPr>
              <a:t>succeeded</a:t>
            </a:r>
            <a:r>
              <a:rPr lang="pl-PL" altLang="pl-PL" sz="2000" b="1" dirty="0">
                <a:ea typeface="Blogger Sans" panose="02000506030000020004" pitchFamily="50" charset="0"/>
              </a:rPr>
              <a:t> </a:t>
            </a:r>
            <a:r>
              <a:rPr lang="en-US" altLang="pl-PL" sz="2000" b="1" dirty="0">
                <a:ea typeface="Blogger Sans" panose="02000506030000020004" pitchFamily="50" charset="0"/>
              </a:rPr>
              <a:t>go back to </a:t>
            </a:r>
            <a:r>
              <a:rPr lang="pl-PL" altLang="pl-PL" sz="2000" b="1" dirty="0">
                <a:ea typeface="Blogger Sans" panose="02000506030000020004" pitchFamily="50" charset="0"/>
              </a:rPr>
              <a:t>1.</a:t>
            </a:r>
          </a:p>
          <a:p>
            <a:pPr>
              <a:lnSpc>
                <a:spcPct val="150000"/>
              </a:lnSpc>
            </a:pPr>
            <a:endParaRPr lang="pl-PL" altLang="pl-PL" sz="2000" dirty="0">
              <a:ea typeface="Blogger Sans" panose="0200050603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pl-PL" altLang="pl-PL" sz="1400" dirty="0" err="1">
                <a:ea typeface="Blogger Sans" panose="02000506030000020004" pitchFamily="50" charset="0"/>
              </a:rPr>
              <a:t>Assumptions</a:t>
            </a:r>
            <a:r>
              <a:rPr lang="pl-PL" altLang="pl-PL" sz="1400" dirty="0">
                <a:ea typeface="Blogger Sans" panose="02000506030000020004" pitchFamily="50" charset="0"/>
              </a:rPr>
              <a:t>: </a:t>
            </a:r>
            <a:r>
              <a:rPr lang="pl-PL" altLang="pl-PL" sz="1400" dirty="0" err="1">
                <a:ea typeface="Blogger Sans" panose="02000506030000020004" pitchFamily="50" charset="0"/>
              </a:rPr>
              <a:t>goal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is</a:t>
            </a:r>
            <a:r>
              <a:rPr lang="pl-PL" altLang="pl-PL" sz="1400" dirty="0">
                <a:ea typeface="Blogger Sans" panose="02000506030000020004" pitchFamily="50" charset="0"/>
              </a:rPr>
              <a:t> set and </a:t>
            </a:r>
            <a:r>
              <a:rPr lang="pl-PL" altLang="pl-PL" sz="1400" dirty="0" err="1">
                <a:ea typeface="Blogger Sans" panose="02000506030000020004" pitchFamily="50" charset="0"/>
              </a:rPr>
              <a:t>measurements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are</a:t>
            </a:r>
            <a:r>
              <a:rPr lang="pl-PL" altLang="pl-PL" sz="1400" dirty="0">
                <a:ea typeface="Blogger Sans" panose="02000506030000020004" pitchFamily="50" charset="0"/>
              </a:rPr>
              <a:t> </a:t>
            </a:r>
            <a:r>
              <a:rPr lang="pl-PL" altLang="pl-PL" sz="1400" dirty="0" err="1">
                <a:ea typeface="Blogger Sans" panose="02000506030000020004" pitchFamily="50" charset="0"/>
              </a:rPr>
              <a:t>defined</a:t>
            </a:r>
            <a:endParaRPr lang="pl-PL" altLang="pl-PL" sz="2400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IDENTIFY CONSTRAINT</a:t>
            </a:r>
            <a:endParaRPr lang="pl-PL" sz="4400" b="1" dirty="0">
              <a:solidFill>
                <a:schemeClr val="bg1"/>
              </a:solidFill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395133" y="2237329"/>
            <a:ext cx="5401733" cy="2925210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pl-PL" sz="2000" dirty="0" err="1" smtClean="0">
                <a:ea typeface="Blogger Sans" panose="02000506030000020004" pitchFamily="50" charset="0"/>
              </a:rPr>
              <a:t>GTMetrix</a:t>
            </a:r>
            <a:r>
              <a:rPr lang="pl-PL" sz="2000" dirty="0" smtClean="0">
                <a:ea typeface="Blogger Sans" panose="02000506030000020004" pitchFamily="50" charset="0"/>
              </a:rPr>
              <a:t> (www.gtmetrix.com)</a:t>
            </a:r>
          </a:p>
          <a:p>
            <a:endParaRPr lang="pl-PL" sz="2000" dirty="0">
              <a:ea typeface="Blogger Sans" panose="02000506030000020004" pitchFamily="50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pl-PL" sz="2000" dirty="0" smtClean="0">
                <a:ea typeface="Blogger Sans" panose="02000506030000020004" pitchFamily="50" charset="0"/>
              </a:rPr>
              <a:t>New </a:t>
            </a:r>
            <a:r>
              <a:rPr lang="pl-PL" sz="2000" dirty="0" err="1" smtClean="0">
                <a:ea typeface="Blogger Sans" panose="02000506030000020004" pitchFamily="50" charset="0"/>
              </a:rPr>
              <a:t>Relic</a:t>
            </a:r>
            <a:r>
              <a:rPr lang="pl-PL" sz="2000" dirty="0" smtClean="0">
                <a:ea typeface="Blogger Sans" panose="02000506030000020004" pitchFamily="50" charset="0"/>
              </a:rPr>
              <a:t> (www.newrelic.com)</a:t>
            </a:r>
          </a:p>
          <a:p>
            <a:endParaRPr lang="pl-PL" sz="2000" dirty="0" smtClean="0">
              <a:ea typeface="Blogger Sans" panose="02000506030000020004" pitchFamily="50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pl-PL" sz="2000" dirty="0" smtClean="0">
                <a:ea typeface="Blogger Sans" panose="02000506030000020004" pitchFamily="50" charset="0"/>
              </a:rPr>
              <a:t>Monitor and </a:t>
            </a:r>
            <a:r>
              <a:rPr lang="pl-PL" sz="2000" dirty="0" err="1">
                <a:ea typeface="Blogger Sans" panose="02000506030000020004" pitchFamily="50" charset="0"/>
              </a:rPr>
              <a:t>c</a:t>
            </a:r>
            <a:r>
              <a:rPr lang="pl-PL" sz="2000" dirty="0" err="1" smtClean="0">
                <a:ea typeface="Blogger Sans" panose="02000506030000020004" pitchFamily="50" charset="0"/>
              </a:rPr>
              <a:t>heck</a:t>
            </a:r>
            <a:r>
              <a:rPr lang="pl-PL" sz="2000" dirty="0" smtClean="0">
                <a:ea typeface="Blogger Sans" panose="02000506030000020004" pitchFamily="50" charset="0"/>
              </a:rPr>
              <a:t> performance with </a:t>
            </a:r>
            <a:r>
              <a:rPr lang="pl-PL" sz="2000" dirty="0" err="1" smtClean="0">
                <a:ea typeface="Blogger Sans" panose="02000506030000020004" pitchFamily="50" charset="0"/>
              </a:rPr>
              <a:t>Zabbix</a:t>
            </a:r>
            <a:r>
              <a:rPr lang="pl-PL" sz="2000" dirty="0" smtClean="0">
                <a:ea typeface="Blogger Sans" panose="02000506030000020004" pitchFamily="50" charset="0"/>
              </a:rPr>
              <a:t> </a:t>
            </a:r>
            <a:endParaRPr lang="pl-PL" sz="2000" dirty="0">
              <a:ea typeface="Blogger Sans" panose="02000506030000020004" pitchFamily="50" charset="0"/>
            </a:endParaRPr>
          </a:p>
          <a:p>
            <a:pPr marL="457200" indent="-457200">
              <a:buBlip>
                <a:blip r:embed="rId4"/>
              </a:buBlip>
            </a:pPr>
            <a:endParaRPr lang="pl-PL" sz="2000" dirty="0" smtClean="0">
              <a:ea typeface="Blogger Sans" panose="02000506030000020004" pitchFamily="50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pl-PL" sz="2000" dirty="0" err="1" smtClean="0">
                <a:ea typeface="Blogger Sans" panose="02000506030000020004" pitchFamily="50" charset="0"/>
              </a:rPr>
              <a:t>Track</a:t>
            </a:r>
            <a:r>
              <a:rPr lang="pl-PL" sz="2000" dirty="0" smtClean="0">
                <a:ea typeface="Blogger Sans" panose="02000506030000020004" pitchFamily="50" charset="0"/>
              </a:rPr>
              <a:t> </a:t>
            </a:r>
            <a:r>
              <a:rPr lang="pl-PL" sz="2000" dirty="0" err="1" smtClean="0">
                <a:ea typeface="Blogger Sans" panose="02000506030000020004" pitchFamily="50" charset="0"/>
              </a:rPr>
              <a:t>where’s</a:t>
            </a:r>
            <a:r>
              <a:rPr lang="pl-PL" sz="2000" dirty="0" smtClean="0">
                <a:ea typeface="Blogger Sans" panose="02000506030000020004" pitchFamily="50" charset="0"/>
              </a:rPr>
              <a:t> the network </a:t>
            </a:r>
            <a:r>
              <a:rPr lang="pl-PL" sz="2000" dirty="0" err="1" smtClean="0">
                <a:ea typeface="Blogger Sans" panose="02000506030000020004" pitchFamily="50" charset="0"/>
              </a:rPr>
              <a:t>latency</a:t>
            </a:r>
            <a:r>
              <a:rPr lang="pl-PL" sz="2000" dirty="0" smtClean="0">
                <a:ea typeface="Blogger Sans" panose="02000506030000020004" pitchFamily="50" charset="0"/>
              </a:rPr>
              <a:t>.</a:t>
            </a:r>
          </a:p>
          <a:p>
            <a:pPr marL="457200" indent="-457200">
              <a:buBlip>
                <a:blip r:embed="rId4"/>
              </a:buBlip>
            </a:pPr>
            <a:endParaRPr lang="pl-PL" sz="2000" dirty="0">
              <a:ea typeface="Blogger Sans" panose="02000506030000020004" pitchFamily="50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pl-PL" sz="2000" dirty="0" err="1" smtClean="0">
                <a:ea typeface="Blogger Sans" panose="02000506030000020004" pitchFamily="50" charset="0"/>
              </a:rPr>
              <a:t>Guess</a:t>
            </a:r>
            <a:r>
              <a:rPr lang="pl-PL" sz="2000" dirty="0" smtClean="0">
                <a:ea typeface="Blogger Sans" panose="02000506030000020004" pitchFamily="50" charset="0"/>
              </a:rPr>
              <a:t> ;)</a:t>
            </a:r>
            <a:endParaRPr lang="pl-PL" sz="2000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pl-PL" altLang="pl-PL" sz="4400" b="1" dirty="0" smtClean="0">
                <a:ea typeface="Blogger Sans" panose="02000506030000020004" pitchFamily="50" charset="0"/>
              </a:rPr>
              <a:t>EXPLOIT THE SYSTEM'S CONSTRAINT(S).</a:t>
            </a:r>
            <a:endParaRPr lang="pl-PL" altLang="pl-PL" sz="4400" b="1" dirty="0">
              <a:ea typeface="Blogger Sans" panose="02000506030000020004" pitchFamily="50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98432" y="1783533"/>
            <a:ext cx="63951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 smtClean="0">
                <a:ea typeface="Blogger Sans" panose="02000506030000020004" pitchFamily="50" charset="0"/>
              </a:rPr>
              <a:t>Analyze </a:t>
            </a:r>
            <a:r>
              <a:rPr lang="en-US" altLang="pl-PL" sz="2000" dirty="0">
                <a:ea typeface="Blogger Sans" panose="02000506030000020004" pitchFamily="50" charset="0"/>
              </a:rPr>
              <a:t>the system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Locate the bottleneck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pl-PL" sz="2000" dirty="0">
                <a:ea typeface="Blogger Sans" panose="02000506030000020004" pitchFamily="50" charset="0"/>
              </a:rPr>
              <a:t>Expand the </a:t>
            </a:r>
            <a:r>
              <a:rPr lang="en-US" altLang="pl-PL" sz="2000" dirty="0" smtClean="0">
                <a:ea typeface="Blogger Sans" panose="02000506030000020004" pitchFamily="50" charset="0"/>
              </a:rPr>
              <a:t>bottleneck</a:t>
            </a:r>
            <a:endParaRPr lang="en-US" altLang="pl-PL" sz="2000" dirty="0">
              <a:ea typeface="Blogger Sans" panose="02000506030000020004" pitchFamily="50" charset="0"/>
            </a:endParaRPr>
          </a:p>
          <a:p>
            <a:pPr algn="ctr">
              <a:lnSpc>
                <a:spcPct val="150000"/>
              </a:lnSpc>
            </a:pPr>
            <a:endParaRPr lang="pl-PL" altLang="pl-PL" sz="2000" dirty="0">
              <a:ea typeface="Blogger Sans" panose="02000506030000020004" pitchFamily="50" charset="0"/>
            </a:endParaRPr>
          </a:p>
          <a:p>
            <a:pPr marL="342900" indent="-342900" algn="ctr">
              <a:lnSpc>
                <a:spcPct val="150000"/>
              </a:lnSpc>
              <a:buBlip>
                <a:blip r:embed="rId4"/>
              </a:buBlip>
            </a:pPr>
            <a:r>
              <a:rPr lang="en-US" altLang="pl-PL" sz="2000" b="1" dirty="0">
                <a:ea typeface="Blogger Sans" panose="02000506030000020004" pitchFamily="50" charset="0"/>
              </a:rPr>
              <a:t>Broaden the </a:t>
            </a:r>
            <a:r>
              <a:rPr lang="en-US" altLang="pl-PL" sz="2000" b="1" dirty="0" smtClean="0">
                <a:ea typeface="Blogger Sans" panose="02000506030000020004" pitchFamily="50" charset="0"/>
              </a:rPr>
              <a:t>bottleneck</a:t>
            </a:r>
            <a:r>
              <a:rPr lang="pl-PL" altLang="pl-PL" sz="2000" b="1" dirty="0" smtClean="0">
                <a:ea typeface="Blogger Sans" panose="02000506030000020004" pitchFamily="50" charset="0"/>
              </a:rPr>
              <a:t> – </a:t>
            </a:r>
            <a:r>
              <a:rPr lang="pl-PL" altLang="pl-PL" sz="2000" b="1" dirty="0" err="1" smtClean="0">
                <a:ea typeface="Blogger Sans" panose="02000506030000020004" pitchFamily="50" charset="0"/>
              </a:rPr>
              <a:t>horizontally</a:t>
            </a:r>
            <a:r>
              <a:rPr lang="pl-PL" altLang="pl-PL" sz="2000" b="1" dirty="0" smtClean="0">
                <a:ea typeface="Blogger Sans" panose="02000506030000020004" pitchFamily="50" charset="0"/>
              </a:rPr>
              <a:t> </a:t>
            </a:r>
            <a:r>
              <a:rPr lang="pl-PL" altLang="pl-PL" sz="2000" b="1" dirty="0" err="1" smtClean="0">
                <a:ea typeface="Blogger Sans" panose="02000506030000020004" pitchFamily="50" charset="0"/>
              </a:rPr>
              <a:t>or</a:t>
            </a:r>
            <a:r>
              <a:rPr lang="pl-PL" altLang="pl-PL" sz="2000" b="1" dirty="0" smtClean="0">
                <a:ea typeface="Blogger Sans" panose="02000506030000020004" pitchFamily="50" charset="0"/>
              </a:rPr>
              <a:t> </a:t>
            </a:r>
            <a:r>
              <a:rPr lang="pl-PL" altLang="pl-PL" sz="2000" b="1" dirty="0" err="1" smtClean="0">
                <a:ea typeface="Blogger Sans" panose="02000506030000020004" pitchFamily="50" charset="0"/>
              </a:rPr>
              <a:t>vertically</a:t>
            </a:r>
            <a:endParaRPr lang="en-US" altLang="pl-PL" sz="2000" b="1" dirty="0">
              <a:ea typeface="Blogger Sans" panose="02000506030000020004" pitchFamily="50" charset="0"/>
            </a:endParaRPr>
          </a:p>
          <a:p>
            <a:pPr marL="342900" indent="-342900" algn="ctr">
              <a:lnSpc>
                <a:spcPct val="150000"/>
              </a:lnSpc>
              <a:buBlip>
                <a:blip r:embed="rId4"/>
              </a:buBlip>
            </a:pPr>
            <a:r>
              <a:rPr lang="en-US" altLang="pl-PL" sz="2000" b="1" dirty="0">
                <a:ea typeface="Blogger Sans" panose="02000506030000020004" pitchFamily="50" charset="0"/>
              </a:rPr>
              <a:t>Remove </a:t>
            </a:r>
            <a:r>
              <a:rPr lang="pl-PL" altLang="pl-PL" sz="2000" b="1" dirty="0" err="1">
                <a:ea typeface="Blogger Sans" panose="02000506030000020004" pitchFamily="50" charset="0"/>
              </a:rPr>
              <a:t>unnecessary</a:t>
            </a:r>
            <a:r>
              <a:rPr lang="pl-PL" altLang="pl-PL" sz="2000" b="1" dirty="0">
                <a:ea typeface="Blogger Sans" panose="02000506030000020004" pitchFamily="50" charset="0"/>
              </a:rPr>
              <a:t> </a:t>
            </a:r>
            <a:r>
              <a:rPr lang="en-US" altLang="pl-PL" sz="2000" b="1" dirty="0">
                <a:ea typeface="Blogger Sans" panose="02000506030000020004" pitchFamily="50" charset="0"/>
              </a:rPr>
              <a:t>workload from </a:t>
            </a:r>
            <a:r>
              <a:rPr lang="pl-PL" altLang="pl-PL" sz="2000" b="1" dirty="0">
                <a:ea typeface="Blogger Sans" panose="02000506030000020004" pitchFamily="50" charset="0"/>
              </a:rPr>
              <a:t>the </a:t>
            </a:r>
            <a:r>
              <a:rPr lang="en-US" altLang="pl-PL" sz="2000" b="1" dirty="0" smtClean="0">
                <a:ea typeface="Blogger Sans" panose="02000506030000020004" pitchFamily="50" charset="0"/>
              </a:rPr>
              <a:t>bottleneck</a:t>
            </a:r>
            <a:endParaRPr lang="pl-PL" altLang="pl-PL" sz="2000" b="1" dirty="0" smtClean="0">
              <a:ea typeface="Blogger Sans" panose="02000506030000020004" pitchFamily="50" charset="0"/>
            </a:endParaRPr>
          </a:p>
          <a:p>
            <a:pPr marL="342900" indent="-342900" algn="ctr">
              <a:lnSpc>
                <a:spcPct val="150000"/>
              </a:lnSpc>
              <a:buBlip>
                <a:blip r:embed="rId4"/>
              </a:buBlip>
            </a:pPr>
            <a:r>
              <a:rPr lang="pl-PL" altLang="pl-PL" sz="1600" dirty="0" err="1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Quality</a:t>
            </a:r>
            <a:r>
              <a:rPr lang="pl-PL" altLang="pl-PL" sz="1600" dirty="0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 </a:t>
            </a:r>
            <a:r>
              <a:rPr lang="pl-PL" altLang="pl-PL" sz="1600" dirty="0" err="1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check</a:t>
            </a:r>
            <a:r>
              <a:rPr lang="pl-PL" altLang="pl-PL" sz="1600" dirty="0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 </a:t>
            </a:r>
            <a:r>
              <a:rPr lang="pl-PL" altLang="pl-PL" sz="1600" dirty="0" err="1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before</a:t>
            </a:r>
            <a:r>
              <a:rPr lang="pl-PL" altLang="pl-PL" sz="1600" dirty="0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 the </a:t>
            </a:r>
            <a:r>
              <a:rPr lang="pl-PL" altLang="pl-PL" sz="1600" dirty="0" err="1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bottleneck</a:t>
            </a:r>
            <a:endParaRPr lang="pl-PL" altLang="pl-PL" sz="1600" dirty="0" smtClean="0">
              <a:solidFill>
                <a:schemeClr val="bg1">
                  <a:lumMod val="75000"/>
                </a:schemeClr>
              </a:solidFill>
              <a:ea typeface="Blogger Sans" panose="02000506030000020004" pitchFamily="50" charset="0"/>
            </a:endParaRPr>
          </a:p>
          <a:p>
            <a:pPr marL="342900" indent="-342900" algn="ctr">
              <a:lnSpc>
                <a:spcPct val="150000"/>
              </a:lnSpc>
              <a:buBlip>
                <a:blip r:embed="rId4"/>
              </a:buBlip>
            </a:pPr>
            <a:r>
              <a:rPr lang="pl-PL" altLang="pl-PL" sz="1600" dirty="0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Special </a:t>
            </a:r>
            <a:r>
              <a:rPr lang="pl-PL" altLang="pl-PL" sz="1600" dirty="0" err="1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care</a:t>
            </a:r>
            <a:r>
              <a:rPr lang="pl-PL" altLang="pl-PL" sz="1600" dirty="0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 </a:t>
            </a:r>
            <a:r>
              <a:rPr lang="pl-PL" altLang="pl-PL" sz="1600" dirty="0" err="1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after</a:t>
            </a:r>
            <a:r>
              <a:rPr lang="pl-PL" altLang="pl-PL" sz="1600" dirty="0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 the </a:t>
            </a:r>
            <a:r>
              <a:rPr lang="pl-PL" altLang="pl-PL" sz="1600" dirty="0" err="1" smtClean="0">
                <a:solidFill>
                  <a:schemeClr val="bg1">
                    <a:lumMod val="75000"/>
                  </a:schemeClr>
                </a:solidFill>
                <a:ea typeface="Blogger Sans" panose="02000506030000020004" pitchFamily="50" charset="0"/>
              </a:rPr>
              <a:t>bottleneck</a:t>
            </a:r>
            <a:endParaRPr lang="en-US" altLang="pl-PL" sz="1600" dirty="0">
              <a:solidFill>
                <a:schemeClr val="bg1">
                  <a:lumMod val="75000"/>
                </a:schemeClr>
              </a:solidFill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2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ea typeface="Blogger Sans" panose="02000506030000020004" pitchFamily="50" charset="0"/>
              </a:rPr>
              <a:t>SCALE</a:t>
            </a:r>
            <a:endParaRPr lang="pl-PL" sz="4400" dirty="0">
              <a:ea typeface="Blogger Sans" panose="02000506030000020004" pitchFamily="50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438292" y="2596570"/>
            <a:ext cx="53154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 smtClean="0">
                <a:ea typeface="Blogger Sans" panose="02000506030000020004" pitchFamily="50" charset="0"/>
              </a:rPr>
              <a:t>No. 1 – </a:t>
            </a:r>
            <a:r>
              <a:rPr lang="pl-PL" sz="3200" b="1" dirty="0" err="1" smtClean="0">
                <a:ea typeface="Blogger Sans" panose="02000506030000020004" pitchFamily="50" charset="0"/>
              </a:rPr>
              <a:t>scale</a:t>
            </a:r>
            <a:r>
              <a:rPr lang="pl-PL" sz="3200" b="1" dirty="0" smtClean="0">
                <a:ea typeface="Blogger Sans" panose="02000506030000020004" pitchFamily="50" charset="0"/>
              </a:rPr>
              <a:t> </a:t>
            </a:r>
            <a:r>
              <a:rPr lang="pl-PL" sz="3200" b="1" dirty="0" err="1" smtClean="0">
                <a:ea typeface="Blogger Sans" panose="02000506030000020004" pitchFamily="50" charset="0"/>
              </a:rPr>
              <a:t>horizontally</a:t>
            </a:r>
            <a:r>
              <a:rPr lang="pl-PL" sz="3200" b="1" dirty="0" smtClean="0">
                <a:ea typeface="Blogger Sans" panose="02000506030000020004" pitchFamily="50" charset="0"/>
              </a:rPr>
              <a:t>. </a:t>
            </a:r>
          </a:p>
          <a:p>
            <a:pPr algn="ctr"/>
            <a:endParaRPr lang="pl-PL" sz="3200" b="1" dirty="0">
              <a:ea typeface="Blogger Sans" panose="02000506030000020004" pitchFamily="50" charset="0"/>
            </a:endParaRPr>
          </a:p>
          <a:p>
            <a:pPr algn="ctr"/>
            <a:r>
              <a:rPr lang="pl-PL" sz="3200" b="1" dirty="0" smtClean="0">
                <a:ea typeface="Blogger Sans" panose="02000506030000020004" pitchFamily="50" charset="0"/>
              </a:rPr>
              <a:t>Just plug in </a:t>
            </a:r>
            <a:r>
              <a:rPr lang="pl-PL" sz="3200" b="1" dirty="0" err="1" smtClean="0">
                <a:ea typeface="Blogger Sans" panose="02000506030000020004" pitchFamily="50" charset="0"/>
              </a:rPr>
              <a:t>more</a:t>
            </a:r>
            <a:r>
              <a:rPr lang="pl-PL" sz="3200" b="1" dirty="0" smtClean="0">
                <a:ea typeface="Blogger Sans" panose="02000506030000020004" pitchFamily="50" charset="0"/>
              </a:rPr>
              <a:t> </a:t>
            </a:r>
            <a:r>
              <a:rPr lang="pl-PL" sz="3200" b="1" dirty="0" err="1" smtClean="0">
                <a:ea typeface="Blogger Sans" panose="02000506030000020004" pitchFamily="50" charset="0"/>
              </a:rPr>
              <a:t>power</a:t>
            </a:r>
            <a:r>
              <a:rPr lang="pl-PL" sz="3200" b="1" dirty="0" smtClean="0">
                <a:ea typeface="Blogger Sans" panose="02000506030000020004" pitchFamily="50" charset="0"/>
              </a:rPr>
              <a:t> </a:t>
            </a:r>
            <a:r>
              <a:rPr lang="pl-PL" sz="3200" b="1" dirty="0" err="1" smtClean="0">
                <a:ea typeface="Blogger Sans" panose="02000506030000020004" pitchFamily="50" charset="0"/>
              </a:rPr>
              <a:t>units</a:t>
            </a:r>
            <a:r>
              <a:rPr lang="pl-PL" sz="3200" b="1" dirty="0" smtClean="0">
                <a:ea typeface="Blogger Sans" panose="02000506030000020004" pitchFamily="50" charset="0"/>
              </a:rPr>
              <a:t>.</a:t>
            </a:r>
            <a:endParaRPr lang="pl-PL" b="1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WHERE IS THE BOTTLENECK?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grpSp>
        <p:nvGrpSpPr>
          <p:cNvPr id="90" name="Grupa 89"/>
          <p:cNvGrpSpPr/>
          <p:nvPr/>
        </p:nvGrpSpPr>
        <p:grpSpPr>
          <a:xfrm>
            <a:off x="2479249" y="1354697"/>
            <a:ext cx="7223582" cy="4643324"/>
            <a:chOff x="2394408" y="1444457"/>
            <a:chExt cx="7223582" cy="4643324"/>
          </a:xfrm>
        </p:grpSpPr>
        <p:grpSp>
          <p:nvGrpSpPr>
            <p:cNvPr id="43" name="Grupa 42"/>
            <p:cNvGrpSpPr/>
            <p:nvPr/>
          </p:nvGrpSpPr>
          <p:grpSpPr>
            <a:xfrm>
              <a:off x="2394408" y="1444457"/>
              <a:ext cx="2601798" cy="1914172"/>
              <a:chOff x="2168166" y="2618476"/>
              <a:chExt cx="2601798" cy="1914172"/>
            </a:xfrm>
          </p:grpSpPr>
          <p:grpSp>
            <p:nvGrpSpPr>
              <p:cNvPr id="42" name="Grupa 41"/>
              <p:cNvGrpSpPr/>
              <p:nvPr/>
            </p:nvGrpSpPr>
            <p:grpSpPr>
              <a:xfrm>
                <a:off x="2168166" y="3063223"/>
                <a:ext cx="2601798" cy="1469425"/>
                <a:chOff x="2168165" y="3063223"/>
                <a:chExt cx="3406043" cy="1923641"/>
              </a:xfrm>
            </p:grpSpPr>
            <p:sp>
              <p:nvSpPr>
                <p:cNvPr id="41" name="Prostokąt 40"/>
                <p:cNvSpPr/>
                <p:nvPr/>
              </p:nvSpPr>
              <p:spPr>
                <a:xfrm>
                  <a:off x="2168165" y="3063223"/>
                  <a:ext cx="3406043" cy="1923641"/>
                </a:xfrm>
                <a:prstGeom prst="rect">
                  <a:avLst/>
                </a:prstGeom>
                <a:noFill/>
                <a:ln w="28575">
                  <a:solidFill>
                    <a:srgbClr val="242D3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15" name="Grupa 14"/>
                <p:cNvGrpSpPr/>
                <p:nvPr/>
              </p:nvGrpSpPr>
              <p:grpSpPr>
                <a:xfrm>
                  <a:off x="2371334" y="3359475"/>
                  <a:ext cx="2999705" cy="1331137"/>
                  <a:chOff x="1943153" y="2570329"/>
                  <a:chExt cx="2999705" cy="1331137"/>
                </a:xfrm>
              </p:grpSpPr>
              <p:pic>
                <p:nvPicPr>
                  <p:cNvPr id="8194" name="Picture 2" descr="Znalezione obrazy dla zapytania linux logo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48146" y="2570329"/>
                    <a:ext cx="667171" cy="7873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200" name="Picture 8" descr="Znalezione obrazy dla zapytania mysql logo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20604" y="3527846"/>
                    <a:ext cx="722254" cy="3736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" name="Obraz 2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9099" y="3557061"/>
                    <a:ext cx="647310" cy="315190"/>
                  </a:xfrm>
                  <a:prstGeom prst="rect">
                    <a:avLst/>
                  </a:prstGeom>
                </p:spPr>
              </p:pic>
              <p:pic>
                <p:nvPicPr>
                  <p:cNvPr id="13" name="Obraz 12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9099" y="2570329"/>
                    <a:ext cx="647310" cy="787382"/>
                  </a:xfrm>
                  <a:prstGeom prst="rect">
                    <a:avLst/>
                  </a:prstGeom>
                </p:spPr>
              </p:pic>
              <p:sp>
                <p:nvSpPr>
                  <p:cNvPr id="14" name="Prostokąt 13"/>
                  <p:cNvSpPr/>
                  <p:nvPr/>
                </p:nvSpPr>
                <p:spPr>
                  <a:xfrm>
                    <a:off x="1943153" y="2573518"/>
                    <a:ext cx="1327948" cy="1327948"/>
                  </a:xfrm>
                  <a:prstGeom prst="rect">
                    <a:avLst/>
                  </a:prstGeom>
                  <a:solidFill>
                    <a:srgbClr val="242D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sz="2800" dirty="0">
                        <a:cs typeface="Helvetica World" panose="020B0500040000020004" pitchFamily="34" charset="0"/>
                      </a:rPr>
                      <a:t>VM1</a:t>
                    </a:r>
                    <a:endParaRPr lang="pl-PL" dirty="0">
                      <a:cs typeface="Helvetica World" panose="020B0500040000020004" pitchFamily="34" charset="0"/>
                    </a:endParaRPr>
                  </a:p>
                </p:txBody>
              </p:sp>
            </p:grpSp>
          </p:grpSp>
          <p:sp>
            <p:nvSpPr>
              <p:cNvPr id="39" name="pole tekstowe 38"/>
              <p:cNvSpPr txBox="1"/>
              <p:nvPr/>
            </p:nvSpPr>
            <p:spPr>
              <a:xfrm>
                <a:off x="2880603" y="2618476"/>
                <a:ext cx="11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 err="1">
                    <a:ea typeface="Blogger Sans" panose="02000506030000020004" pitchFamily="50" charset="0"/>
                  </a:rPr>
                  <a:t>Scenario</a:t>
                </a:r>
                <a:r>
                  <a:rPr lang="pl-PL" dirty="0">
                    <a:ea typeface="Blogger Sans" panose="02000506030000020004" pitchFamily="50" charset="0"/>
                  </a:rPr>
                  <a:t> A</a:t>
                </a:r>
              </a:p>
            </p:txBody>
          </p:sp>
        </p:grpSp>
        <p:grpSp>
          <p:nvGrpSpPr>
            <p:cNvPr id="64" name="Grupa 63"/>
            <p:cNvGrpSpPr/>
            <p:nvPr/>
          </p:nvGrpSpPr>
          <p:grpSpPr>
            <a:xfrm>
              <a:off x="6996260" y="1444457"/>
              <a:ext cx="2621730" cy="4643324"/>
              <a:chOff x="7156516" y="1376743"/>
              <a:chExt cx="2621730" cy="4643324"/>
            </a:xfrm>
          </p:grpSpPr>
          <p:grpSp>
            <p:nvGrpSpPr>
              <p:cNvPr id="65" name="Grupa 64"/>
              <p:cNvGrpSpPr/>
              <p:nvPr/>
            </p:nvGrpSpPr>
            <p:grpSpPr>
              <a:xfrm>
                <a:off x="7156516" y="1376743"/>
                <a:ext cx="2601798" cy="1914172"/>
                <a:chOff x="2168166" y="2618476"/>
                <a:chExt cx="2601798" cy="1914172"/>
              </a:xfrm>
            </p:grpSpPr>
            <p:grpSp>
              <p:nvGrpSpPr>
                <p:cNvPr id="66" name="Grupa 65"/>
                <p:cNvGrpSpPr/>
                <p:nvPr/>
              </p:nvGrpSpPr>
              <p:grpSpPr>
                <a:xfrm>
                  <a:off x="2168166" y="3063223"/>
                  <a:ext cx="2601798" cy="1469425"/>
                  <a:chOff x="2168165" y="3063223"/>
                  <a:chExt cx="3406043" cy="1923641"/>
                </a:xfrm>
              </p:grpSpPr>
              <p:sp>
                <p:nvSpPr>
                  <p:cNvPr id="68" name="Prostokąt 67"/>
                  <p:cNvSpPr/>
                  <p:nvPr/>
                </p:nvSpPr>
                <p:spPr>
                  <a:xfrm>
                    <a:off x="2168165" y="3063223"/>
                    <a:ext cx="3406043" cy="1923641"/>
                  </a:xfrm>
                  <a:prstGeom prst="rect">
                    <a:avLst/>
                  </a:prstGeom>
                  <a:noFill/>
                  <a:ln w="28575">
                    <a:solidFill>
                      <a:srgbClr val="242D3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grpSp>
                <p:nvGrpSpPr>
                  <p:cNvPr id="69" name="Grupa 68"/>
                  <p:cNvGrpSpPr/>
                  <p:nvPr/>
                </p:nvGrpSpPr>
                <p:grpSpPr>
                  <a:xfrm>
                    <a:off x="2371334" y="3359475"/>
                    <a:ext cx="2972164" cy="1331137"/>
                    <a:chOff x="1943153" y="2570329"/>
                    <a:chExt cx="2972164" cy="1331137"/>
                  </a:xfrm>
                </p:grpSpPr>
                <p:pic>
                  <p:nvPicPr>
                    <p:cNvPr id="70" name="Picture 2" descr="Znalezione obrazy dla zapytania linux 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248146" y="2570329"/>
                      <a:ext cx="667171" cy="78738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72" name="Obraz 71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69099" y="3557061"/>
                      <a:ext cx="647310" cy="3151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" name="Obraz 72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69099" y="2570329"/>
                      <a:ext cx="647310" cy="78738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4" name="Prostokąt 73"/>
                    <p:cNvSpPr/>
                    <p:nvPr/>
                  </p:nvSpPr>
                  <p:spPr>
                    <a:xfrm>
                      <a:off x="1943153" y="2573518"/>
                      <a:ext cx="1327948" cy="1327948"/>
                    </a:xfrm>
                    <a:prstGeom prst="rect">
                      <a:avLst/>
                    </a:prstGeom>
                    <a:solidFill>
                      <a:srgbClr val="242D3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l-PL" sz="2800" dirty="0">
                          <a:cs typeface="Helvetica World" panose="020B0500040000020004" pitchFamily="34" charset="0"/>
                        </a:rPr>
                        <a:t>VM1</a:t>
                      </a:r>
                      <a:endParaRPr lang="pl-PL" dirty="0">
                        <a:cs typeface="Helvetica World" panose="020B0500040000020004" pitchFamily="34" charset="0"/>
                      </a:endParaRPr>
                    </a:p>
                  </p:txBody>
                </p:sp>
              </p:grpSp>
            </p:grpSp>
            <p:sp>
              <p:nvSpPr>
                <p:cNvPr id="67" name="pole tekstowe 66"/>
                <p:cNvSpPr txBox="1"/>
                <p:nvPr/>
              </p:nvSpPr>
              <p:spPr>
                <a:xfrm>
                  <a:off x="2880603" y="2618476"/>
                  <a:ext cx="11769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l-PL" dirty="0" err="1">
                      <a:ea typeface="Blogger Sans" panose="02000506030000020004" pitchFamily="50" charset="0"/>
                    </a:rPr>
                    <a:t>Scenario</a:t>
                  </a:r>
                  <a:r>
                    <a:rPr lang="pl-PL" dirty="0">
                      <a:ea typeface="Blogger Sans" panose="02000506030000020004" pitchFamily="50" charset="0"/>
                    </a:rPr>
                    <a:t> B</a:t>
                  </a:r>
                </a:p>
              </p:txBody>
            </p:sp>
          </p:grpSp>
          <p:grpSp>
            <p:nvGrpSpPr>
              <p:cNvPr id="81" name="Grupa 80"/>
              <p:cNvGrpSpPr/>
              <p:nvPr/>
            </p:nvGrpSpPr>
            <p:grpSpPr>
              <a:xfrm>
                <a:off x="7176448" y="4550642"/>
                <a:ext cx="2601798" cy="1469425"/>
                <a:chOff x="2168165" y="3063223"/>
                <a:chExt cx="3406043" cy="1923641"/>
              </a:xfrm>
            </p:grpSpPr>
            <p:sp>
              <p:nvSpPr>
                <p:cNvPr id="83" name="Prostokąt 82"/>
                <p:cNvSpPr/>
                <p:nvPr/>
              </p:nvSpPr>
              <p:spPr>
                <a:xfrm>
                  <a:off x="2168165" y="3063223"/>
                  <a:ext cx="3406043" cy="1923641"/>
                </a:xfrm>
                <a:prstGeom prst="rect">
                  <a:avLst/>
                </a:prstGeom>
                <a:noFill/>
                <a:ln w="28575">
                  <a:solidFill>
                    <a:srgbClr val="242D3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84" name="Grupa 83"/>
                <p:cNvGrpSpPr/>
                <p:nvPr/>
              </p:nvGrpSpPr>
              <p:grpSpPr>
                <a:xfrm>
                  <a:off x="2371334" y="3359475"/>
                  <a:ext cx="2209903" cy="1331137"/>
                  <a:chOff x="1943153" y="2570329"/>
                  <a:chExt cx="2209903" cy="1331137"/>
                </a:xfrm>
              </p:grpSpPr>
              <p:pic>
                <p:nvPicPr>
                  <p:cNvPr id="85" name="Picture 2" descr="Znalezione obrazy dla zapytania linux logo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8343" y="2570329"/>
                    <a:ext cx="667172" cy="7873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" name="Picture 8" descr="Znalezione obrazy dla zapytania mysql logo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30802" y="3527846"/>
                    <a:ext cx="722254" cy="3736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9" name="Prostokąt 88"/>
                  <p:cNvSpPr/>
                  <p:nvPr/>
                </p:nvSpPr>
                <p:spPr>
                  <a:xfrm>
                    <a:off x="1943153" y="2573518"/>
                    <a:ext cx="1327948" cy="1327948"/>
                  </a:xfrm>
                  <a:prstGeom prst="rect">
                    <a:avLst/>
                  </a:prstGeom>
                  <a:solidFill>
                    <a:srgbClr val="242D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sz="2800" dirty="0">
                        <a:cs typeface="Helvetica World" panose="020B0500040000020004" pitchFamily="34" charset="0"/>
                      </a:rPr>
                      <a:t>VM2</a:t>
                    </a:r>
                    <a:endParaRPr lang="pl-PL" dirty="0">
                      <a:cs typeface="Helvetica World" panose="020B0500040000020004" pitchFamily="34" charset="0"/>
                    </a:endParaRPr>
                  </a:p>
                </p:txBody>
              </p:sp>
            </p:grpSp>
          </p:grpSp>
          <p:cxnSp>
            <p:nvCxnSpPr>
              <p:cNvPr id="46" name="Łącznik prosty ze strzałką 45"/>
              <p:cNvCxnSpPr>
                <a:stCxn id="68" idx="2"/>
                <a:endCxn id="83" idx="0"/>
              </p:cNvCxnSpPr>
              <p:nvPr/>
            </p:nvCxnSpPr>
            <p:spPr>
              <a:xfrm>
                <a:off x="8457415" y="3290915"/>
                <a:ext cx="19932" cy="1259727"/>
              </a:xfrm>
              <a:prstGeom prst="straightConnector1">
                <a:avLst/>
              </a:prstGeom>
              <a:ln w="28575">
                <a:solidFill>
                  <a:srgbClr val="242D39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pole tekstowe 46"/>
              <p:cNvSpPr txBox="1"/>
              <p:nvPr/>
            </p:nvSpPr>
            <p:spPr>
              <a:xfrm>
                <a:off x="8547574" y="3782278"/>
                <a:ext cx="9019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200" dirty="0">
                    <a:ea typeface="Blogger Sans" panose="02000506030000020004" pitchFamily="50" charset="0"/>
                  </a:rPr>
                  <a:t>Read/Write</a:t>
                </a:r>
                <a:endParaRPr lang="pl-PL" dirty="0">
                  <a:ea typeface="Blogger Sans" panose="02000506030000020004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53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WHERE IS THE BOTTLENECK?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grpSp>
        <p:nvGrpSpPr>
          <p:cNvPr id="69" name="Grupa 68"/>
          <p:cNvGrpSpPr/>
          <p:nvPr/>
        </p:nvGrpSpPr>
        <p:grpSpPr>
          <a:xfrm>
            <a:off x="2041931" y="1354697"/>
            <a:ext cx="8145188" cy="4643324"/>
            <a:chOff x="2041931" y="1354697"/>
            <a:chExt cx="8145188" cy="4643324"/>
          </a:xfrm>
        </p:grpSpPr>
        <p:grpSp>
          <p:nvGrpSpPr>
            <p:cNvPr id="43" name="Grupa 42"/>
            <p:cNvGrpSpPr/>
            <p:nvPr/>
          </p:nvGrpSpPr>
          <p:grpSpPr>
            <a:xfrm>
              <a:off x="2041931" y="1799444"/>
              <a:ext cx="2601798" cy="1469425"/>
              <a:chOff x="2168165" y="3063223"/>
              <a:chExt cx="3406043" cy="1923641"/>
            </a:xfrm>
          </p:grpSpPr>
          <p:sp>
            <p:nvSpPr>
              <p:cNvPr id="45" name="Prostokąt 44"/>
              <p:cNvSpPr/>
              <p:nvPr/>
            </p:nvSpPr>
            <p:spPr>
              <a:xfrm>
                <a:off x="2168165" y="3063223"/>
                <a:ext cx="3406043" cy="1923641"/>
              </a:xfrm>
              <a:prstGeom prst="rect">
                <a:avLst/>
              </a:prstGeom>
              <a:noFill/>
              <a:ln w="28575">
                <a:solidFill>
                  <a:srgbClr val="242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46" name="Grupa 45"/>
              <p:cNvGrpSpPr/>
              <p:nvPr/>
            </p:nvGrpSpPr>
            <p:grpSpPr>
              <a:xfrm>
                <a:off x="2371334" y="3359475"/>
                <a:ext cx="2972164" cy="1331137"/>
                <a:chOff x="1943153" y="2570329"/>
                <a:chExt cx="2972164" cy="1331137"/>
              </a:xfrm>
            </p:grpSpPr>
            <p:pic>
              <p:nvPicPr>
                <p:cNvPr id="47" name="Picture 2" descr="Znalezione obrazy dla zapytania linux log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146" y="2570329"/>
                  <a:ext cx="667171" cy="7873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Obraz 4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3557061"/>
                  <a:ext cx="647310" cy="315190"/>
                </a:xfrm>
                <a:prstGeom prst="rect">
                  <a:avLst/>
                </a:prstGeom>
              </p:spPr>
            </p:pic>
            <p:pic>
              <p:nvPicPr>
                <p:cNvPr id="49" name="Obraz 4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2570329"/>
                  <a:ext cx="647310" cy="787382"/>
                </a:xfrm>
                <a:prstGeom prst="rect">
                  <a:avLst/>
                </a:prstGeom>
              </p:spPr>
            </p:pic>
            <p:sp>
              <p:nvSpPr>
                <p:cNvPr id="50" name="Prostokąt 49"/>
                <p:cNvSpPr/>
                <p:nvPr/>
              </p:nvSpPr>
              <p:spPr>
                <a:xfrm>
                  <a:off x="1943153" y="2573518"/>
                  <a:ext cx="1327948" cy="1327948"/>
                </a:xfrm>
                <a:prstGeom prst="rect">
                  <a:avLst/>
                </a:prstGeom>
                <a:solidFill>
                  <a:srgbClr val="242D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2800" dirty="0">
                      <a:cs typeface="Helvetica World" panose="020B0500040000020004" pitchFamily="34" charset="0"/>
                    </a:rPr>
                    <a:t>VM1</a:t>
                  </a:r>
                  <a:endParaRPr lang="pl-PL" dirty="0">
                    <a:cs typeface="Helvetica World" panose="020B0500040000020004" pitchFamily="34" charset="0"/>
                  </a:endParaRPr>
                </a:p>
              </p:txBody>
            </p:sp>
          </p:grpSp>
        </p:grpSp>
        <p:sp>
          <p:nvSpPr>
            <p:cNvPr id="44" name="pole tekstowe 43"/>
            <p:cNvSpPr txBox="1"/>
            <p:nvPr/>
          </p:nvSpPr>
          <p:spPr>
            <a:xfrm>
              <a:off x="5177327" y="1354697"/>
              <a:ext cx="181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err="1">
                  <a:ea typeface="Blogger Sans" panose="02000506030000020004" pitchFamily="50" charset="0"/>
                </a:rPr>
                <a:t>Scale</a:t>
              </a:r>
              <a:r>
                <a:rPr lang="pl-PL" dirty="0">
                  <a:ea typeface="Blogger Sans" panose="02000506030000020004" pitchFamily="50" charset="0"/>
                </a:rPr>
                <a:t> </a:t>
              </a:r>
              <a:r>
                <a:rPr lang="pl-PL" dirty="0" err="1">
                  <a:ea typeface="Blogger Sans" panose="02000506030000020004" pitchFamily="50" charset="0"/>
                </a:rPr>
                <a:t>horizontally</a:t>
              </a:r>
              <a:endParaRPr lang="pl-PL" dirty="0">
                <a:ea typeface="Blogger Sans" panose="02000506030000020004" pitchFamily="50" charset="0"/>
              </a:endParaRPr>
            </a:p>
          </p:txBody>
        </p:sp>
        <p:grpSp>
          <p:nvGrpSpPr>
            <p:cNvPr id="35" name="Grupa 34"/>
            <p:cNvGrpSpPr/>
            <p:nvPr/>
          </p:nvGrpSpPr>
          <p:grpSpPr>
            <a:xfrm>
              <a:off x="4805066" y="4528596"/>
              <a:ext cx="2601798" cy="1469425"/>
              <a:chOff x="2168165" y="3063223"/>
              <a:chExt cx="3406043" cy="1923641"/>
            </a:xfrm>
          </p:grpSpPr>
          <p:sp>
            <p:nvSpPr>
              <p:cNvPr id="38" name="Prostokąt 37"/>
              <p:cNvSpPr/>
              <p:nvPr/>
            </p:nvSpPr>
            <p:spPr>
              <a:xfrm>
                <a:off x="2168165" y="3063223"/>
                <a:ext cx="3406043" cy="1923641"/>
              </a:xfrm>
              <a:prstGeom prst="rect">
                <a:avLst/>
              </a:prstGeom>
              <a:noFill/>
              <a:ln w="28575">
                <a:solidFill>
                  <a:srgbClr val="242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39" name="Grupa 38"/>
              <p:cNvGrpSpPr/>
              <p:nvPr/>
            </p:nvGrpSpPr>
            <p:grpSpPr>
              <a:xfrm>
                <a:off x="2371334" y="3359475"/>
                <a:ext cx="2209903" cy="1331137"/>
                <a:chOff x="1943153" y="2570329"/>
                <a:chExt cx="2209903" cy="1331137"/>
              </a:xfrm>
            </p:grpSpPr>
            <p:pic>
              <p:nvPicPr>
                <p:cNvPr id="40" name="Picture 2" descr="Znalezione obrazy dla zapytania linux log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8343" y="2570329"/>
                  <a:ext cx="667172" cy="7873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8" descr="Znalezione obrazy dla zapytania mysql logo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0802" y="3527846"/>
                  <a:ext cx="722254" cy="3736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Prostokąt 41"/>
                <p:cNvSpPr/>
                <p:nvPr/>
              </p:nvSpPr>
              <p:spPr>
                <a:xfrm>
                  <a:off x="1943153" y="2573518"/>
                  <a:ext cx="1327948" cy="1327948"/>
                </a:xfrm>
                <a:prstGeom prst="rect">
                  <a:avLst/>
                </a:prstGeom>
                <a:solidFill>
                  <a:srgbClr val="242D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2800" dirty="0">
                      <a:cs typeface="Helvetica World" panose="020B0500040000020004" pitchFamily="34" charset="0"/>
                    </a:rPr>
                    <a:t>VM3</a:t>
                  </a:r>
                  <a:endParaRPr lang="pl-PL" dirty="0">
                    <a:cs typeface="Helvetica World" panose="020B0500040000020004" pitchFamily="34" charset="0"/>
                  </a:endParaRPr>
                </a:p>
              </p:txBody>
            </p:sp>
          </p:grpSp>
        </p:grpSp>
        <p:cxnSp>
          <p:nvCxnSpPr>
            <p:cNvPr id="36" name="Łącznik prosty ze strzałką 35"/>
            <p:cNvCxnSpPr>
              <a:stCxn id="45" idx="2"/>
              <a:endCxn id="38" idx="0"/>
            </p:cNvCxnSpPr>
            <p:nvPr/>
          </p:nvCxnSpPr>
          <p:spPr>
            <a:xfrm>
              <a:off x="3342830" y="3268869"/>
              <a:ext cx="2763135" cy="1259727"/>
            </a:xfrm>
            <a:prstGeom prst="straightConnector1">
              <a:avLst/>
            </a:prstGeom>
            <a:ln w="28575">
              <a:solidFill>
                <a:srgbClr val="242D3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/>
            <p:cNvSpPr txBox="1"/>
            <p:nvPr/>
          </p:nvSpPr>
          <p:spPr>
            <a:xfrm>
              <a:off x="5657293" y="3978815"/>
              <a:ext cx="901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>
                  <a:ea typeface="Blogger Sans" panose="02000506030000020004" pitchFamily="50" charset="0"/>
                </a:rPr>
                <a:t>Read/Write</a:t>
              </a:r>
              <a:endParaRPr lang="pl-PL" dirty="0">
                <a:ea typeface="Blogger Sans" panose="02000506030000020004" pitchFamily="50" charset="0"/>
              </a:endParaRPr>
            </a:p>
          </p:txBody>
        </p:sp>
        <p:grpSp>
          <p:nvGrpSpPr>
            <p:cNvPr id="60" name="Grupa 59"/>
            <p:cNvGrpSpPr/>
            <p:nvPr/>
          </p:nvGrpSpPr>
          <p:grpSpPr>
            <a:xfrm>
              <a:off x="7585321" y="1799444"/>
              <a:ext cx="2601798" cy="1469425"/>
              <a:chOff x="2168165" y="3063223"/>
              <a:chExt cx="3406043" cy="1923641"/>
            </a:xfrm>
          </p:grpSpPr>
          <p:sp>
            <p:nvSpPr>
              <p:cNvPr id="61" name="Prostokąt 60"/>
              <p:cNvSpPr/>
              <p:nvPr/>
            </p:nvSpPr>
            <p:spPr>
              <a:xfrm>
                <a:off x="2168165" y="3063223"/>
                <a:ext cx="3406043" cy="1923641"/>
              </a:xfrm>
              <a:prstGeom prst="rect">
                <a:avLst/>
              </a:prstGeom>
              <a:noFill/>
              <a:ln w="28575">
                <a:solidFill>
                  <a:srgbClr val="242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62" name="Grupa 61"/>
              <p:cNvGrpSpPr/>
              <p:nvPr/>
            </p:nvGrpSpPr>
            <p:grpSpPr>
              <a:xfrm>
                <a:off x="2371334" y="3359475"/>
                <a:ext cx="2972164" cy="1331137"/>
                <a:chOff x="1943153" y="2570329"/>
                <a:chExt cx="2972164" cy="1331137"/>
              </a:xfrm>
            </p:grpSpPr>
            <p:pic>
              <p:nvPicPr>
                <p:cNvPr id="63" name="Picture 2" descr="Znalezione obrazy dla zapytania linux log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146" y="2570329"/>
                  <a:ext cx="667171" cy="7873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Obraz 6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3557061"/>
                  <a:ext cx="647310" cy="315190"/>
                </a:xfrm>
                <a:prstGeom prst="rect">
                  <a:avLst/>
                </a:prstGeom>
              </p:spPr>
            </p:pic>
            <p:pic>
              <p:nvPicPr>
                <p:cNvPr id="65" name="Obraz 6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2570329"/>
                  <a:ext cx="647310" cy="787382"/>
                </a:xfrm>
                <a:prstGeom prst="rect">
                  <a:avLst/>
                </a:prstGeom>
              </p:spPr>
            </p:pic>
            <p:sp>
              <p:nvSpPr>
                <p:cNvPr id="66" name="Prostokąt 65"/>
                <p:cNvSpPr/>
                <p:nvPr/>
              </p:nvSpPr>
              <p:spPr>
                <a:xfrm>
                  <a:off x="1943153" y="2573518"/>
                  <a:ext cx="1327948" cy="1327948"/>
                </a:xfrm>
                <a:prstGeom prst="rect">
                  <a:avLst/>
                </a:prstGeom>
                <a:solidFill>
                  <a:srgbClr val="242D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2800" dirty="0">
                      <a:cs typeface="Helvetica World" panose="020B0500040000020004" pitchFamily="34" charset="0"/>
                    </a:rPr>
                    <a:t>VM2</a:t>
                  </a:r>
                  <a:endParaRPr lang="pl-PL" dirty="0">
                    <a:cs typeface="Helvetica World" panose="020B0500040000020004" pitchFamily="34" charset="0"/>
                  </a:endParaRPr>
                </a:p>
              </p:txBody>
            </p:sp>
          </p:grpSp>
        </p:grpSp>
        <p:cxnSp>
          <p:nvCxnSpPr>
            <p:cNvPr id="68" name="Łącznik prosty ze strzałką 67"/>
            <p:cNvCxnSpPr>
              <a:stCxn id="38" idx="0"/>
              <a:endCxn id="61" idx="2"/>
            </p:cNvCxnSpPr>
            <p:nvPr/>
          </p:nvCxnSpPr>
          <p:spPr>
            <a:xfrm flipV="1">
              <a:off x="6105965" y="3268869"/>
              <a:ext cx="2780255" cy="1259727"/>
            </a:xfrm>
            <a:prstGeom prst="straightConnector1">
              <a:avLst/>
            </a:prstGeom>
            <a:ln w="28575">
              <a:solidFill>
                <a:srgbClr val="242D3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4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WHERE IS THE BOTTLENECK?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2041931" y="1354697"/>
            <a:ext cx="8145188" cy="4643324"/>
            <a:chOff x="2041931" y="1354697"/>
            <a:chExt cx="8145188" cy="4643324"/>
          </a:xfrm>
        </p:grpSpPr>
        <p:grpSp>
          <p:nvGrpSpPr>
            <p:cNvPr id="12" name="Grupa 11"/>
            <p:cNvGrpSpPr/>
            <p:nvPr/>
          </p:nvGrpSpPr>
          <p:grpSpPr>
            <a:xfrm>
              <a:off x="2041931" y="1799444"/>
              <a:ext cx="2601798" cy="1469425"/>
              <a:chOff x="2168165" y="3063223"/>
              <a:chExt cx="3406043" cy="1923641"/>
            </a:xfrm>
          </p:grpSpPr>
          <p:sp>
            <p:nvSpPr>
              <p:cNvPr id="30" name="Prostokąt 29"/>
              <p:cNvSpPr/>
              <p:nvPr/>
            </p:nvSpPr>
            <p:spPr>
              <a:xfrm>
                <a:off x="2168165" y="3063223"/>
                <a:ext cx="3406043" cy="1923641"/>
              </a:xfrm>
              <a:prstGeom prst="rect">
                <a:avLst/>
              </a:prstGeom>
              <a:noFill/>
              <a:ln w="28575">
                <a:solidFill>
                  <a:srgbClr val="242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31" name="Grupa 30"/>
              <p:cNvGrpSpPr/>
              <p:nvPr/>
            </p:nvGrpSpPr>
            <p:grpSpPr>
              <a:xfrm>
                <a:off x="2371334" y="3359475"/>
                <a:ext cx="2972164" cy="1331137"/>
                <a:chOff x="1943153" y="2570329"/>
                <a:chExt cx="2972164" cy="1331137"/>
              </a:xfrm>
            </p:grpSpPr>
            <p:pic>
              <p:nvPicPr>
                <p:cNvPr id="32" name="Picture 2" descr="Znalezione obrazy dla zapytania linux log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146" y="2570329"/>
                  <a:ext cx="667171" cy="7873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Obraz 3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3557061"/>
                  <a:ext cx="647310" cy="315190"/>
                </a:xfrm>
                <a:prstGeom prst="rect">
                  <a:avLst/>
                </a:prstGeom>
              </p:spPr>
            </p:pic>
            <p:pic>
              <p:nvPicPr>
                <p:cNvPr id="34" name="Obraz 3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2570329"/>
                  <a:ext cx="647310" cy="787382"/>
                </a:xfrm>
                <a:prstGeom prst="rect">
                  <a:avLst/>
                </a:prstGeom>
              </p:spPr>
            </p:pic>
            <p:sp>
              <p:nvSpPr>
                <p:cNvPr id="35" name="Prostokąt 34"/>
                <p:cNvSpPr/>
                <p:nvPr/>
              </p:nvSpPr>
              <p:spPr>
                <a:xfrm>
                  <a:off x="1943153" y="2573518"/>
                  <a:ext cx="1327948" cy="1327948"/>
                </a:xfrm>
                <a:prstGeom prst="rect">
                  <a:avLst/>
                </a:prstGeom>
                <a:solidFill>
                  <a:srgbClr val="242D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2800" dirty="0">
                      <a:cs typeface="Helvetica World" panose="020B0500040000020004" pitchFamily="34" charset="0"/>
                    </a:rPr>
                    <a:t>VM1</a:t>
                  </a:r>
                  <a:endParaRPr lang="pl-PL" dirty="0">
                    <a:cs typeface="Helvetica World" panose="020B0500040000020004" pitchFamily="34" charset="0"/>
                  </a:endParaRPr>
                </a:p>
              </p:txBody>
            </p:sp>
          </p:grpSp>
        </p:grpSp>
        <p:sp>
          <p:nvSpPr>
            <p:cNvPr id="13" name="pole tekstowe 12"/>
            <p:cNvSpPr txBox="1"/>
            <p:nvPr/>
          </p:nvSpPr>
          <p:spPr>
            <a:xfrm>
              <a:off x="5177327" y="1354697"/>
              <a:ext cx="181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err="1">
                  <a:ea typeface="Blogger Sans" panose="02000506030000020004" pitchFamily="50" charset="0"/>
                </a:rPr>
                <a:t>Scale</a:t>
              </a:r>
              <a:r>
                <a:rPr lang="pl-PL" dirty="0">
                  <a:ea typeface="Blogger Sans" panose="02000506030000020004" pitchFamily="50" charset="0"/>
                </a:rPr>
                <a:t> </a:t>
              </a:r>
              <a:r>
                <a:rPr lang="pl-PL" dirty="0" err="1">
                  <a:ea typeface="Blogger Sans" panose="02000506030000020004" pitchFamily="50" charset="0"/>
                </a:rPr>
                <a:t>horizontally</a:t>
              </a:r>
              <a:endParaRPr lang="pl-PL" dirty="0">
                <a:ea typeface="Blogger Sans" panose="02000506030000020004" pitchFamily="50" charset="0"/>
              </a:endParaRP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4805066" y="4528596"/>
              <a:ext cx="2601798" cy="1469425"/>
              <a:chOff x="2168165" y="3063223"/>
              <a:chExt cx="3406043" cy="1923641"/>
            </a:xfrm>
          </p:grpSpPr>
          <p:sp>
            <p:nvSpPr>
              <p:cNvPr id="25" name="Prostokąt 24"/>
              <p:cNvSpPr/>
              <p:nvPr/>
            </p:nvSpPr>
            <p:spPr>
              <a:xfrm>
                <a:off x="2168165" y="3063223"/>
                <a:ext cx="3406043" cy="1923641"/>
              </a:xfrm>
              <a:prstGeom prst="rect">
                <a:avLst/>
              </a:prstGeom>
              <a:noFill/>
              <a:ln w="28575">
                <a:solidFill>
                  <a:srgbClr val="242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26" name="Grupa 25"/>
              <p:cNvGrpSpPr/>
              <p:nvPr/>
            </p:nvGrpSpPr>
            <p:grpSpPr>
              <a:xfrm>
                <a:off x="2371334" y="3359475"/>
                <a:ext cx="2209903" cy="1331137"/>
                <a:chOff x="1943153" y="2570329"/>
                <a:chExt cx="2209903" cy="1331137"/>
              </a:xfrm>
            </p:grpSpPr>
            <p:pic>
              <p:nvPicPr>
                <p:cNvPr id="27" name="Picture 2" descr="Znalezione obrazy dla zapytania linux log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8343" y="2570329"/>
                  <a:ext cx="667172" cy="7873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8" descr="Znalezione obrazy dla zapytania mysql logo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0802" y="3527846"/>
                  <a:ext cx="722254" cy="3736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Prostokąt 28"/>
                <p:cNvSpPr/>
                <p:nvPr/>
              </p:nvSpPr>
              <p:spPr>
                <a:xfrm>
                  <a:off x="1943153" y="2573518"/>
                  <a:ext cx="1327948" cy="1327948"/>
                </a:xfrm>
                <a:prstGeom prst="rect">
                  <a:avLst/>
                </a:prstGeom>
                <a:solidFill>
                  <a:srgbClr val="242D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2800" dirty="0">
                      <a:cs typeface="Helvetica World" panose="020B0500040000020004" pitchFamily="34" charset="0"/>
                    </a:rPr>
                    <a:t>VM3</a:t>
                  </a:r>
                  <a:endParaRPr lang="pl-PL" dirty="0">
                    <a:cs typeface="Helvetica World" panose="020B0500040000020004" pitchFamily="34" charset="0"/>
                  </a:endParaRPr>
                </a:p>
              </p:txBody>
            </p:sp>
          </p:grpSp>
        </p:grpSp>
        <p:cxnSp>
          <p:nvCxnSpPr>
            <p:cNvPr id="15" name="Łącznik prosty ze strzałką 14"/>
            <p:cNvCxnSpPr>
              <a:stCxn id="30" idx="2"/>
              <a:endCxn id="25" idx="0"/>
            </p:cNvCxnSpPr>
            <p:nvPr/>
          </p:nvCxnSpPr>
          <p:spPr>
            <a:xfrm>
              <a:off x="3342830" y="3268869"/>
              <a:ext cx="2763135" cy="1259727"/>
            </a:xfrm>
            <a:prstGeom prst="straightConnector1">
              <a:avLst/>
            </a:prstGeom>
            <a:ln w="28575">
              <a:solidFill>
                <a:srgbClr val="242D3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ole tekstowe 15"/>
            <p:cNvSpPr txBox="1"/>
            <p:nvPr/>
          </p:nvSpPr>
          <p:spPr>
            <a:xfrm>
              <a:off x="5657293" y="3978815"/>
              <a:ext cx="901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>
                  <a:ea typeface="Blogger Sans" panose="02000506030000020004" pitchFamily="50" charset="0"/>
                </a:rPr>
                <a:t>Read/Write</a:t>
              </a:r>
              <a:endParaRPr lang="pl-PL" dirty="0">
                <a:ea typeface="Blogger Sans" panose="02000506030000020004" pitchFamily="50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7585321" y="1799444"/>
              <a:ext cx="2601798" cy="1469425"/>
              <a:chOff x="2168165" y="3063223"/>
              <a:chExt cx="3406043" cy="1923641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2168165" y="3063223"/>
                <a:ext cx="3406043" cy="1923641"/>
              </a:xfrm>
              <a:prstGeom prst="rect">
                <a:avLst/>
              </a:prstGeom>
              <a:noFill/>
              <a:ln w="28575">
                <a:solidFill>
                  <a:srgbClr val="242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20" name="Grupa 19"/>
              <p:cNvGrpSpPr/>
              <p:nvPr/>
            </p:nvGrpSpPr>
            <p:grpSpPr>
              <a:xfrm>
                <a:off x="2371334" y="3359475"/>
                <a:ext cx="2972164" cy="1331137"/>
                <a:chOff x="1943153" y="2570329"/>
                <a:chExt cx="2972164" cy="1331137"/>
              </a:xfrm>
            </p:grpSpPr>
            <p:pic>
              <p:nvPicPr>
                <p:cNvPr id="21" name="Picture 2" descr="Znalezione obrazy dla zapytania linux log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146" y="2570329"/>
                  <a:ext cx="667171" cy="7873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Obraz 2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3557061"/>
                  <a:ext cx="647310" cy="315190"/>
                </a:xfrm>
                <a:prstGeom prst="rect">
                  <a:avLst/>
                </a:prstGeom>
              </p:spPr>
            </p:pic>
            <p:pic>
              <p:nvPicPr>
                <p:cNvPr id="23" name="Obraz 2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2570329"/>
                  <a:ext cx="647310" cy="787382"/>
                </a:xfrm>
                <a:prstGeom prst="rect">
                  <a:avLst/>
                </a:prstGeom>
              </p:spPr>
            </p:pic>
            <p:sp>
              <p:nvSpPr>
                <p:cNvPr id="24" name="Prostokąt 23"/>
                <p:cNvSpPr/>
                <p:nvPr/>
              </p:nvSpPr>
              <p:spPr>
                <a:xfrm>
                  <a:off x="1943153" y="2573518"/>
                  <a:ext cx="1327948" cy="1327948"/>
                </a:xfrm>
                <a:prstGeom prst="rect">
                  <a:avLst/>
                </a:prstGeom>
                <a:solidFill>
                  <a:srgbClr val="242D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2800" dirty="0">
                      <a:cs typeface="Helvetica World" panose="020B0500040000020004" pitchFamily="34" charset="0"/>
                    </a:rPr>
                    <a:t>VM2</a:t>
                  </a:r>
                  <a:endParaRPr lang="pl-PL" dirty="0">
                    <a:cs typeface="Helvetica World" panose="020B0500040000020004" pitchFamily="34" charset="0"/>
                  </a:endParaRPr>
                </a:p>
              </p:txBody>
            </p:sp>
          </p:grpSp>
        </p:grpSp>
        <p:cxnSp>
          <p:nvCxnSpPr>
            <p:cNvPr id="18" name="Łącznik prosty ze strzałką 17"/>
            <p:cNvCxnSpPr>
              <a:stCxn id="25" idx="0"/>
              <a:endCxn id="19" idx="2"/>
            </p:cNvCxnSpPr>
            <p:nvPr/>
          </p:nvCxnSpPr>
          <p:spPr>
            <a:xfrm flipV="1">
              <a:off x="6105965" y="3268869"/>
              <a:ext cx="2780255" cy="1259727"/>
            </a:xfrm>
            <a:prstGeom prst="straightConnector1">
              <a:avLst/>
            </a:prstGeom>
            <a:ln w="28575">
              <a:solidFill>
                <a:srgbClr val="242D3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rostokąt 1"/>
          <p:cNvSpPr/>
          <p:nvPr/>
        </p:nvSpPr>
        <p:spPr>
          <a:xfrm>
            <a:off x="5231363" y="2992815"/>
            <a:ext cx="1762812" cy="489197"/>
          </a:xfrm>
          <a:prstGeom prst="rect">
            <a:avLst/>
          </a:prstGeom>
          <a:noFill/>
          <a:ln w="12700">
            <a:solidFill>
              <a:srgbClr val="888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rgbClr val="888E93"/>
                </a:solidFill>
              </a:rPr>
              <a:t>Redis</a:t>
            </a:r>
            <a:r>
              <a:rPr lang="pl-PL" dirty="0">
                <a:solidFill>
                  <a:srgbClr val="888E93"/>
                </a:solidFill>
              </a:rPr>
              <a:t> (</a:t>
            </a:r>
            <a:r>
              <a:rPr lang="pl-PL" dirty="0" err="1">
                <a:solidFill>
                  <a:srgbClr val="888E93"/>
                </a:solidFill>
              </a:rPr>
              <a:t>Sessions</a:t>
            </a:r>
            <a:r>
              <a:rPr lang="pl-PL" dirty="0">
                <a:solidFill>
                  <a:srgbClr val="888E93"/>
                </a:solidFill>
              </a:rPr>
              <a:t>)</a:t>
            </a:r>
          </a:p>
        </p:txBody>
      </p:sp>
      <p:cxnSp>
        <p:nvCxnSpPr>
          <p:cNvPr id="5" name="Łącznik prosty ze strzałką 4"/>
          <p:cNvCxnSpPr>
            <a:stCxn id="30" idx="3"/>
            <a:endCxn id="2" idx="1"/>
          </p:cNvCxnSpPr>
          <p:nvPr/>
        </p:nvCxnSpPr>
        <p:spPr>
          <a:xfrm>
            <a:off x="4643729" y="2534157"/>
            <a:ext cx="587634" cy="703257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19" idx="1"/>
            <a:endCxn id="2" idx="3"/>
          </p:cNvCxnSpPr>
          <p:nvPr/>
        </p:nvCxnSpPr>
        <p:spPr>
          <a:xfrm flipH="1">
            <a:off x="6994175" y="2534157"/>
            <a:ext cx="591146" cy="703257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5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WHERE IS THE BOTTLENECK?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5177327" y="1354697"/>
            <a:ext cx="181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>
                <a:ea typeface="Blogger Sans" panose="02000506030000020004" pitchFamily="50" charset="0"/>
              </a:rPr>
              <a:t>Scale</a:t>
            </a:r>
            <a:r>
              <a:rPr lang="pl-PL" dirty="0">
                <a:ea typeface="Blogger Sans" panose="02000506030000020004" pitchFamily="50" charset="0"/>
              </a:rPr>
              <a:t> </a:t>
            </a:r>
            <a:r>
              <a:rPr lang="pl-PL" dirty="0" err="1">
                <a:ea typeface="Blogger Sans" panose="02000506030000020004" pitchFamily="50" charset="0"/>
              </a:rPr>
              <a:t>horizontally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5198422" y="4754896"/>
            <a:ext cx="1817318" cy="1040256"/>
            <a:chOff x="2168165" y="3063223"/>
            <a:chExt cx="3406043" cy="1923641"/>
          </a:xfrm>
        </p:grpSpPr>
        <p:sp>
          <p:nvSpPr>
            <p:cNvPr id="25" name="Prostokąt 24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6" name="Grupa 25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27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Prostokąt 28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000" dirty="0">
                    <a:cs typeface="Helvetica World" panose="020B0500040000020004" pitchFamily="34" charset="0"/>
                  </a:rPr>
                  <a:t>VM5</a:t>
                </a:r>
                <a:endParaRPr lang="pl-PL" sz="11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15" name="Łącznik prosty ze strzałką 14"/>
          <p:cNvCxnSpPr>
            <a:stCxn id="30" idx="2"/>
            <a:endCxn id="25" idx="0"/>
          </p:cNvCxnSpPr>
          <p:nvPr/>
        </p:nvCxnSpPr>
        <p:spPr>
          <a:xfrm>
            <a:off x="2306100" y="3066000"/>
            <a:ext cx="3800981" cy="1688896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5678341" y="4053224"/>
            <a:ext cx="901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Read/Write</a:t>
            </a:r>
            <a:endParaRPr lang="pl-PL" dirty="0">
              <a:ea typeface="Blogger Sans" panose="02000506030000020004" pitchFamily="50" charset="0"/>
            </a:endParaRPr>
          </a:p>
        </p:txBody>
      </p:sp>
      <p:cxnSp>
        <p:nvCxnSpPr>
          <p:cNvPr id="18" name="Łącznik prosty ze strzałką 17"/>
          <p:cNvCxnSpPr>
            <a:stCxn id="25" idx="0"/>
            <a:endCxn id="19" idx="2"/>
          </p:cNvCxnSpPr>
          <p:nvPr/>
        </p:nvCxnSpPr>
        <p:spPr>
          <a:xfrm flipH="1" flipV="1">
            <a:off x="4840088" y="3066000"/>
            <a:ext cx="1266993" cy="1688896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rostokąt 35"/>
          <p:cNvSpPr/>
          <p:nvPr/>
        </p:nvSpPr>
        <p:spPr>
          <a:xfrm>
            <a:off x="5491463" y="3443623"/>
            <a:ext cx="1201568" cy="322050"/>
          </a:xfrm>
          <a:prstGeom prst="rect">
            <a:avLst/>
          </a:prstGeom>
          <a:noFill/>
          <a:ln w="28575">
            <a:solidFill>
              <a:srgbClr val="888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>
                <a:solidFill>
                  <a:srgbClr val="888E93"/>
                </a:solidFill>
              </a:rPr>
              <a:t>Redis</a:t>
            </a:r>
            <a:r>
              <a:rPr lang="pl-PL" sz="1200" dirty="0">
                <a:solidFill>
                  <a:srgbClr val="888E93"/>
                </a:solidFill>
              </a:rPr>
              <a:t> (</a:t>
            </a:r>
            <a:r>
              <a:rPr lang="pl-PL" sz="1200" dirty="0" err="1">
                <a:solidFill>
                  <a:srgbClr val="888E93"/>
                </a:solidFill>
              </a:rPr>
              <a:t>Sessions</a:t>
            </a:r>
            <a:r>
              <a:rPr lang="pl-PL" sz="1200" dirty="0">
                <a:solidFill>
                  <a:srgbClr val="888E93"/>
                </a:solidFill>
              </a:rPr>
              <a:t>)</a:t>
            </a:r>
          </a:p>
        </p:txBody>
      </p:sp>
      <p:grpSp>
        <p:nvGrpSpPr>
          <p:cNvPr id="58" name="Grupa 57"/>
          <p:cNvGrpSpPr/>
          <p:nvPr/>
        </p:nvGrpSpPr>
        <p:grpSpPr>
          <a:xfrm>
            <a:off x="1397441" y="2025744"/>
            <a:ext cx="9419281" cy="1040256"/>
            <a:chOff x="1057854" y="2014029"/>
            <a:chExt cx="9419281" cy="1040256"/>
          </a:xfrm>
        </p:grpSpPr>
        <p:grpSp>
          <p:nvGrpSpPr>
            <p:cNvPr id="12" name="Grupa 11"/>
            <p:cNvGrpSpPr/>
            <p:nvPr/>
          </p:nvGrpSpPr>
          <p:grpSpPr>
            <a:xfrm>
              <a:off x="1057854" y="2014029"/>
              <a:ext cx="1817318" cy="1040256"/>
              <a:chOff x="2168165" y="3063223"/>
              <a:chExt cx="3406043" cy="1923641"/>
            </a:xfrm>
          </p:grpSpPr>
          <p:sp>
            <p:nvSpPr>
              <p:cNvPr id="30" name="Prostokąt 29"/>
              <p:cNvSpPr/>
              <p:nvPr/>
            </p:nvSpPr>
            <p:spPr>
              <a:xfrm>
                <a:off x="2168165" y="3063223"/>
                <a:ext cx="3406043" cy="1923641"/>
              </a:xfrm>
              <a:prstGeom prst="rect">
                <a:avLst/>
              </a:prstGeom>
              <a:noFill/>
              <a:ln w="28575">
                <a:solidFill>
                  <a:srgbClr val="242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31" name="Grupa 30"/>
              <p:cNvGrpSpPr/>
              <p:nvPr/>
            </p:nvGrpSpPr>
            <p:grpSpPr>
              <a:xfrm>
                <a:off x="2371334" y="3359475"/>
                <a:ext cx="2972164" cy="1331137"/>
                <a:chOff x="1943153" y="2570329"/>
                <a:chExt cx="2972164" cy="1331137"/>
              </a:xfrm>
            </p:grpSpPr>
            <p:pic>
              <p:nvPicPr>
                <p:cNvPr id="32" name="Picture 2" descr="Znalezione obrazy dla zapytania linux log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146" y="2570329"/>
                  <a:ext cx="667171" cy="7873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Obraz 3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3557061"/>
                  <a:ext cx="647310" cy="315190"/>
                </a:xfrm>
                <a:prstGeom prst="rect">
                  <a:avLst/>
                </a:prstGeom>
              </p:spPr>
            </p:pic>
            <p:pic>
              <p:nvPicPr>
                <p:cNvPr id="34" name="Obraz 3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2570329"/>
                  <a:ext cx="647310" cy="787382"/>
                </a:xfrm>
                <a:prstGeom prst="rect">
                  <a:avLst/>
                </a:prstGeom>
              </p:spPr>
            </p:pic>
            <p:sp>
              <p:nvSpPr>
                <p:cNvPr id="35" name="Prostokąt 34"/>
                <p:cNvSpPr/>
                <p:nvPr/>
              </p:nvSpPr>
              <p:spPr>
                <a:xfrm>
                  <a:off x="1943153" y="2573518"/>
                  <a:ext cx="1327948" cy="1327948"/>
                </a:xfrm>
                <a:prstGeom prst="rect">
                  <a:avLst/>
                </a:prstGeom>
                <a:solidFill>
                  <a:srgbClr val="242D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2000" dirty="0">
                      <a:cs typeface="Helvetica World" panose="020B0500040000020004" pitchFamily="34" charset="0"/>
                    </a:rPr>
                    <a:t>VM1</a:t>
                  </a:r>
                  <a:endParaRPr lang="pl-PL" sz="1400" dirty="0">
                    <a:cs typeface="Helvetica World" panose="020B0500040000020004" pitchFamily="34" charset="0"/>
                  </a:endParaRPr>
                </a:p>
              </p:txBody>
            </p:sp>
          </p:grpSp>
        </p:grpSp>
        <p:grpSp>
          <p:nvGrpSpPr>
            <p:cNvPr id="17" name="Grupa 16"/>
            <p:cNvGrpSpPr/>
            <p:nvPr/>
          </p:nvGrpSpPr>
          <p:grpSpPr>
            <a:xfrm>
              <a:off x="3591842" y="2014029"/>
              <a:ext cx="1817318" cy="1040256"/>
              <a:chOff x="2168165" y="3063223"/>
              <a:chExt cx="3406043" cy="1923641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2168165" y="3063223"/>
                <a:ext cx="3406043" cy="1923641"/>
              </a:xfrm>
              <a:prstGeom prst="rect">
                <a:avLst/>
              </a:prstGeom>
              <a:noFill/>
              <a:ln w="28575">
                <a:solidFill>
                  <a:srgbClr val="242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20" name="Grupa 19"/>
              <p:cNvGrpSpPr/>
              <p:nvPr/>
            </p:nvGrpSpPr>
            <p:grpSpPr>
              <a:xfrm>
                <a:off x="2371334" y="3359475"/>
                <a:ext cx="2972164" cy="1331137"/>
                <a:chOff x="1943153" y="2570329"/>
                <a:chExt cx="2972164" cy="1331137"/>
              </a:xfrm>
            </p:grpSpPr>
            <p:pic>
              <p:nvPicPr>
                <p:cNvPr id="21" name="Picture 2" descr="Znalezione obrazy dla zapytania linux log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146" y="2570329"/>
                  <a:ext cx="667171" cy="7873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Obraz 2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3557061"/>
                  <a:ext cx="647310" cy="315190"/>
                </a:xfrm>
                <a:prstGeom prst="rect">
                  <a:avLst/>
                </a:prstGeom>
              </p:spPr>
            </p:pic>
            <p:pic>
              <p:nvPicPr>
                <p:cNvPr id="23" name="Obraz 2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2570329"/>
                  <a:ext cx="647310" cy="787382"/>
                </a:xfrm>
                <a:prstGeom prst="rect">
                  <a:avLst/>
                </a:prstGeom>
              </p:spPr>
            </p:pic>
            <p:sp>
              <p:nvSpPr>
                <p:cNvPr id="24" name="Prostokąt 23"/>
                <p:cNvSpPr/>
                <p:nvPr/>
              </p:nvSpPr>
              <p:spPr>
                <a:xfrm>
                  <a:off x="1943153" y="2573518"/>
                  <a:ext cx="1327948" cy="1327948"/>
                </a:xfrm>
                <a:prstGeom prst="rect">
                  <a:avLst/>
                </a:prstGeom>
                <a:solidFill>
                  <a:srgbClr val="242D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2000" dirty="0">
                      <a:cs typeface="Helvetica World" panose="020B0500040000020004" pitchFamily="34" charset="0"/>
                    </a:rPr>
                    <a:t>VM2</a:t>
                  </a:r>
                  <a:endParaRPr lang="pl-PL" sz="1400" dirty="0">
                    <a:cs typeface="Helvetica World" panose="020B0500040000020004" pitchFamily="34" charset="0"/>
                  </a:endParaRPr>
                </a:p>
              </p:txBody>
            </p:sp>
          </p:grpSp>
        </p:grpSp>
        <p:grpSp>
          <p:nvGrpSpPr>
            <p:cNvPr id="39" name="Grupa 38"/>
            <p:cNvGrpSpPr/>
            <p:nvPr/>
          </p:nvGrpSpPr>
          <p:grpSpPr>
            <a:xfrm>
              <a:off x="6125830" y="2014029"/>
              <a:ext cx="1817318" cy="1040256"/>
              <a:chOff x="2168165" y="3063223"/>
              <a:chExt cx="3406043" cy="1923641"/>
            </a:xfrm>
          </p:grpSpPr>
          <p:sp>
            <p:nvSpPr>
              <p:cNvPr id="40" name="Prostokąt 39"/>
              <p:cNvSpPr/>
              <p:nvPr/>
            </p:nvSpPr>
            <p:spPr>
              <a:xfrm>
                <a:off x="2168165" y="3063223"/>
                <a:ext cx="3406043" cy="1923641"/>
              </a:xfrm>
              <a:prstGeom prst="rect">
                <a:avLst/>
              </a:prstGeom>
              <a:noFill/>
              <a:ln w="28575">
                <a:solidFill>
                  <a:srgbClr val="242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41" name="Grupa 40"/>
              <p:cNvGrpSpPr/>
              <p:nvPr/>
            </p:nvGrpSpPr>
            <p:grpSpPr>
              <a:xfrm>
                <a:off x="2371334" y="3359475"/>
                <a:ext cx="2972164" cy="1331137"/>
                <a:chOff x="1943153" y="2570329"/>
                <a:chExt cx="2972164" cy="1331137"/>
              </a:xfrm>
            </p:grpSpPr>
            <p:pic>
              <p:nvPicPr>
                <p:cNvPr id="42" name="Picture 2" descr="Znalezione obrazy dla zapytania linux log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146" y="2570329"/>
                  <a:ext cx="667171" cy="7873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Obraz 4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3557061"/>
                  <a:ext cx="647310" cy="315190"/>
                </a:xfrm>
                <a:prstGeom prst="rect">
                  <a:avLst/>
                </a:prstGeom>
              </p:spPr>
            </p:pic>
            <p:pic>
              <p:nvPicPr>
                <p:cNvPr id="44" name="Obraz 4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2570329"/>
                  <a:ext cx="647310" cy="787382"/>
                </a:xfrm>
                <a:prstGeom prst="rect">
                  <a:avLst/>
                </a:prstGeom>
              </p:spPr>
            </p:pic>
            <p:sp>
              <p:nvSpPr>
                <p:cNvPr id="45" name="Prostokąt 44"/>
                <p:cNvSpPr/>
                <p:nvPr/>
              </p:nvSpPr>
              <p:spPr>
                <a:xfrm>
                  <a:off x="1943153" y="2573518"/>
                  <a:ext cx="1327948" cy="1327948"/>
                </a:xfrm>
                <a:prstGeom prst="rect">
                  <a:avLst/>
                </a:prstGeom>
                <a:solidFill>
                  <a:srgbClr val="242D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2000" dirty="0">
                      <a:cs typeface="Helvetica World" panose="020B0500040000020004" pitchFamily="34" charset="0"/>
                    </a:rPr>
                    <a:t>VM3</a:t>
                  </a:r>
                  <a:endParaRPr lang="pl-PL" sz="1400" dirty="0">
                    <a:cs typeface="Helvetica World" panose="020B0500040000020004" pitchFamily="34" charset="0"/>
                  </a:endParaRPr>
                </a:p>
              </p:txBody>
            </p:sp>
          </p:grpSp>
        </p:grpSp>
        <p:grpSp>
          <p:nvGrpSpPr>
            <p:cNvPr id="46" name="Grupa 45"/>
            <p:cNvGrpSpPr/>
            <p:nvPr/>
          </p:nvGrpSpPr>
          <p:grpSpPr>
            <a:xfrm>
              <a:off x="8659817" y="2014029"/>
              <a:ext cx="1817318" cy="1040256"/>
              <a:chOff x="2168165" y="3063223"/>
              <a:chExt cx="3406043" cy="1923641"/>
            </a:xfrm>
          </p:grpSpPr>
          <p:sp>
            <p:nvSpPr>
              <p:cNvPr id="47" name="Prostokąt 46"/>
              <p:cNvSpPr/>
              <p:nvPr/>
            </p:nvSpPr>
            <p:spPr>
              <a:xfrm>
                <a:off x="2168165" y="3063223"/>
                <a:ext cx="3406043" cy="1923641"/>
              </a:xfrm>
              <a:prstGeom prst="rect">
                <a:avLst/>
              </a:prstGeom>
              <a:noFill/>
              <a:ln w="28575">
                <a:solidFill>
                  <a:srgbClr val="242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48" name="Grupa 47"/>
              <p:cNvGrpSpPr/>
              <p:nvPr/>
            </p:nvGrpSpPr>
            <p:grpSpPr>
              <a:xfrm>
                <a:off x="2371334" y="3359475"/>
                <a:ext cx="2972164" cy="1331137"/>
                <a:chOff x="1943153" y="2570329"/>
                <a:chExt cx="2972164" cy="1331137"/>
              </a:xfrm>
            </p:grpSpPr>
            <p:pic>
              <p:nvPicPr>
                <p:cNvPr id="49" name="Picture 2" descr="Znalezione obrazy dla zapytania linux log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146" y="2570329"/>
                  <a:ext cx="667171" cy="7873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Obraz 4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3557061"/>
                  <a:ext cx="647310" cy="315190"/>
                </a:xfrm>
                <a:prstGeom prst="rect">
                  <a:avLst/>
                </a:prstGeom>
              </p:spPr>
            </p:pic>
            <p:pic>
              <p:nvPicPr>
                <p:cNvPr id="51" name="Obraz 5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099" y="2570329"/>
                  <a:ext cx="647310" cy="787382"/>
                </a:xfrm>
                <a:prstGeom prst="rect">
                  <a:avLst/>
                </a:prstGeom>
              </p:spPr>
            </p:pic>
            <p:sp>
              <p:nvSpPr>
                <p:cNvPr id="52" name="Prostokąt 51"/>
                <p:cNvSpPr/>
                <p:nvPr/>
              </p:nvSpPr>
              <p:spPr>
                <a:xfrm>
                  <a:off x="1943153" y="2573518"/>
                  <a:ext cx="1327948" cy="1327948"/>
                </a:xfrm>
                <a:prstGeom prst="rect">
                  <a:avLst/>
                </a:prstGeom>
                <a:solidFill>
                  <a:srgbClr val="242D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2000" dirty="0">
                      <a:cs typeface="Helvetica World" panose="020B0500040000020004" pitchFamily="34" charset="0"/>
                    </a:rPr>
                    <a:t>VM4</a:t>
                  </a:r>
                  <a:endParaRPr lang="pl-PL" sz="1400" dirty="0">
                    <a:cs typeface="Helvetica World" panose="020B0500040000020004" pitchFamily="34" charset="0"/>
                  </a:endParaRPr>
                </a:p>
              </p:txBody>
            </p:sp>
          </p:grpSp>
        </p:grpSp>
      </p:grpSp>
      <p:cxnSp>
        <p:nvCxnSpPr>
          <p:cNvPr id="53" name="Łącznik prosty ze strzałką 52"/>
          <p:cNvCxnSpPr>
            <a:stCxn id="25" idx="0"/>
            <a:endCxn id="40" idx="2"/>
          </p:cNvCxnSpPr>
          <p:nvPr/>
        </p:nvCxnSpPr>
        <p:spPr>
          <a:xfrm flipV="1">
            <a:off x="6107081" y="3066000"/>
            <a:ext cx="1266995" cy="1688896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>
            <a:stCxn id="25" idx="0"/>
            <a:endCxn id="47" idx="2"/>
          </p:cNvCxnSpPr>
          <p:nvPr/>
        </p:nvCxnSpPr>
        <p:spPr>
          <a:xfrm flipV="1">
            <a:off x="6107081" y="3066000"/>
            <a:ext cx="3800982" cy="1688896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: łamany 64"/>
          <p:cNvCxnSpPr>
            <a:stCxn id="30" idx="3"/>
            <a:endCxn id="36" idx="1"/>
          </p:cNvCxnSpPr>
          <p:nvPr/>
        </p:nvCxnSpPr>
        <p:spPr>
          <a:xfrm>
            <a:off x="3214759" y="2545872"/>
            <a:ext cx="2276704" cy="1058776"/>
          </a:xfrm>
          <a:prstGeom prst="bentConnector3">
            <a:avLst>
              <a:gd name="adj1" fmla="val 25985"/>
            </a:avLst>
          </a:prstGeom>
          <a:ln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/>
          <p:cNvCxnSpPr>
            <a:stCxn id="19" idx="3"/>
            <a:endCxn id="36" idx="0"/>
          </p:cNvCxnSpPr>
          <p:nvPr/>
        </p:nvCxnSpPr>
        <p:spPr>
          <a:xfrm>
            <a:off x="5748747" y="2545872"/>
            <a:ext cx="343500" cy="897751"/>
          </a:xfrm>
          <a:prstGeom prst="straightConnector1">
            <a:avLst/>
          </a:prstGeom>
          <a:ln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ze strzałką 68"/>
          <p:cNvCxnSpPr>
            <a:stCxn id="40" idx="1"/>
            <a:endCxn id="36" idx="0"/>
          </p:cNvCxnSpPr>
          <p:nvPr/>
        </p:nvCxnSpPr>
        <p:spPr>
          <a:xfrm flipH="1">
            <a:off x="6092247" y="2545872"/>
            <a:ext cx="373170" cy="897751"/>
          </a:xfrm>
          <a:prstGeom prst="straightConnector1">
            <a:avLst/>
          </a:prstGeom>
          <a:ln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: łamany 72"/>
          <p:cNvCxnSpPr>
            <a:stCxn id="36" idx="3"/>
            <a:endCxn id="47" idx="1"/>
          </p:cNvCxnSpPr>
          <p:nvPr/>
        </p:nvCxnSpPr>
        <p:spPr>
          <a:xfrm flipV="1">
            <a:off x="6693031" y="2545872"/>
            <a:ext cx="2306373" cy="1058776"/>
          </a:xfrm>
          <a:prstGeom prst="bentConnector3">
            <a:avLst>
              <a:gd name="adj1" fmla="val 76159"/>
            </a:avLst>
          </a:prstGeom>
          <a:ln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3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REMOVING WORKLOAD FROM DB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2728437" y="3061169"/>
            <a:ext cx="2162573" cy="1008594"/>
            <a:chOff x="2168165" y="3063223"/>
            <a:chExt cx="3406043" cy="1923641"/>
          </a:xfrm>
        </p:grpSpPr>
        <p:sp>
          <p:nvSpPr>
            <p:cNvPr id="30" name="Prostokąt 29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31" name="Grupa 30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32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Obraz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34" name="Obraz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35" name="Prostokąt 34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VM1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grpSp>
        <p:nvGrpSpPr>
          <p:cNvPr id="14" name="Grupa 13"/>
          <p:cNvGrpSpPr/>
          <p:nvPr/>
        </p:nvGrpSpPr>
        <p:grpSpPr>
          <a:xfrm>
            <a:off x="2728437" y="4926766"/>
            <a:ext cx="2162573" cy="1008594"/>
            <a:chOff x="2168165" y="3063223"/>
            <a:chExt cx="3406043" cy="1923641"/>
          </a:xfrm>
        </p:grpSpPr>
        <p:sp>
          <p:nvSpPr>
            <p:cNvPr id="25" name="Prostokąt 24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6" name="Grupa 25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27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Prostokąt 28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VM3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15" name="Łącznik prosty ze strzałką 14"/>
          <p:cNvCxnSpPr>
            <a:stCxn id="30" idx="2"/>
            <a:endCxn id="25" idx="0"/>
          </p:cNvCxnSpPr>
          <p:nvPr/>
        </p:nvCxnSpPr>
        <p:spPr>
          <a:xfrm>
            <a:off x="3809724" y="4069763"/>
            <a:ext cx="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826292" y="4521935"/>
            <a:ext cx="901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Read/Write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7349727" y="3061169"/>
            <a:ext cx="2162573" cy="1008594"/>
            <a:chOff x="2168165" y="3063223"/>
            <a:chExt cx="3406043" cy="1923641"/>
          </a:xfrm>
        </p:grpSpPr>
        <p:sp>
          <p:nvSpPr>
            <p:cNvPr id="19" name="Prostokąt 18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21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Obraz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23" name="Obraz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24" name="Prostokąt 23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VM2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18" name="Łącznik prosty ze strzałką 17"/>
          <p:cNvCxnSpPr>
            <a:stCxn id="25" idx="0"/>
            <a:endCxn id="19" idx="2"/>
          </p:cNvCxnSpPr>
          <p:nvPr/>
        </p:nvCxnSpPr>
        <p:spPr>
          <a:xfrm flipV="1">
            <a:off x="3809724" y="4069763"/>
            <a:ext cx="462129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rostokąt 35"/>
          <p:cNvSpPr/>
          <p:nvPr/>
        </p:nvSpPr>
        <p:spPr>
          <a:xfrm>
            <a:off x="5392858" y="3742625"/>
            <a:ext cx="1465222" cy="335778"/>
          </a:xfrm>
          <a:prstGeom prst="rect">
            <a:avLst/>
          </a:prstGeom>
          <a:noFill/>
          <a:ln w="12700">
            <a:solidFill>
              <a:srgbClr val="888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888E93"/>
                </a:solidFill>
              </a:rPr>
              <a:t>Redis</a:t>
            </a:r>
            <a:r>
              <a:rPr lang="pl-PL" sz="1400" dirty="0">
                <a:solidFill>
                  <a:srgbClr val="888E93"/>
                </a:solidFill>
              </a:rPr>
              <a:t> (</a:t>
            </a:r>
            <a:r>
              <a:rPr lang="pl-PL" sz="1400" dirty="0" err="1">
                <a:solidFill>
                  <a:srgbClr val="888E93"/>
                </a:solidFill>
              </a:rPr>
              <a:t>Sessions</a:t>
            </a:r>
            <a:r>
              <a:rPr lang="pl-PL" sz="1400" dirty="0">
                <a:solidFill>
                  <a:srgbClr val="888E93"/>
                </a:solidFill>
              </a:rPr>
              <a:t>)</a:t>
            </a:r>
          </a:p>
        </p:txBody>
      </p:sp>
      <p:cxnSp>
        <p:nvCxnSpPr>
          <p:cNvPr id="37" name="Łącznik prosty ze strzałką 36"/>
          <p:cNvCxnSpPr>
            <a:stCxn id="30" idx="3"/>
            <a:endCxn id="36" idx="1"/>
          </p:cNvCxnSpPr>
          <p:nvPr/>
        </p:nvCxnSpPr>
        <p:spPr>
          <a:xfrm>
            <a:off x="4891010" y="3565466"/>
            <a:ext cx="501848" cy="345048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19" idx="1"/>
            <a:endCxn id="36" idx="3"/>
          </p:cNvCxnSpPr>
          <p:nvPr/>
        </p:nvCxnSpPr>
        <p:spPr>
          <a:xfrm flipH="1">
            <a:off x="6858080" y="3565466"/>
            <a:ext cx="491647" cy="345048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DIGITAL COMMERCE ALLIANCE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929147" y="1445082"/>
            <a:ext cx="10333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DCA in </a:t>
            </a:r>
            <a:r>
              <a:rPr lang="pl-PL" sz="2400" dirty="0" err="1"/>
              <a:t>numbers</a:t>
            </a:r>
            <a:r>
              <a:rPr lang="pl-PL" sz="2400" dirty="0"/>
              <a:t>:</a:t>
            </a:r>
          </a:p>
          <a:p>
            <a:pPr algn="just"/>
            <a:endParaRPr lang="en-US" sz="2400" dirty="0"/>
          </a:p>
          <a:p>
            <a:pPr marL="457200" indent="-457200">
              <a:buBlip>
                <a:blip r:embed="rId4"/>
              </a:buBlip>
            </a:pPr>
            <a:r>
              <a:rPr lang="pl-PL" sz="2400" dirty="0" err="1"/>
              <a:t>Companies</a:t>
            </a:r>
            <a:r>
              <a:rPr lang="pl-PL" sz="2400" dirty="0"/>
              <a:t>: 4</a:t>
            </a:r>
          </a:p>
          <a:p>
            <a:pPr marL="457200" indent="-457200">
              <a:buBlip>
                <a:blip r:embed="rId4"/>
              </a:buBlip>
            </a:pPr>
            <a:r>
              <a:rPr lang="en-US" sz="2400" dirty="0"/>
              <a:t>Overall # of employees: 1</a:t>
            </a:r>
            <a:r>
              <a:rPr lang="pl-PL" sz="2400" dirty="0"/>
              <a:t>1</a:t>
            </a:r>
            <a:r>
              <a:rPr lang="en-US" sz="2400" dirty="0"/>
              <a:t>0</a:t>
            </a:r>
            <a:endParaRPr lang="pl-PL" sz="2400" dirty="0"/>
          </a:p>
          <a:p>
            <a:pPr marL="457200" indent="-457200">
              <a:buBlip>
                <a:blip r:embed="rId4"/>
              </a:buBlip>
            </a:pPr>
            <a:r>
              <a:rPr lang="en-US" sz="2400" dirty="0"/>
              <a:t>Overall Number of Magento developers: </a:t>
            </a:r>
            <a:r>
              <a:rPr lang="pl-PL" sz="2400" dirty="0"/>
              <a:t>52</a:t>
            </a:r>
          </a:p>
          <a:p>
            <a:pPr marL="457200" indent="-457200">
              <a:buBlip>
                <a:blip r:embed="rId4"/>
              </a:buBlip>
            </a:pPr>
            <a:r>
              <a:rPr lang="en-US" sz="2400" dirty="0"/>
              <a:t>Project country range (#): 17 countries</a:t>
            </a:r>
            <a:endParaRPr lang="pl-PL" sz="2400" dirty="0"/>
          </a:p>
          <a:p>
            <a:pPr marL="457200" indent="-457200">
              <a:buBlip>
                <a:blip r:embed="rId4"/>
              </a:buBlip>
            </a:pPr>
            <a:r>
              <a:rPr lang="en-US" sz="2400" dirty="0"/>
              <a:t>Case studies in B2B: 13</a:t>
            </a:r>
            <a:endParaRPr lang="pl-PL" sz="2400" dirty="0"/>
          </a:p>
          <a:p>
            <a:pPr marL="457200" indent="-457200">
              <a:buBlip>
                <a:blip r:embed="rId4"/>
              </a:buBlip>
            </a:pPr>
            <a:r>
              <a:rPr lang="en-US" sz="2400" dirty="0"/>
              <a:t>Case studies in B2C: 43</a:t>
            </a:r>
            <a:endParaRPr lang="pl-PL" sz="2400" dirty="0"/>
          </a:p>
          <a:p>
            <a:pPr marL="457200" indent="-457200">
              <a:buBlip>
                <a:blip r:embed="rId4"/>
              </a:buBlip>
            </a:pPr>
            <a:r>
              <a:rPr lang="pl-PL" sz="2400" dirty="0" err="1"/>
              <a:t>Website</a:t>
            </a:r>
            <a:r>
              <a:rPr lang="pl-PL" sz="2400" dirty="0"/>
              <a:t>: </a:t>
            </a:r>
            <a:r>
              <a:rPr lang="pl-PL" sz="2400" dirty="0" err="1"/>
              <a:t>dcaglobal.co</a:t>
            </a:r>
            <a:endParaRPr lang="pl-PL" sz="2400" dirty="0"/>
          </a:p>
        </p:txBody>
      </p:sp>
      <p:grpSp>
        <p:nvGrpSpPr>
          <p:cNvPr id="19" name="Grupa 18"/>
          <p:cNvGrpSpPr/>
          <p:nvPr/>
        </p:nvGrpSpPr>
        <p:grpSpPr>
          <a:xfrm>
            <a:off x="816002" y="5020599"/>
            <a:ext cx="10559997" cy="1114425"/>
            <a:chOff x="1079977" y="5020599"/>
            <a:chExt cx="10559997" cy="1114425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053" y="5387335"/>
              <a:ext cx="2234921" cy="38095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356" y="5020599"/>
              <a:ext cx="1905000" cy="1114425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977" y="5337308"/>
              <a:ext cx="1314432" cy="481006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107" y="5093338"/>
              <a:ext cx="1572551" cy="968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7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REPLICATING DB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2728437" y="3061169"/>
            <a:ext cx="2162573" cy="1008594"/>
            <a:chOff x="2168165" y="3063223"/>
            <a:chExt cx="3406043" cy="1923641"/>
          </a:xfrm>
        </p:grpSpPr>
        <p:sp>
          <p:nvSpPr>
            <p:cNvPr id="12" name="Prostokąt 11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14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Obraz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17" name="Prostokąt 16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VM1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grpSp>
        <p:nvGrpSpPr>
          <p:cNvPr id="18" name="Grupa 17"/>
          <p:cNvGrpSpPr/>
          <p:nvPr/>
        </p:nvGrpSpPr>
        <p:grpSpPr>
          <a:xfrm>
            <a:off x="2728437" y="4926766"/>
            <a:ext cx="2162573" cy="1008594"/>
            <a:chOff x="2168165" y="3063223"/>
            <a:chExt cx="3406043" cy="1923641"/>
          </a:xfrm>
        </p:grpSpPr>
        <p:sp>
          <p:nvSpPr>
            <p:cNvPr id="19" name="Prostokąt 18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21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Prostokąt 22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VM3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24" name="Łącznik prosty ze strzałką 23"/>
          <p:cNvCxnSpPr>
            <a:stCxn id="12" idx="2"/>
            <a:endCxn id="19" idx="0"/>
          </p:cNvCxnSpPr>
          <p:nvPr/>
        </p:nvCxnSpPr>
        <p:spPr>
          <a:xfrm>
            <a:off x="3809724" y="4069763"/>
            <a:ext cx="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3826292" y="4521935"/>
            <a:ext cx="901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Read/Write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7349727" y="3061169"/>
            <a:ext cx="2162573" cy="1008594"/>
            <a:chOff x="2168165" y="3063223"/>
            <a:chExt cx="3406043" cy="1923641"/>
          </a:xfrm>
        </p:grpSpPr>
        <p:sp>
          <p:nvSpPr>
            <p:cNvPr id="27" name="Prostokąt 26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8" name="Grupa 27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29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Obraz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31" name="Obraz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32" name="Prostokąt 3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VM2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33" name="Łącznik prosty ze strzałką 32"/>
          <p:cNvCxnSpPr>
            <a:stCxn id="19" idx="0"/>
            <a:endCxn id="27" idx="2"/>
          </p:cNvCxnSpPr>
          <p:nvPr/>
        </p:nvCxnSpPr>
        <p:spPr>
          <a:xfrm flipV="1">
            <a:off x="3809724" y="4069763"/>
            <a:ext cx="462129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392858" y="3742625"/>
            <a:ext cx="1465222" cy="335778"/>
          </a:xfrm>
          <a:prstGeom prst="rect">
            <a:avLst/>
          </a:prstGeom>
          <a:noFill/>
          <a:ln w="12700">
            <a:solidFill>
              <a:srgbClr val="888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888E93"/>
                </a:solidFill>
              </a:rPr>
              <a:t>Redis</a:t>
            </a:r>
            <a:r>
              <a:rPr lang="pl-PL" sz="1400" dirty="0">
                <a:solidFill>
                  <a:srgbClr val="888E93"/>
                </a:solidFill>
              </a:rPr>
              <a:t> (</a:t>
            </a:r>
            <a:r>
              <a:rPr lang="pl-PL" sz="1400" dirty="0" err="1">
                <a:solidFill>
                  <a:srgbClr val="888E93"/>
                </a:solidFill>
              </a:rPr>
              <a:t>Sessions</a:t>
            </a:r>
            <a:r>
              <a:rPr lang="pl-PL" sz="1400" dirty="0">
                <a:solidFill>
                  <a:srgbClr val="888E93"/>
                </a:solidFill>
              </a:rPr>
              <a:t>)</a:t>
            </a:r>
          </a:p>
        </p:txBody>
      </p:sp>
      <p:cxnSp>
        <p:nvCxnSpPr>
          <p:cNvPr id="35" name="Łącznik prosty ze strzałką 34"/>
          <p:cNvCxnSpPr>
            <a:stCxn id="12" idx="3"/>
            <a:endCxn id="34" idx="1"/>
          </p:cNvCxnSpPr>
          <p:nvPr/>
        </p:nvCxnSpPr>
        <p:spPr>
          <a:xfrm>
            <a:off x="4891010" y="3565466"/>
            <a:ext cx="501848" cy="345048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7" idx="1"/>
            <a:endCxn id="34" idx="3"/>
          </p:cNvCxnSpPr>
          <p:nvPr/>
        </p:nvCxnSpPr>
        <p:spPr>
          <a:xfrm flipH="1">
            <a:off x="6858080" y="3565466"/>
            <a:ext cx="491647" cy="345048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7349726" y="4926766"/>
            <a:ext cx="2162573" cy="1008594"/>
            <a:chOff x="2168165" y="3063223"/>
            <a:chExt cx="3406043" cy="1923641"/>
          </a:xfrm>
        </p:grpSpPr>
        <p:sp>
          <p:nvSpPr>
            <p:cNvPr id="38" name="Prostokąt 37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40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Prostokąt 4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VM4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43" name="Łącznik prosty ze strzałką 42"/>
          <p:cNvCxnSpPr>
            <a:stCxn id="12" idx="2"/>
            <a:endCxn id="38" idx="0"/>
          </p:cNvCxnSpPr>
          <p:nvPr/>
        </p:nvCxnSpPr>
        <p:spPr>
          <a:xfrm>
            <a:off x="3809724" y="4069763"/>
            <a:ext cx="4621289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7" idx="2"/>
            <a:endCxn id="38" idx="0"/>
          </p:cNvCxnSpPr>
          <p:nvPr/>
        </p:nvCxnSpPr>
        <p:spPr>
          <a:xfrm flipH="1">
            <a:off x="8431013" y="4069763"/>
            <a:ext cx="1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7900295" y="4527036"/>
            <a:ext cx="4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</a:t>
            </a:r>
            <a:endParaRPr lang="pl-PL" sz="1600" dirty="0">
              <a:ea typeface="Blogger Sans" panose="02000506030000020004" pitchFamily="50" charset="0"/>
            </a:endParaRPr>
          </a:p>
        </p:txBody>
      </p:sp>
      <p:sp>
        <p:nvSpPr>
          <p:cNvPr id="47" name="Strzałka: w prawo 46"/>
          <p:cNvSpPr/>
          <p:nvPr/>
        </p:nvSpPr>
        <p:spPr>
          <a:xfrm>
            <a:off x="5392858" y="5006881"/>
            <a:ext cx="1465222" cy="848363"/>
          </a:xfrm>
          <a:prstGeom prst="rightArrow">
            <a:avLst/>
          </a:prstGeom>
          <a:noFill/>
          <a:ln>
            <a:solidFill>
              <a:srgbClr val="242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42D39"/>
                </a:solidFill>
              </a:rPr>
              <a:t>Replication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3488516" y="5957039"/>
            <a:ext cx="628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Master</a:t>
            </a:r>
            <a:endParaRPr lang="pl-PL" dirty="0">
              <a:ea typeface="Blogger Sans" panose="02000506030000020004" pitchFamily="50" charset="0"/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8183252" y="5957039"/>
            <a:ext cx="506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>
                <a:ea typeface="Blogger Sans" panose="02000506030000020004" pitchFamily="50" charset="0"/>
              </a:rPr>
              <a:t>Slave</a:t>
            </a:r>
            <a:endParaRPr lang="pl-PL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REPLICATING DB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2728437" y="3061169"/>
            <a:ext cx="2162573" cy="1008594"/>
            <a:chOff x="2168165" y="3063223"/>
            <a:chExt cx="3406043" cy="1923641"/>
          </a:xfrm>
        </p:grpSpPr>
        <p:sp>
          <p:nvSpPr>
            <p:cNvPr id="12" name="Prostokąt 11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14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Obraz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17" name="Prostokąt 16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VM1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grpSp>
        <p:nvGrpSpPr>
          <p:cNvPr id="18" name="Grupa 17"/>
          <p:cNvGrpSpPr/>
          <p:nvPr/>
        </p:nvGrpSpPr>
        <p:grpSpPr>
          <a:xfrm>
            <a:off x="2728437" y="4926766"/>
            <a:ext cx="2162573" cy="1008594"/>
            <a:chOff x="2168165" y="3063223"/>
            <a:chExt cx="3406043" cy="1923641"/>
          </a:xfrm>
        </p:grpSpPr>
        <p:sp>
          <p:nvSpPr>
            <p:cNvPr id="19" name="Prostokąt 18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21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Prostokąt 22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VM3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24" name="Łącznik prosty ze strzałką 23"/>
          <p:cNvCxnSpPr>
            <a:stCxn id="12" idx="2"/>
            <a:endCxn id="19" idx="0"/>
          </p:cNvCxnSpPr>
          <p:nvPr/>
        </p:nvCxnSpPr>
        <p:spPr>
          <a:xfrm>
            <a:off x="3809724" y="4069763"/>
            <a:ext cx="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3826292" y="4521935"/>
            <a:ext cx="901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Read/Write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7349727" y="3061169"/>
            <a:ext cx="2162573" cy="1008594"/>
            <a:chOff x="2168165" y="3063223"/>
            <a:chExt cx="3406043" cy="1923641"/>
          </a:xfrm>
        </p:grpSpPr>
        <p:sp>
          <p:nvSpPr>
            <p:cNvPr id="27" name="Prostokąt 26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8" name="Grupa 27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29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Obraz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31" name="Obraz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32" name="Prostokąt 3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VM2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33" name="Łącznik prosty ze strzałką 32"/>
          <p:cNvCxnSpPr>
            <a:stCxn id="19" idx="0"/>
            <a:endCxn id="27" idx="2"/>
          </p:cNvCxnSpPr>
          <p:nvPr/>
        </p:nvCxnSpPr>
        <p:spPr>
          <a:xfrm flipV="1">
            <a:off x="3809724" y="4069763"/>
            <a:ext cx="462129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392858" y="3742625"/>
            <a:ext cx="1465222" cy="335778"/>
          </a:xfrm>
          <a:prstGeom prst="rect">
            <a:avLst/>
          </a:prstGeom>
          <a:noFill/>
          <a:ln w="12700">
            <a:solidFill>
              <a:srgbClr val="888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888E93"/>
                </a:solidFill>
              </a:rPr>
              <a:t>Redis</a:t>
            </a:r>
            <a:r>
              <a:rPr lang="pl-PL" sz="1400" dirty="0">
                <a:solidFill>
                  <a:srgbClr val="888E93"/>
                </a:solidFill>
              </a:rPr>
              <a:t> (</a:t>
            </a:r>
            <a:r>
              <a:rPr lang="pl-PL" sz="1400" dirty="0" err="1">
                <a:solidFill>
                  <a:srgbClr val="888E93"/>
                </a:solidFill>
              </a:rPr>
              <a:t>Sessions</a:t>
            </a:r>
            <a:r>
              <a:rPr lang="pl-PL" sz="1400" dirty="0">
                <a:solidFill>
                  <a:srgbClr val="888E93"/>
                </a:solidFill>
              </a:rPr>
              <a:t>)</a:t>
            </a:r>
          </a:p>
        </p:txBody>
      </p:sp>
      <p:cxnSp>
        <p:nvCxnSpPr>
          <p:cNvPr id="35" name="Łącznik prosty ze strzałką 34"/>
          <p:cNvCxnSpPr>
            <a:stCxn id="12" idx="3"/>
            <a:endCxn id="34" idx="1"/>
          </p:cNvCxnSpPr>
          <p:nvPr/>
        </p:nvCxnSpPr>
        <p:spPr>
          <a:xfrm>
            <a:off x="4891010" y="3565466"/>
            <a:ext cx="501848" cy="345048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7" idx="1"/>
            <a:endCxn id="34" idx="3"/>
          </p:cNvCxnSpPr>
          <p:nvPr/>
        </p:nvCxnSpPr>
        <p:spPr>
          <a:xfrm flipH="1">
            <a:off x="6858080" y="3565466"/>
            <a:ext cx="491647" cy="345048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7349726" y="4926766"/>
            <a:ext cx="2162573" cy="1008594"/>
            <a:chOff x="2168165" y="3063223"/>
            <a:chExt cx="3406043" cy="1923641"/>
          </a:xfrm>
        </p:grpSpPr>
        <p:sp>
          <p:nvSpPr>
            <p:cNvPr id="38" name="Prostokąt 37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40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Prostokąt 4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VM4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43" name="Łącznik prosty ze strzałką 42"/>
          <p:cNvCxnSpPr>
            <a:stCxn id="12" idx="2"/>
            <a:endCxn id="38" idx="0"/>
          </p:cNvCxnSpPr>
          <p:nvPr/>
        </p:nvCxnSpPr>
        <p:spPr>
          <a:xfrm>
            <a:off x="3809724" y="4069763"/>
            <a:ext cx="4621289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7" idx="2"/>
            <a:endCxn id="38" idx="0"/>
          </p:cNvCxnSpPr>
          <p:nvPr/>
        </p:nvCxnSpPr>
        <p:spPr>
          <a:xfrm flipH="1">
            <a:off x="8431013" y="4069763"/>
            <a:ext cx="1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7900295" y="4527036"/>
            <a:ext cx="901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ea typeface="Blogger Sans" panose="02000506030000020004" pitchFamily="50" charset="0"/>
              </a:rPr>
              <a:t>Read/Write</a:t>
            </a:r>
            <a:endParaRPr lang="pl-PL" sz="1600" dirty="0">
              <a:ea typeface="Blogger Sans" panose="02000506030000020004" pitchFamily="50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3488516" y="5957039"/>
            <a:ext cx="628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Master</a:t>
            </a:r>
            <a:endParaRPr lang="pl-PL" dirty="0">
              <a:ea typeface="Blogger Sans" panose="02000506030000020004" pitchFamily="50" charset="0"/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8183252" y="5957039"/>
            <a:ext cx="628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ea typeface="Blogger Sans" panose="02000506030000020004" pitchFamily="50" charset="0"/>
              </a:rPr>
              <a:t>Master</a:t>
            </a:r>
            <a:endParaRPr lang="pl-PL" dirty="0">
              <a:ea typeface="Blogger Sans" panose="02000506030000020004" pitchFamily="50" charset="0"/>
            </a:endParaRPr>
          </a:p>
        </p:txBody>
      </p:sp>
      <p:sp>
        <p:nvSpPr>
          <p:cNvPr id="3" name="Strzałka w lewo i prawo 2" descr="Mast&#10;" title="Maste"/>
          <p:cNvSpPr/>
          <p:nvPr/>
        </p:nvSpPr>
        <p:spPr>
          <a:xfrm>
            <a:off x="5020007" y="5042140"/>
            <a:ext cx="2254087" cy="8496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/>
          <p:cNvSpPr txBox="1"/>
          <p:nvPr/>
        </p:nvSpPr>
        <p:spPr>
          <a:xfrm>
            <a:off x="5396938" y="5261608"/>
            <a:ext cx="16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Master-Master?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THE CAP THEOREM</a:t>
            </a:r>
            <a:endParaRPr lang="pl-PL" sz="4400" b="1" dirty="0">
              <a:solidFill>
                <a:schemeClr val="bg1"/>
              </a:solidFill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52494" y="1495904"/>
            <a:ext cx="10063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>
                <a:ea typeface="Blogger Sans" panose="02000506030000020004" pitchFamily="50" charset="0"/>
              </a:rPr>
              <a:t>Theorem</a:t>
            </a:r>
            <a:r>
              <a:rPr lang="pl-PL" sz="3200" dirty="0" smtClean="0">
                <a:ea typeface="Blogger Sans" panose="02000506030000020004" pitchFamily="50" charset="0"/>
              </a:rPr>
              <a:t> 1 (E. </a:t>
            </a:r>
            <a:r>
              <a:rPr lang="pl-PL" sz="3200" dirty="0" err="1" smtClean="0">
                <a:ea typeface="Blogger Sans" panose="02000506030000020004" pitchFamily="50" charset="0"/>
              </a:rPr>
              <a:t>Brewer</a:t>
            </a:r>
            <a:r>
              <a:rPr lang="pl-PL" sz="3200" dirty="0" smtClean="0">
                <a:ea typeface="Blogger Sans" panose="02000506030000020004" pitchFamily="50" charset="0"/>
              </a:rPr>
              <a:t>, 1998)</a:t>
            </a:r>
          </a:p>
          <a:p>
            <a:r>
              <a:rPr lang="pl-PL" dirty="0" smtClean="0"/>
              <a:t>I</a:t>
            </a:r>
            <a:r>
              <a:rPr lang="en-US" dirty="0" smtClean="0"/>
              <a:t>t </a:t>
            </a:r>
            <a:r>
              <a:rPr lang="en-US" dirty="0"/>
              <a:t>is impossible for a distributed data </a:t>
            </a:r>
            <a:r>
              <a:rPr lang="en-US" dirty="0" smtClean="0"/>
              <a:t>store</a:t>
            </a:r>
            <a:r>
              <a:rPr lang="pl-PL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simultaneously provide more than two out of the following three </a:t>
            </a:r>
            <a:r>
              <a:rPr lang="en-US" dirty="0" smtClean="0"/>
              <a:t>guarantees</a:t>
            </a:r>
            <a:r>
              <a:rPr lang="pl-PL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FF0000"/>
                </a:solidFill>
                <a:ea typeface="Blogger Sans" panose="02000506030000020004" pitchFamily="50" charset="0"/>
              </a:rPr>
              <a:t>C</a:t>
            </a:r>
            <a:r>
              <a:rPr lang="pl-PL" dirty="0" err="1" smtClean="0">
                <a:ea typeface="Blogger Sans" panose="02000506030000020004" pitchFamily="50" charset="0"/>
              </a:rPr>
              <a:t>onsistency</a:t>
            </a:r>
            <a:endParaRPr lang="pl-PL" dirty="0" smtClean="0">
              <a:ea typeface="Blogger Sans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FF0000"/>
                </a:solidFill>
                <a:ea typeface="Blogger Sans" panose="02000506030000020004" pitchFamily="50" charset="0"/>
              </a:rPr>
              <a:t>A</a:t>
            </a:r>
            <a:r>
              <a:rPr lang="pl-PL" dirty="0" err="1" smtClean="0">
                <a:ea typeface="Blogger Sans" panose="02000506030000020004" pitchFamily="50" charset="0"/>
              </a:rPr>
              <a:t>vailability</a:t>
            </a:r>
            <a:endParaRPr lang="pl-PL" dirty="0" smtClean="0">
              <a:ea typeface="Blogger Sans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FF0000"/>
                </a:solidFill>
                <a:ea typeface="Blogger Sans" panose="02000506030000020004" pitchFamily="50" charset="0"/>
              </a:rPr>
              <a:t>P</a:t>
            </a:r>
            <a:r>
              <a:rPr lang="pl-PL" dirty="0" err="1" smtClean="0">
                <a:ea typeface="Blogger Sans" panose="02000506030000020004" pitchFamily="50" charset="0"/>
              </a:rPr>
              <a:t>artition</a:t>
            </a:r>
            <a:r>
              <a:rPr lang="pl-PL" dirty="0" smtClean="0">
                <a:ea typeface="Blogger Sans" panose="02000506030000020004" pitchFamily="50" charset="0"/>
              </a:rPr>
              <a:t> </a:t>
            </a:r>
            <a:r>
              <a:rPr lang="pl-PL" dirty="0" err="1" smtClean="0">
                <a:ea typeface="Blogger Sans" panose="02000506030000020004" pitchFamily="50" charset="0"/>
              </a:rPr>
              <a:t>tolerance</a:t>
            </a:r>
            <a:endParaRPr lang="pl-PL" dirty="0" smtClean="0">
              <a:ea typeface="Blogger Sans" panose="02000506030000020004" pitchFamily="50" charset="0"/>
            </a:endParaRPr>
          </a:p>
          <a:p>
            <a:r>
              <a:rPr lang="pl-PL" dirty="0" err="1" smtClean="0">
                <a:ea typeface="Blogger Sans" panose="02000506030000020004" pitchFamily="50" charset="0"/>
              </a:rPr>
              <a:t>It’s</a:t>
            </a:r>
            <a:r>
              <a:rPr lang="pl-PL" dirty="0" smtClean="0">
                <a:ea typeface="Blogger Sans" panose="02000506030000020004" pitchFamily="50" charset="0"/>
              </a:rPr>
              <a:t> </a:t>
            </a:r>
            <a:r>
              <a:rPr lang="pl-PL" dirty="0" err="1" smtClean="0">
                <a:ea typeface="Blogger Sans" panose="02000506030000020004" pitchFamily="50" charset="0"/>
              </a:rPr>
              <a:t>called</a:t>
            </a:r>
            <a:r>
              <a:rPr lang="pl-PL" dirty="0" smtClean="0">
                <a:ea typeface="Blogger Sans" panose="02000506030000020004" pitchFamily="50" charset="0"/>
              </a:rPr>
              <a:t> the CAP </a:t>
            </a:r>
            <a:r>
              <a:rPr lang="pl-PL" dirty="0" err="1" smtClean="0">
                <a:ea typeface="Blogger Sans" panose="02000506030000020004" pitchFamily="50" charset="0"/>
              </a:rPr>
              <a:t>theorem</a:t>
            </a:r>
            <a:r>
              <a:rPr lang="pl-PL" dirty="0" smtClean="0">
                <a:ea typeface="Blogger Sans" panose="02000506030000020004" pitchFamily="50" charset="0"/>
              </a:rPr>
              <a:t>.</a:t>
            </a:r>
            <a:endParaRPr lang="pl-PL" dirty="0">
              <a:ea typeface="Blogger Sans" panose="02000506030000020004" pitchFamily="50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52494" y="3905603"/>
            <a:ext cx="1006310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>
                <a:ea typeface="Blogger Sans" panose="02000506030000020004" pitchFamily="50" charset="0"/>
              </a:rPr>
              <a:t>Theorem</a:t>
            </a:r>
            <a:r>
              <a:rPr lang="pl-PL" sz="3200" dirty="0" smtClean="0">
                <a:ea typeface="Blogger Sans" panose="02000506030000020004" pitchFamily="50" charset="0"/>
              </a:rPr>
              <a:t> 2 (</a:t>
            </a:r>
            <a:r>
              <a:rPr lang="pl-PL" sz="3200" dirty="0" err="1" smtClean="0">
                <a:ea typeface="Blogger Sans" panose="02000506030000020004" pitchFamily="50" charset="0"/>
              </a:rPr>
              <a:t>D.J.Abadi</a:t>
            </a:r>
            <a:r>
              <a:rPr lang="pl-PL" sz="3200" dirty="0" smtClean="0">
                <a:ea typeface="Blogger Sans" panose="02000506030000020004" pitchFamily="50" charset="0"/>
              </a:rPr>
              <a:t>, 2010)</a:t>
            </a:r>
          </a:p>
          <a:p>
            <a:r>
              <a:rPr lang="pl-PL" dirty="0"/>
              <a:t>I</a:t>
            </a:r>
            <a:r>
              <a:rPr lang="en-US" dirty="0" smtClean="0"/>
              <a:t>n </a:t>
            </a:r>
            <a:r>
              <a:rPr lang="en-US" dirty="0"/>
              <a:t>case of network </a:t>
            </a:r>
            <a:r>
              <a:rPr lang="en-US" dirty="0" smtClean="0"/>
              <a:t>partitioning </a:t>
            </a:r>
            <a:r>
              <a:rPr lang="en-US" dirty="0"/>
              <a:t>in </a:t>
            </a:r>
            <a:r>
              <a:rPr lang="pl-PL" dirty="0" err="1" smtClean="0"/>
              <a:t>distributed</a:t>
            </a:r>
            <a:r>
              <a:rPr lang="pl-PL" dirty="0" smtClean="0"/>
              <a:t> system </a:t>
            </a:r>
            <a:r>
              <a:rPr lang="en-US" dirty="0" smtClean="0"/>
              <a:t>one </a:t>
            </a:r>
            <a:r>
              <a:rPr lang="en-US" dirty="0"/>
              <a:t>has to choose between </a:t>
            </a:r>
            <a:r>
              <a:rPr lang="en-US" dirty="0" smtClean="0"/>
              <a:t>availability</a:t>
            </a:r>
            <a:r>
              <a:rPr lang="pl-PL" dirty="0" smtClean="0"/>
              <a:t> </a:t>
            </a:r>
            <a:r>
              <a:rPr lang="en-US" dirty="0" smtClean="0"/>
              <a:t>and consistency (CAP), </a:t>
            </a:r>
            <a:r>
              <a:rPr lang="en-US" dirty="0"/>
              <a:t>but </a:t>
            </a:r>
            <a:r>
              <a:rPr lang="en-US" dirty="0" smtClean="0"/>
              <a:t>else even </a:t>
            </a:r>
            <a:endParaRPr lang="pl-PL" dirty="0" smtClean="0"/>
          </a:p>
          <a:p>
            <a:r>
              <a:rPr lang="en-US" u="sng" dirty="0" smtClean="0"/>
              <a:t>when </a:t>
            </a:r>
            <a:r>
              <a:rPr lang="en-US" u="sng" dirty="0"/>
              <a:t>the system is running normally </a:t>
            </a:r>
            <a:endParaRPr lang="pl-PL" u="sng" dirty="0" smtClean="0"/>
          </a:p>
          <a:p>
            <a:r>
              <a:rPr lang="en-US" u="sng" dirty="0" smtClean="0"/>
              <a:t>in </a:t>
            </a:r>
            <a:r>
              <a:rPr lang="en-US" u="sng" dirty="0"/>
              <a:t>the absence of partitions, </a:t>
            </a:r>
            <a:r>
              <a:rPr lang="en-US" u="sng" dirty="0" smtClean="0"/>
              <a:t>one </a:t>
            </a:r>
            <a:r>
              <a:rPr lang="en-US" u="sng" dirty="0"/>
              <a:t>has to choose between latency </a:t>
            </a:r>
            <a:r>
              <a:rPr lang="en-US" u="sng" dirty="0" smtClean="0"/>
              <a:t>and </a:t>
            </a:r>
            <a:r>
              <a:rPr lang="en-US" u="sng" dirty="0" err="1" smtClean="0"/>
              <a:t>consistenc</a:t>
            </a:r>
            <a:r>
              <a:rPr lang="pl-PL" u="sng" dirty="0" smtClean="0"/>
              <a:t>y</a:t>
            </a:r>
          </a:p>
          <a:p>
            <a:endParaRPr lang="pl-PL" dirty="0" smtClean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REPLICATING DB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2728437" y="3061169"/>
            <a:ext cx="2162573" cy="1008594"/>
            <a:chOff x="2168165" y="3063223"/>
            <a:chExt cx="3406043" cy="1923641"/>
          </a:xfrm>
        </p:grpSpPr>
        <p:sp>
          <p:nvSpPr>
            <p:cNvPr id="12" name="Prostokąt 11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14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Obraz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17" name="Prostokąt 16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VM1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grpSp>
        <p:nvGrpSpPr>
          <p:cNvPr id="18" name="Grupa 17"/>
          <p:cNvGrpSpPr/>
          <p:nvPr/>
        </p:nvGrpSpPr>
        <p:grpSpPr>
          <a:xfrm>
            <a:off x="2728437" y="4926766"/>
            <a:ext cx="2162573" cy="1008594"/>
            <a:chOff x="2168165" y="3063223"/>
            <a:chExt cx="3406043" cy="1923641"/>
          </a:xfrm>
        </p:grpSpPr>
        <p:sp>
          <p:nvSpPr>
            <p:cNvPr id="19" name="Prostokąt 18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21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Prostokąt 22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VM3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24" name="Łącznik prosty ze strzałką 23"/>
          <p:cNvCxnSpPr>
            <a:stCxn id="12" idx="2"/>
            <a:endCxn id="19" idx="0"/>
          </p:cNvCxnSpPr>
          <p:nvPr/>
        </p:nvCxnSpPr>
        <p:spPr>
          <a:xfrm>
            <a:off x="3809724" y="4069763"/>
            <a:ext cx="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3826292" y="4521935"/>
            <a:ext cx="901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Read/Write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7349727" y="3061169"/>
            <a:ext cx="2162573" cy="1008594"/>
            <a:chOff x="2168165" y="3063223"/>
            <a:chExt cx="3406043" cy="1923641"/>
          </a:xfrm>
        </p:grpSpPr>
        <p:sp>
          <p:nvSpPr>
            <p:cNvPr id="27" name="Prostokąt 26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8" name="Grupa 27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29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Obraz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31" name="Obraz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32" name="Prostokąt 3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VM2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33" name="Łącznik prosty ze strzałką 32"/>
          <p:cNvCxnSpPr>
            <a:stCxn id="19" idx="0"/>
            <a:endCxn id="27" idx="2"/>
          </p:cNvCxnSpPr>
          <p:nvPr/>
        </p:nvCxnSpPr>
        <p:spPr>
          <a:xfrm flipV="1">
            <a:off x="3809724" y="4069763"/>
            <a:ext cx="462129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392858" y="3742625"/>
            <a:ext cx="1465222" cy="335778"/>
          </a:xfrm>
          <a:prstGeom prst="rect">
            <a:avLst/>
          </a:prstGeom>
          <a:noFill/>
          <a:ln w="12700">
            <a:solidFill>
              <a:srgbClr val="888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888E93"/>
                </a:solidFill>
              </a:rPr>
              <a:t>Redis</a:t>
            </a:r>
            <a:r>
              <a:rPr lang="pl-PL" sz="1400" dirty="0">
                <a:solidFill>
                  <a:srgbClr val="888E93"/>
                </a:solidFill>
              </a:rPr>
              <a:t> (</a:t>
            </a:r>
            <a:r>
              <a:rPr lang="pl-PL" sz="1400" dirty="0" err="1">
                <a:solidFill>
                  <a:srgbClr val="888E93"/>
                </a:solidFill>
              </a:rPr>
              <a:t>Sessions</a:t>
            </a:r>
            <a:r>
              <a:rPr lang="pl-PL" sz="1400" dirty="0">
                <a:solidFill>
                  <a:srgbClr val="888E93"/>
                </a:solidFill>
              </a:rPr>
              <a:t>)</a:t>
            </a:r>
          </a:p>
        </p:txBody>
      </p:sp>
      <p:cxnSp>
        <p:nvCxnSpPr>
          <p:cNvPr id="35" name="Łącznik prosty ze strzałką 34"/>
          <p:cNvCxnSpPr>
            <a:stCxn id="12" idx="3"/>
            <a:endCxn id="34" idx="1"/>
          </p:cNvCxnSpPr>
          <p:nvPr/>
        </p:nvCxnSpPr>
        <p:spPr>
          <a:xfrm>
            <a:off x="4891010" y="3565466"/>
            <a:ext cx="501848" cy="345048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7" idx="1"/>
            <a:endCxn id="34" idx="3"/>
          </p:cNvCxnSpPr>
          <p:nvPr/>
        </p:nvCxnSpPr>
        <p:spPr>
          <a:xfrm flipH="1">
            <a:off x="6858080" y="3565466"/>
            <a:ext cx="491647" cy="345048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7349726" y="4926766"/>
            <a:ext cx="2162573" cy="1008594"/>
            <a:chOff x="2168165" y="3063223"/>
            <a:chExt cx="3406043" cy="1923641"/>
          </a:xfrm>
        </p:grpSpPr>
        <p:sp>
          <p:nvSpPr>
            <p:cNvPr id="38" name="Prostokąt 37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40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Prostokąt 4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VM4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43" name="Łącznik prosty ze strzałką 42"/>
          <p:cNvCxnSpPr>
            <a:stCxn id="12" idx="2"/>
            <a:endCxn id="38" idx="0"/>
          </p:cNvCxnSpPr>
          <p:nvPr/>
        </p:nvCxnSpPr>
        <p:spPr>
          <a:xfrm>
            <a:off x="3809724" y="4069763"/>
            <a:ext cx="4621289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7" idx="2"/>
            <a:endCxn id="38" idx="0"/>
          </p:cNvCxnSpPr>
          <p:nvPr/>
        </p:nvCxnSpPr>
        <p:spPr>
          <a:xfrm flipH="1">
            <a:off x="8431013" y="4069763"/>
            <a:ext cx="1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7900295" y="4527036"/>
            <a:ext cx="4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</a:t>
            </a:r>
            <a:endParaRPr lang="pl-PL" sz="1600" dirty="0">
              <a:ea typeface="Blogger Sans" panose="02000506030000020004" pitchFamily="50" charset="0"/>
            </a:endParaRPr>
          </a:p>
        </p:txBody>
      </p:sp>
      <p:sp>
        <p:nvSpPr>
          <p:cNvPr id="47" name="Strzałka: w prawo 46"/>
          <p:cNvSpPr/>
          <p:nvPr/>
        </p:nvSpPr>
        <p:spPr>
          <a:xfrm>
            <a:off x="5392858" y="5006881"/>
            <a:ext cx="1465222" cy="848363"/>
          </a:xfrm>
          <a:prstGeom prst="rightArrow">
            <a:avLst/>
          </a:prstGeom>
          <a:noFill/>
          <a:ln>
            <a:solidFill>
              <a:srgbClr val="242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42D39"/>
                </a:solidFill>
              </a:rPr>
              <a:t>Replication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3488516" y="5957039"/>
            <a:ext cx="628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Master</a:t>
            </a:r>
            <a:endParaRPr lang="pl-PL" dirty="0">
              <a:ea typeface="Blogger Sans" panose="02000506030000020004" pitchFamily="50" charset="0"/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8183252" y="5957039"/>
            <a:ext cx="506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>
                <a:ea typeface="Blogger Sans" panose="02000506030000020004" pitchFamily="50" charset="0"/>
              </a:rPr>
              <a:t>Slave</a:t>
            </a:r>
            <a:endParaRPr lang="pl-PL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THE THEORY OF CONSTRAINTS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654760" y="3383971"/>
            <a:ext cx="8882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ea typeface="Blogger Sans" panose="02000506030000020004" pitchFamily="50" charset="0"/>
              </a:rPr>
              <a:t>Remove unnecessary workload from the bottleneck</a:t>
            </a:r>
            <a:r>
              <a:rPr lang="pl-PL" sz="3200" dirty="0">
                <a:ea typeface="Blogger Sans" panose="02000506030000020004" pitchFamily="50" charset="0"/>
              </a:rPr>
              <a:t>.</a:t>
            </a:r>
            <a:endParaRPr lang="pl-PL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VERTICALLY</a:t>
            </a:r>
            <a:endParaRPr lang="pl-PL" sz="4400" b="1" dirty="0">
              <a:solidFill>
                <a:schemeClr val="bg1"/>
              </a:solidFill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317980" y="3058233"/>
            <a:ext cx="355603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ea typeface="Blogger Sans" panose="02000506030000020004" pitchFamily="50" charset="0"/>
              </a:rPr>
              <a:t>Cache!</a:t>
            </a:r>
          </a:p>
          <a:p>
            <a:pPr algn="ctr"/>
            <a:endParaRPr lang="pl-PL" sz="3200" dirty="0" smtClean="0">
              <a:ea typeface="Blogger Sans" panose="02000506030000020004" pitchFamily="50" charset="0"/>
            </a:endParaRPr>
          </a:p>
          <a:p>
            <a:pPr algn="ctr"/>
            <a:r>
              <a:rPr lang="pl-PL" dirty="0" smtClean="0">
                <a:ea typeface="Blogger Sans" panose="02000506030000020004" pitchFamily="50" charset="0"/>
              </a:rPr>
              <a:t>FPC with </a:t>
            </a:r>
            <a:r>
              <a:rPr lang="pl-PL" dirty="0" err="1" smtClean="0">
                <a:ea typeface="Blogger Sans" panose="02000506030000020004" pitchFamily="50" charset="0"/>
              </a:rPr>
              <a:t>Redis</a:t>
            </a:r>
            <a:endParaRPr lang="pl-PL" dirty="0" smtClean="0">
              <a:ea typeface="Blogger Sans" panose="02000506030000020004" pitchFamily="50" charset="0"/>
            </a:endParaRPr>
          </a:p>
          <a:p>
            <a:pPr algn="ctr"/>
            <a:r>
              <a:rPr lang="pl-PL" dirty="0" err="1" smtClean="0">
                <a:ea typeface="Blogger Sans" panose="02000506030000020004" pitchFamily="50" charset="0"/>
              </a:rPr>
              <a:t>Varnish</a:t>
            </a:r>
            <a:endParaRPr lang="pl-PL" dirty="0" smtClean="0">
              <a:ea typeface="Blogger Sans" panose="02000506030000020004" pitchFamily="50" charset="0"/>
            </a:endParaRPr>
          </a:p>
          <a:p>
            <a:pPr algn="ctr"/>
            <a:r>
              <a:rPr lang="pl-PL" dirty="0" smtClean="0">
                <a:ea typeface="Blogger Sans" panose="02000506030000020004" pitchFamily="50" charset="0"/>
              </a:rPr>
              <a:t>Admin panel on a </a:t>
            </a:r>
            <a:r>
              <a:rPr lang="pl-PL" dirty="0" err="1" smtClean="0">
                <a:ea typeface="Blogger Sans" panose="02000506030000020004" pitchFamily="50" charset="0"/>
              </a:rPr>
              <a:t>separate</a:t>
            </a:r>
            <a:r>
              <a:rPr lang="pl-PL" dirty="0" smtClean="0">
                <a:ea typeface="Blogger Sans" panose="02000506030000020004" pitchFamily="50" charset="0"/>
              </a:rPr>
              <a:t> </a:t>
            </a:r>
            <a:r>
              <a:rPr lang="pl-PL" dirty="0" err="1" smtClean="0">
                <a:ea typeface="Blogger Sans" panose="02000506030000020004" pitchFamily="50" charset="0"/>
              </a:rPr>
              <a:t>machine</a:t>
            </a:r>
            <a:endParaRPr lang="pl-PL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CACHE IN THE FRONT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2728437" y="3061169"/>
            <a:ext cx="2162573" cy="1008594"/>
            <a:chOff x="2168165" y="3063223"/>
            <a:chExt cx="3406043" cy="1923641"/>
          </a:xfrm>
        </p:grpSpPr>
        <p:sp>
          <p:nvSpPr>
            <p:cNvPr id="12" name="Prostokąt 11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14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Obraz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17" name="Prostokąt 16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VM1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grpSp>
        <p:nvGrpSpPr>
          <p:cNvPr id="18" name="Grupa 17"/>
          <p:cNvGrpSpPr/>
          <p:nvPr/>
        </p:nvGrpSpPr>
        <p:grpSpPr>
          <a:xfrm>
            <a:off x="2728437" y="4926766"/>
            <a:ext cx="2162573" cy="1008594"/>
            <a:chOff x="2168165" y="3063223"/>
            <a:chExt cx="3406043" cy="1923641"/>
          </a:xfrm>
        </p:grpSpPr>
        <p:sp>
          <p:nvSpPr>
            <p:cNvPr id="19" name="Prostokąt 18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21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Prostokąt 22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VM3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24" name="Łącznik prosty ze strzałką 23"/>
          <p:cNvCxnSpPr>
            <a:stCxn id="12" idx="2"/>
            <a:endCxn id="19" idx="0"/>
          </p:cNvCxnSpPr>
          <p:nvPr/>
        </p:nvCxnSpPr>
        <p:spPr>
          <a:xfrm>
            <a:off x="3809724" y="4069763"/>
            <a:ext cx="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3826292" y="4521935"/>
            <a:ext cx="901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Read/Write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7349727" y="3061169"/>
            <a:ext cx="2162573" cy="1008594"/>
            <a:chOff x="2168165" y="3063223"/>
            <a:chExt cx="3406043" cy="1923641"/>
          </a:xfrm>
        </p:grpSpPr>
        <p:sp>
          <p:nvSpPr>
            <p:cNvPr id="27" name="Prostokąt 26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8" name="Grupa 27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29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Obraz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31" name="Obraz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32" name="Prostokąt 3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VM2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33" name="Łącznik prosty ze strzałką 32"/>
          <p:cNvCxnSpPr>
            <a:stCxn id="19" idx="0"/>
            <a:endCxn id="27" idx="2"/>
          </p:cNvCxnSpPr>
          <p:nvPr/>
        </p:nvCxnSpPr>
        <p:spPr>
          <a:xfrm flipV="1">
            <a:off x="3809724" y="4069763"/>
            <a:ext cx="462129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392858" y="3742625"/>
            <a:ext cx="1465222" cy="335778"/>
          </a:xfrm>
          <a:prstGeom prst="rect">
            <a:avLst/>
          </a:prstGeom>
          <a:noFill/>
          <a:ln w="12700">
            <a:solidFill>
              <a:srgbClr val="888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888E93"/>
                </a:solidFill>
              </a:rPr>
              <a:t>Redis</a:t>
            </a:r>
            <a:r>
              <a:rPr lang="pl-PL" sz="1400" dirty="0">
                <a:solidFill>
                  <a:srgbClr val="888E93"/>
                </a:solidFill>
              </a:rPr>
              <a:t> (</a:t>
            </a:r>
            <a:r>
              <a:rPr lang="pl-PL" sz="1400" dirty="0" err="1">
                <a:solidFill>
                  <a:srgbClr val="888E93"/>
                </a:solidFill>
              </a:rPr>
              <a:t>Sessions</a:t>
            </a:r>
            <a:r>
              <a:rPr lang="pl-PL" sz="1400" dirty="0">
                <a:solidFill>
                  <a:srgbClr val="888E93"/>
                </a:solidFill>
              </a:rPr>
              <a:t>)</a:t>
            </a:r>
          </a:p>
        </p:txBody>
      </p:sp>
      <p:cxnSp>
        <p:nvCxnSpPr>
          <p:cNvPr id="35" name="Łącznik prosty ze strzałką 34"/>
          <p:cNvCxnSpPr>
            <a:stCxn id="12" idx="3"/>
            <a:endCxn id="34" idx="1"/>
          </p:cNvCxnSpPr>
          <p:nvPr/>
        </p:nvCxnSpPr>
        <p:spPr>
          <a:xfrm>
            <a:off x="4891010" y="3565466"/>
            <a:ext cx="501848" cy="345048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7" idx="1"/>
            <a:endCxn id="34" idx="3"/>
          </p:cNvCxnSpPr>
          <p:nvPr/>
        </p:nvCxnSpPr>
        <p:spPr>
          <a:xfrm flipH="1">
            <a:off x="6858080" y="3565466"/>
            <a:ext cx="491647" cy="345048"/>
          </a:xfrm>
          <a:prstGeom prst="straightConnector1">
            <a:avLst/>
          </a:prstGeom>
          <a:ln w="12700">
            <a:solidFill>
              <a:srgbClr val="888E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7349726" y="4926766"/>
            <a:ext cx="2162573" cy="1008594"/>
            <a:chOff x="2168165" y="3063223"/>
            <a:chExt cx="3406043" cy="1923641"/>
          </a:xfrm>
        </p:grpSpPr>
        <p:sp>
          <p:nvSpPr>
            <p:cNvPr id="38" name="Prostokąt 37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40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Prostokąt 4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VM4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43" name="Łącznik prosty ze strzałką 42"/>
          <p:cNvCxnSpPr>
            <a:stCxn id="12" idx="2"/>
            <a:endCxn id="38" idx="0"/>
          </p:cNvCxnSpPr>
          <p:nvPr/>
        </p:nvCxnSpPr>
        <p:spPr>
          <a:xfrm>
            <a:off x="3809724" y="4069763"/>
            <a:ext cx="4621289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7" idx="2"/>
            <a:endCxn id="38" idx="0"/>
          </p:cNvCxnSpPr>
          <p:nvPr/>
        </p:nvCxnSpPr>
        <p:spPr>
          <a:xfrm flipH="1">
            <a:off x="8431013" y="4069763"/>
            <a:ext cx="1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7900295" y="4527036"/>
            <a:ext cx="4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</a:t>
            </a:r>
            <a:endParaRPr lang="pl-PL" sz="1600" dirty="0">
              <a:ea typeface="Blogger Sans" panose="02000506030000020004" pitchFamily="50" charset="0"/>
            </a:endParaRPr>
          </a:p>
        </p:txBody>
      </p:sp>
      <p:sp>
        <p:nvSpPr>
          <p:cNvPr id="46" name="Strzałka: w prawo 45"/>
          <p:cNvSpPr/>
          <p:nvPr/>
        </p:nvSpPr>
        <p:spPr>
          <a:xfrm>
            <a:off x="5392858" y="5006881"/>
            <a:ext cx="1465222" cy="848363"/>
          </a:xfrm>
          <a:prstGeom prst="rightArrow">
            <a:avLst/>
          </a:prstGeom>
          <a:noFill/>
          <a:ln>
            <a:solidFill>
              <a:srgbClr val="242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42D39"/>
                </a:solidFill>
              </a:rPr>
              <a:t>Replication</a:t>
            </a:r>
          </a:p>
        </p:txBody>
      </p:sp>
      <p:sp>
        <p:nvSpPr>
          <p:cNvPr id="47" name="pole tekstowe 46"/>
          <p:cNvSpPr txBox="1"/>
          <p:nvPr/>
        </p:nvSpPr>
        <p:spPr>
          <a:xfrm>
            <a:off x="3488516" y="5957039"/>
            <a:ext cx="628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Master</a:t>
            </a:r>
            <a:endParaRPr lang="pl-PL" dirty="0">
              <a:ea typeface="Blogger Sans" panose="02000506030000020004" pitchFamily="50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8183252" y="5957039"/>
            <a:ext cx="506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>
                <a:ea typeface="Blogger Sans" panose="02000506030000020004" pitchFamily="50" charset="0"/>
              </a:rPr>
              <a:t>Slave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56" name="Grupa 55"/>
          <p:cNvGrpSpPr/>
          <p:nvPr/>
        </p:nvGrpSpPr>
        <p:grpSpPr>
          <a:xfrm>
            <a:off x="2720689" y="1364553"/>
            <a:ext cx="2162573" cy="1008594"/>
            <a:chOff x="1915933" y="-463313"/>
            <a:chExt cx="3406043" cy="1923641"/>
          </a:xfrm>
        </p:grpSpPr>
        <p:sp>
          <p:nvSpPr>
            <p:cNvPr id="57" name="Prostokąt 56"/>
            <p:cNvSpPr/>
            <p:nvPr/>
          </p:nvSpPr>
          <p:spPr>
            <a:xfrm>
              <a:off x="1915933" y="-46331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58" name="Grupa 57"/>
            <p:cNvGrpSpPr/>
            <p:nvPr/>
          </p:nvGrpSpPr>
          <p:grpSpPr>
            <a:xfrm>
              <a:off x="2119102" y="-227171"/>
              <a:ext cx="2150903" cy="1391248"/>
              <a:chOff x="1690921" y="-1016317"/>
              <a:chExt cx="2150903" cy="1391248"/>
            </a:xfrm>
          </p:grpSpPr>
          <p:pic>
            <p:nvPicPr>
              <p:cNvPr id="59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4653" y="-1016317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Prostokąt 61"/>
              <p:cNvSpPr/>
              <p:nvPr/>
            </p:nvSpPr>
            <p:spPr>
              <a:xfrm>
                <a:off x="1690921" y="-953017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VM</a:t>
                </a:r>
              </a:p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FRONT1</a:t>
                </a:r>
                <a:endParaRPr lang="pl-PL" sz="1000" dirty="0">
                  <a:cs typeface="Helvetica World" panose="020B0500040000020004" pitchFamily="34" charset="0"/>
                </a:endParaRPr>
              </a:p>
            </p:txBody>
          </p:sp>
        </p:grpSp>
      </p:grpSp>
      <p:pic>
        <p:nvPicPr>
          <p:cNvPr id="19458" name="Picture 2" descr="Znalezione obrazy dla zapytania varnish cach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41" y="1475158"/>
            <a:ext cx="436184" cy="4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upa 63"/>
          <p:cNvGrpSpPr/>
          <p:nvPr/>
        </p:nvGrpSpPr>
        <p:grpSpPr>
          <a:xfrm>
            <a:off x="7345322" y="1364553"/>
            <a:ext cx="2162573" cy="1008594"/>
            <a:chOff x="1915933" y="-463313"/>
            <a:chExt cx="3406043" cy="1923641"/>
          </a:xfrm>
        </p:grpSpPr>
        <p:sp>
          <p:nvSpPr>
            <p:cNvPr id="65" name="Prostokąt 64"/>
            <p:cNvSpPr/>
            <p:nvPr/>
          </p:nvSpPr>
          <p:spPr>
            <a:xfrm>
              <a:off x="1915933" y="-46331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66" name="Grupa 65"/>
            <p:cNvGrpSpPr/>
            <p:nvPr/>
          </p:nvGrpSpPr>
          <p:grpSpPr>
            <a:xfrm>
              <a:off x="2119102" y="-227171"/>
              <a:ext cx="2150903" cy="1391248"/>
              <a:chOff x="1690921" y="-1016317"/>
              <a:chExt cx="2150903" cy="1391248"/>
            </a:xfrm>
          </p:grpSpPr>
          <p:pic>
            <p:nvPicPr>
              <p:cNvPr id="67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4653" y="-1016317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Prostokąt 67"/>
              <p:cNvSpPr/>
              <p:nvPr/>
            </p:nvSpPr>
            <p:spPr>
              <a:xfrm>
                <a:off x="1690921" y="-953017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VM</a:t>
                </a:r>
              </a:p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FRONT2</a:t>
                </a:r>
                <a:endParaRPr lang="pl-PL" sz="1000" dirty="0">
                  <a:cs typeface="Helvetica World" panose="020B0500040000020004" pitchFamily="34" charset="0"/>
                </a:endParaRPr>
              </a:p>
            </p:txBody>
          </p:sp>
        </p:grpSp>
      </p:grpSp>
      <p:pic>
        <p:nvPicPr>
          <p:cNvPr id="69" name="Picture 2" descr="Znalezione obrazy dla zapytania varnish cach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39" y="1475158"/>
            <a:ext cx="436184" cy="4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Łącznik prosty ze strzałką 69"/>
          <p:cNvCxnSpPr>
            <a:stCxn id="57" idx="2"/>
            <a:endCxn id="12" idx="0"/>
          </p:cNvCxnSpPr>
          <p:nvPr/>
        </p:nvCxnSpPr>
        <p:spPr>
          <a:xfrm>
            <a:off x="3801976" y="2373147"/>
            <a:ext cx="7748" cy="688022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>
            <a:stCxn id="65" idx="2"/>
            <a:endCxn id="27" idx="0"/>
          </p:cNvCxnSpPr>
          <p:nvPr/>
        </p:nvCxnSpPr>
        <p:spPr>
          <a:xfrm>
            <a:off x="8426609" y="2373147"/>
            <a:ext cx="4405" cy="688022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5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CACHING THE SQL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2728437" y="3061169"/>
            <a:ext cx="2162573" cy="1008594"/>
            <a:chOff x="2168165" y="3063223"/>
            <a:chExt cx="3406043" cy="1923641"/>
          </a:xfrm>
        </p:grpSpPr>
        <p:sp>
          <p:nvSpPr>
            <p:cNvPr id="12" name="Prostokąt 11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14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Obraz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17" name="Prostokąt 16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VM1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grpSp>
        <p:nvGrpSpPr>
          <p:cNvPr id="18" name="Grupa 17"/>
          <p:cNvGrpSpPr/>
          <p:nvPr/>
        </p:nvGrpSpPr>
        <p:grpSpPr>
          <a:xfrm>
            <a:off x="2728437" y="4926766"/>
            <a:ext cx="2162573" cy="1008594"/>
            <a:chOff x="2168165" y="3063223"/>
            <a:chExt cx="3406043" cy="1923641"/>
          </a:xfrm>
        </p:grpSpPr>
        <p:sp>
          <p:nvSpPr>
            <p:cNvPr id="19" name="Prostokąt 18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21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Prostokąt 22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VM3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24" name="Łącznik prosty ze strzałką 23"/>
          <p:cNvCxnSpPr>
            <a:stCxn id="12" idx="2"/>
            <a:endCxn id="19" idx="0"/>
          </p:cNvCxnSpPr>
          <p:nvPr/>
        </p:nvCxnSpPr>
        <p:spPr>
          <a:xfrm>
            <a:off x="3809724" y="4069763"/>
            <a:ext cx="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3826292" y="4521935"/>
            <a:ext cx="901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Read/Write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7349727" y="3061169"/>
            <a:ext cx="2162573" cy="1008594"/>
            <a:chOff x="2168165" y="3063223"/>
            <a:chExt cx="3406043" cy="1923641"/>
          </a:xfrm>
        </p:grpSpPr>
        <p:sp>
          <p:nvSpPr>
            <p:cNvPr id="27" name="Prostokąt 26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8" name="Grupa 27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29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Obraz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31" name="Obraz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32" name="Prostokąt 3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VM2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33" name="Łącznik prosty ze strzałką 32"/>
          <p:cNvCxnSpPr>
            <a:stCxn id="19" idx="0"/>
            <a:endCxn id="27" idx="2"/>
          </p:cNvCxnSpPr>
          <p:nvPr/>
        </p:nvCxnSpPr>
        <p:spPr>
          <a:xfrm flipV="1">
            <a:off x="3809724" y="4069763"/>
            <a:ext cx="462129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318570" y="3430183"/>
            <a:ext cx="1615630" cy="648220"/>
          </a:xfrm>
          <a:prstGeom prst="rect">
            <a:avLst/>
          </a:prstGeom>
          <a:noFill/>
          <a:ln w="12700">
            <a:solidFill>
              <a:srgbClr val="242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242D39"/>
                </a:solidFill>
              </a:rPr>
              <a:t>Redis</a:t>
            </a:r>
            <a:r>
              <a:rPr lang="pl-PL" sz="1400" dirty="0">
                <a:solidFill>
                  <a:srgbClr val="242D39"/>
                </a:solidFill>
              </a:rPr>
              <a:t> </a:t>
            </a:r>
          </a:p>
          <a:p>
            <a:pPr algn="ctr"/>
            <a:r>
              <a:rPr lang="pl-PL" sz="1400" dirty="0" smtClean="0">
                <a:solidFill>
                  <a:srgbClr val="242D39"/>
                </a:solidFill>
              </a:rPr>
              <a:t>(</a:t>
            </a:r>
            <a:r>
              <a:rPr lang="pl-PL" sz="1400" dirty="0" err="1" smtClean="0">
                <a:solidFill>
                  <a:srgbClr val="242D39"/>
                </a:solidFill>
              </a:rPr>
              <a:t>sessions+FPC</a:t>
            </a:r>
            <a:r>
              <a:rPr lang="pl-PL" sz="1400" dirty="0" smtClean="0">
                <a:solidFill>
                  <a:srgbClr val="242D39"/>
                </a:solidFill>
              </a:rPr>
              <a:t>)</a:t>
            </a:r>
            <a:endParaRPr lang="pl-PL" sz="1400" dirty="0">
              <a:solidFill>
                <a:srgbClr val="242D39"/>
              </a:solidFill>
            </a:endParaRPr>
          </a:p>
        </p:txBody>
      </p:sp>
      <p:cxnSp>
        <p:nvCxnSpPr>
          <p:cNvPr id="35" name="Łącznik prosty ze strzałką 34"/>
          <p:cNvCxnSpPr>
            <a:stCxn id="12" idx="3"/>
            <a:endCxn id="34" idx="1"/>
          </p:cNvCxnSpPr>
          <p:nvPr/>
        </p:nvCxnSpPr>
        <p:spPr>
          <a:xfrm>
            <a:off x="4891010" y="3565466"/>
            <a:ext cx="427560" cy="188827"/>
          </a:xfrm>
          <a:prstGeom prst="straightConnector1">
            <a:avLst/>
          </a:prstGeom>
          <a:ln w="12700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7" idx="1"/>
            <a:endCxn id="34" idx="3"/>
          </p:cNvCxnSpPr>
          <p:nvPr/>
        </p:nvCxnSpPr>
        <p:spPr>
          <a:xfrm flipH="1">
            <a:off x="6934200" y="3565466"/>
            <a:ext cx="415527" cy="188827"/>
          </a:xfrm>
          <a:prstGeom prst="straightConnector1">
            <a:avLst/>
          </a:prstGeom>
          <a:ln w="12700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7349726" y="4926766"/>
            <a:ext cx="2162573" cy="1008594"/>
            <a:chOff x="2168165" y="3063223"/>
            <a:chExt cx="3406043" cy="1923641"/>
          </a:xfrm>
        </p:grpSpPr>
        <p:sp>
          <p:nvSpPr>
            <p:cNvPr id="38" name="Prostokąt 37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40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Prostokąt 4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VM4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43" name="Łącznik prosty ze strzałką 42"/>
          <p:cNvCxnSpPr>
            <a:stCxn id="12" idx="2"/>
            <a:endCxn id="38" idx="0"/>
          </p:cNvCxnSpPr>
          <p:nvPr/>
        </p:nvCxnSpPr>
        <p:spPr>
          <a:xfrm>
            <a:off x="3809724" y="4069763"/>
            <a:ext cx="4621289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7" idx="2"/>
            <a:endCxn id="38" idx="0"/>
          </p:cNvCxnSpPr>
          <p:nvPr/>
        </p:nvCxnSpPr>
        <p:spPr>
          <a:xfrm flipH="1">
            <a:off x="8431013" y="4069763"/>
            <a:ext cx="1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7900295" y="4527036"/>
            <a:ext cx="4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</a:t>
            </a:r>
            <a:endParaRPr lang="pl-PL" sz="1600" dirty="0">
              <a:ea typeface="Blogger Sans" panose="02000506030000020004" pitchFamily="50" charset="0"/>
            </a:endParaRPr>
          </a:p>
        </p:txBody>
      </p:sp>
      <p:sp>
        <p:nvSpPr>
          <p:cNvPr id="46" name="Strzałka: w prawo 45"/>
          <p:cNvSpPr/>
          <p:nvPr/>
        </p:nvSpPr>
        <p:spPr>
          <a:xfrm>
            <a:off x="5392858" y="5006881"/>
            <a:ext cx="1465222" cy="848363"/>
          </a:xfrm>
          <a:prstGeom prst="rightArrow">
            <a:avLst/>
          </a:prstGeom>
          <a:noFill/>
          <a:ln>
            <a:solidFill>
              <a:srgbClr val="242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42D39"/>
                </a:solidFill>
              </a:rPr>
              <a:t>Replication</a:t>
            </a:r>
          </a:p>
        </p:txBody>
      </p:sp>
      <p:sp>
        <p:nvSpPr>
          <p:cNvPr id="47" name="pole tekstowe 46"/>
          <p:cNvSpPr txBox="1"/>
          <p:nvPr/>
        </p:nvSpPr>
        <p:spPr>
          <a:xfrm>
            <a:off x="3488516" y="5957039"/>
            <a:ext cx="628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Master</a:t>
            </a:r>
            <a:endParaRPr lang="pl-PL" dirty="0">
              <a:ea typeface="Blogger Sans" panose="02000506030000020004" pitchFamily="50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8183252" y="5957039"/>
            <a:ext cx="506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>
                <a:ea typeface="Blogger Sans" panose="02000506030000020004" pitchFamily="50" charset="0"/>
              </a:rPr>
              <a:t>Slave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49" name="Grupa 48"/>
          <p:cNvGrpSpPr/>
          <p:nvPr/>
        </p:nvGrpSpPr>
        <p:grpSpPr>
          <a:xfrm>
            <a:off x="2720689" y="1364553"/>
            <a:ext cx="2162573" cy="1008594"/>
            <a:chOff x="1915933" y="-463313"/>
            <a:chExt cx="3406043" cy="1923641"/>
          </a:xfrm>
        </p:grpSpPr>
        <p:sp>
          <p:nvSpPr>
            <p:cNvPr id="50" name="Prostokąt 49"/>
            <p:cNvSpPr/>
            <p:nvPr/>
          </p:nvSpPr>
          <p:spPr>
            <a:xfrm>
              <a:off x="1915933" y="-46331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51" name="Grupa 50"/>
            <p:cNvGrpSpPr/>
            <p:nvPr/>
          </p:nvGrpSpPr>
          <p:grpSpPr>
            <a:xfrm>
              <a:off x="2119102" y="-227171"/>
              <a:ext cx="2150903" cy="1391248"/>
              <a:chOff x="1690921" y="-1016317"/>
              <a:chExt cx="2150903" cy="1391248"/>
            </a:xfrm>
          </p:grpSpPr>
          <p:pic>
            <p:nvPicPr>
              <p:cNvPr id="52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4653" y="-1016317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Prostokąt 52"/>
              <p:cNvSpPr/>
              <p:nvPr/>
            </p:nvSpPr>
            <p:spPr>
              <a:xfrm>
                <a:off x="1690921" y="-953017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VM</a:t>
                </a:r>
              </a:p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FRONT1</a:t>
                </a:r>
                <a:endParaRPr lang="pl-PL" sz="1000" dirty="0">
                  <a:cs typeface="Helvetica World" panose="020B0500040000020004" pitchFamily="34" charset="0"/>
                </a:endParaRPr>
              </a:p>
            </p:txBody>
          </p:sp>
        </p:grpSp>
      </p:grpSp>
      <p:pic>
        <p:nvPicPr>
          <p:cNvPr id="54" name="Picture 2" descr="Znalezione obrazy dla zapytania varnish cach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41" y="1475158"/>
            <a:ext cx="436184" cy="4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upa 54"/>
          <p:cNvGrpSpPr/>
          <p:nvPr/>
        </p:nvGrpSpPr>
        <p:grpSpPr>
          <a:xfrm>
            <a:off x="7345322" y="1364553"/>
            <a:ext cx="2162573" cy="1008594"/>
            <a:chOff x="1915933" y="-463313"/>
            <a:chExt cx="3406043" cy="1923641"/>
          </a:xfrm>
        </p:grpSpPr>
        <p:sp>
          <p:nvSpPr>
            <p:cNvPr id="56" name="Prostokąt 55"/>
            <p:cNvSpPr/>
            <p:nvPr/>
          </p:nvSpPr>
          <p:spPr>
            <a:xfrm>
              <a:off x="1915933" y="-46331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57" name="Grupa 56"/>
            <p:cNvGrpSpPr/>
            <p:nvPr/>
          </p:nvGrpSpPr>
          <p:grpSpPr>
            <a:xfrm>
              <a:off x="2119102" y="-227171"/>
              <a:ext cx="2150903" cy="1391248"/>
              <a:chOff x="1690921" y="-1016317"/>
              <a:chExt cx="2150903" cy="1391248"/>
            </a:xfrm>
          </p:grpSpPr>
          <p:pic>
            <p:nvPicPr>
              <p:cNvPr id="58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4653" y="-1016317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Prostokąt 58"/>
              <p:cNvSpPr/>
              <p:nvPr/>
            </p:nvSpPr>
            <p:spPr>
              <a:xfrm>
                <a:off x="1690921" y="-953017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VM</a:t>
                </a:r>
              </a:p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FRONT2</a:t>
                </a:r>
                <a:endParaRPr lang="pl-PL" sz="1000" dirty="0">
                  <a:cs typeface="Helvetica World" panose="020B0500040000020004" pitchFamily="34" charset="0"/>
                </a:endParaRPr>
              </a:p>
            </p:txBody>
          </p:sp>
        </p:grpSp>
      </p:grpSp>
      <p:pic>
        <p:nvPicPr>
          <p:cNvPr id="60" name="Picture 2" descr="Znalezione obrazy dla zapytania varnish cach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39" y="1475158"/>
            <a:ext cx="436184" cy="4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Łącznik prosty ze strzałką 60"/>
          <p:cNvCxnSpPr>
            <a:stCxn id="50" idx="2"/>
            <a:endCxn id="12" idx="0"/>
          </p:cNvCxnSpPr>
          <p:nvPr/>
        </p:nvCxnSpPr>
        <p:spPr>
          <a:xfrm>
            <a:off x="3801976" y="2373147"/>
            <a:ext cx="7748" cy="688022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>
            <a:stCxn id="56" idx="2"/>
            <a:endCxn id="27" idx="0"/>
          </p:cNvCxnSpPr>
          <p:nvPr/>
        </p:nvCxnSpPr>
        <p:spPr>
          <a:xfrm>
            <a:off x="8426609" y="2373147"/>
            <a:ext cx="4405" cy="688022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6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CACHING THE SQL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2728437" y="3061169"/>
            <a:ext cx="2162573" cy="1008594"/>
            <a:chOff x="2168165" y="3063223"/>
            <a:chExt cx="3406043" cy="1923641"/>
          </a:xfrm>
        </p:grpSpPr>
        <p:sp>
          <p:nvSpPr>
            <p:cNvPr id="12" name="Prostokąt 11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14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Obraz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17" name="Prostokąt 16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VM1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grpSp>
        <p:nvGrpSpPr>
          <p:cNvPr id="18" name="Grupa 17"/>
          <p:cNvGrpSpPr/>
          <p:nvPr/>
        </p:nvGrpSpPr>
        <p:grpSpPr>
          <a:xfrm>
            <a:off x="2728437" y="4926766"/>
            <a:ext cx="2162573" cy="1008594"/>
            <a:chOff x="2168165" y="3063223"/>
            <a:chExt cx="3406043" cy="1923641"/>
          </a:xfrm>
        </p:grpSpPr>
        <p:sp>
          <p:nvSpPr>
            <p:cNvPr id="19" name="Prostokąt 18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21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Prostokąt 22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VM3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24" name="Łącznik prosty ze strzałką 23"/>
          <p:cNvCxnSpPr>
            <a:stCxn id="12" idx="2"/>
            <a:endCxn id="19" idx="0"/>
          </p:cNvCxnSpPr>
          <p:nvPr/>
        </p:nvCxnSpPr>
        <p:spPr>
          <a:xfrm>
            <a:off x="3809724" y="4069763"/>
            <a:ext cx="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3826292" y="4521935"/>
            <a:ext cx="901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Read/Write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7349727" y="3061169"/>
            <a:ext cx="2162573" cy="1008594"/>
            <a:chOff x="2168165" y="3063223"/>
            <a:chExt cx="3406043" cy="1923641"/>
          </a:xfrm>
        </p:grpSpPr>
        <p:sp>
          <p:nvSpPr>
            <p:cNvPr id="27" name="Prostokąt 26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8" name="Grupa 27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29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Obraz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31" name="Obraz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32" name="Prostokąt 3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VM2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33" name="Łącznik prosty ze strzałką 32"/>
          <p:cNvCxnSpPr>
            <a:stCxn id="19" idx="0"/>
            <a:endCxn id="27" idx="2"/>
          </p:cNvCxnSpPr>
          <p:nvPr/>
        </p:nvCxnSpPr>
        <p:spPr>
          <a:xfrm flipV="1">
            <a:off x="3809724" y="4069763"/>
            <a:ext cx="462129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318570" y="3430183"/>
            <a:ext cx="1615630" cy="648220"/>
          </a:xfrm>
          <a:prstGeom prst="rect">
            <a:avLst/>
          </a:prstGeom>
          <a:noFill/>
          <a:ln w="12700">
            <a:solidFill>
              <a:srgbClr val="242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242D39"/>
                </a:solidFill>
              </a:rPr>
              <a:t>Redis</a:t>
            </a:r>
            <a:r>
              <a:rPr lang="pl-PL" sz="1400" dirty="0">
                <a:solidFill>
                  <a:srgbClr val="242D39"/>
                </a:solidFill>
              </a:rPr>
              <a:t> </a:t>
            </a:r>
          </a:p>
          <a:p>
            <a:pPr algn="ctr"/>
            <a:r>
              <a:rPr lang="pl-PL" sz="1400" dirty="0" smtClean="0">
                <a:solidFill>
                  <a:srgbClr val="242D39"/>
                </a:solidFill>
              </a:rPr>
              <a:t>(</a:t>
            </a:r>
            <a:r>
              <a:rPr lang="pl-PL" sz="1400" dirty="0" err="1" smtClean="0">
                <a:solidFill>
                  <a:srgbClr val="242D39"/>
                </a:solidFill>
              </a:rPr>
              <a:t>sessions+FPC</a:t>
            </a:r>
            <a:r>
              <a:rPr lang="pl-PL" sz="1400" dirty="0" smtClean="0">
                <a:solidFill>
                  <a:srgbClr val="242D39"/>
                </a:solidFill>
              </a:rPr>
              <a:t>)</a:t>
            </a:r>
            <a:endParaRPr lang="pl-PL" sz="1400" dirty="0">
              <a:solidFill>
                <a:srgbClr val="242D39"/>
              </a:solidFill>
            </a:endParaRPr>
          </a:p>
        </p:txBody>
      </p:sp>
      <p:cxnSp>
        <p:nvCxnSpPr>
          <p:cNvPr id="35" name="Łącznik prosty ze strzałką 34"/>
          <p:cNvCxnSpPr>
            <a:stCxn id="12" idx="3"/>
            <a:endCxn id="34" idx="1"/>
          </p:cNvCxnSpPr>
          <p:nvPr/>
        </p:nvCxnSpPr>
        <p:spPr>
          <a:xfrm>
            <a:off x="4891010" y="3565466"/>
            <a:ext cx="427560" cy="188827"/>
          </a:xfrm>
          <a:prstGeom prst="straightConnector1">
            <a:avLst/>
          </a:prstGeom>
          <a:ln w="12700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7" idx="1"/>
            <a:endCxn id="34" idx="3"/>
          </p:cNvCxnSpPr>
          <p:nvPr/>
        </p:nvCxnSpPr>
        <p:spPr>
          <a:xfrm flipH="1">
            <a:off x="6934200" y="3565466"/>
            <a:ext cx="415527" cy="188827"/>
          </a:xfrm>
          <a:prstGeom prst="straightConnector1">
            <a:avLst/>
          </a:prstGeom>
          <a:ln w="12700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7349726" y="4926766"/>
            <a:ext cx="2162573" cy="1008594"/>
            <a:chOff x="2168165" y="3063223"/>
            <a:chExt cx="3406043" cy="1923641"/>
          </a:xfrm>
        </p:grpSpPr>
        <p:sp>
          <p:nvSpPr>
            <p:cNvPr id="38" name="Prostokąt 37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40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Prostokąt 4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VM4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43" name="Łącznik prosty ze strzałką 42"/>
          <p:cNvCxnSpPr>
            <a:stCxn id="12" idx="2"/>
            <a:endCxn id="38" idx="0"/>
          </p:cNvCxnSpPr>
          <p:nvPr/>
        </p:nvCxnSpPr>
        <p:spPr>
          <a:xfrm>
            <a:off x="3809724" y="4069763"/>
            <a:ext cx="4621289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7" idx="2"/>
            <a:endCxn id="38" idx="0"/>
          </p:cNvCxnSpPr>
          <p:nvPr/>
        </p:nvCxnSpPr>
        <p:spPr>
          <a:xfrm flipH="1">
            <a:off x="8431013" y="4069763"/>
            <a:ext cx="1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7900295" y="4527036"/>
            <a:ext cx="4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</a:t>
            </a:r>
            <a:endParaRPr lang="pl-PL" sz="1600" dirty="0">
              <a:ea typeface="Blogger Sans" panose="02000506030000020004" pitchFamily="50" charset="0"/>
            </a:endParaRPr>
          </a:p>
        </p:txBody>
      </p:sp>
      <p:sp>
        <p:nvSpPr>
          <p:cNvPr id="46" name="Strzałka: w prawo 45"/>
          <p:cNvSpPr/>
          <p:nvPr/>
        </p:nvSpPr>
        <p:spPr>
          <a:xfrm>
            <a:off x="5392858" y="5006881"/>
            <a:ext cx="1465222" cy="848363"/>
          </a:xfrm>
          <a:prstGeom prst="rightArrow">
            <a:avLst/>
          </a:prstGeom>
          <a:noFill/>
          <a:ln>
            <a:solidFill>
              <a:srgbClr val="242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42D39"/>
                </a:solidFill>
              </a:rPr>
              <a:t>Replication</a:t>
            </a:r>
          </a:p>
        </p:txBody>
      </p:sp>
      <p:sp>
        <p:nvSpPr>
          <p:cNvPr id="47" name="pole tekstowe 46"/>
          <p:cNvSpPr txBox="1"/>
          <p:nvPr/>
        </p:nvSpPr>
        <p:spPr>
          <a:xfrm>
            <a:off x="3488516" y="5957039"/>
            <a:ext cx="628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Master</a:t>
            </a:r>
            <a:endParaRPr lang="pl-PL" dirty="0">
              <a:ea typeface="Blogger Sans" panose="02000506030000020004" pitchFamily="50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8183252" y="5957039"/>
            <a:ext cx="506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>
                <a:ea typeface="Blogger Sans" panose="02000506030000020004" pitchFamily="50" charset="0"/>
              </a:rPr>
              <a:t>Slave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49" name="Grupa 48"/>
          <p:cNvGrpSpPr/>
          <p:nvPr/>
        </p:nvGrpSpPr>
        <p:grpSpPr>
          <a:xfrm>
            <a:off x="2720689" y="1364553"/>
            <a:ext cx="2162573" cy="1008594"/>
            <a:chOff x="1915933" y="-463313"/>
            <a:chExt cx="3406043" cy="1923641"/>
          </a:xfrm>
        </p:grpSpPr>
        <p:sp>
          <p:nvSpPr>
            <p:cNvPr id="50" name="Prostokąt 49"/>
            <p:cNvSpPr/>
            <p:nvPr/>
          </p:nvSpPr>
          <p:spPr>
            <a:xfrm>
              <a:off x="1915933" y="-46331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51" name="Grupa 50"/>
            <p:cNvGrpSpPr/>
            <p:nvPr/>
          </p:nvGrpSpPr>
          <p:grpSpPr>
            <a:xfrm>
              <a:off x="2119102" y="-227171"/>
              <a:ext cx="2150903" cy="1391248"/>
              <a:chOff x="1690921" y="-1016317"/>
              <a:chExt cx="2150903" cy="1391248"/>
            </a:xfrm>
          </p:grpSpPr>
          <p:pic>
            <p:nvPicPr>
              <p:cNvPr id="52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4653" y="-1016317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Prostokąt 52"/>
              <p:cNvSpPr/>
              <p:nvPr/>
            </p:nvSpPr>
            <p:spPr>
              <a:xfrm>
                <a:off x="1690921" y="-953017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VM</a:t>
                </a:r>
              </a:p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FRONT1</a:t>
                </a:r>
                <a:endParaRPr lang="pl-PL" sz="1000" dirty="0">
                  <a:cs typeface="Helvetica World" panose="020B0500040000020004" pitchFamily="34" charset="0"/>
                </a:endParaRPr>
              </a:p>
            </p:txBody>
          </p:sp>
        </p:grpSp>
      </p:grpSp>
      <p:pic>
        <p:nvPicPr>
          <p:cNvPr id="54" name="Picture 2" descr="Znalezione obrazy dla zapytania varnish cach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41" y="1475158"/>
            <a:ext cx="436184" cy="4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upa 54"/>
          <p:cNvGrpSpPr/>
          <p:nvPr/>
        </p:nvGrpSpPr>
        <p:grpSpPr>
          <a:xfrm>
            <a:off x="7345322" y="1364553"/>
            <a:ext cx="2162573" cy="1008594"/>
            <a:chOff x="1915933" y="-463313"/>
            <a:chExt cx="3406043" cy="1923641"/>
          </a:xfrm>
        </p:grpSpPr>
        <p:sp>
          <p:nvSpPr>
            <p:cNvPr id="56" name="Prostokąt 55"/>
            <p:cNvSpPr/>
            <p:nvPr/>
          </p:nvSpPr>
          <p:spPr>
            <a:xfrm>
              <a:off x="1915933" y="-46331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57" name="Grupa 56"/>
            <p:cNvGrpSpPr/>
            <p:nvPr/>
          </p:nvGrpSpPr>
          <p:grpSpPr>
            <a:xfrm>
              <a:off x="2119102" y="-227171"/>
              <a:ext cx="2150903" cy="1391248"/>
              <a:chOff x="1690921" y="-1016317"/>
              <a:chExt cx="2150903" cy="1391248"/>
            </a:xfrm>
          </p:grpSpPr>
          <p:pic>
            <p:nvPicPr>
              <p:cNvPr id="58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4653" y="-1016317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Prostokąt 58"/>
              <p:cNvSpPr/>
              <p:nvPr/>
            </p:nvSpPr>
            <p:spPr>
              <a:xfrm>
                <a:off x="1690921" y="-953017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VM</a:t>
                </a:r>
              </a:p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FRONT2</a:t>
                </a:r>
                <a:endParaRPr lang="pl-PL" sz="1000" dirty="0">
                  <a:cs typeface="Helvetica World" panose="020B0500040000020004" pitchFamily="34" charset="0"/>
                </a:endParaRPr>
              </a:p>
            </p:txBody>
          </p:sp>
        </p:grpSp>
      </p:grpSp>
      <p:pic>
        <p:nvPicPr>
          <p:cNvPr id="60" name="Picture 2" descr="Znalezione obrazy dla zapytania varnish cach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39" y="1475158"/>
            <a:ext cx="436184" cy="4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Łącznik prosty ze strzałką 60"/>
          <p:cNvCxnSpPr>
            <a:stCxn id="50" idx="2"/>
            <a:endCxn id="12" idx="0"/>
          </p:cNvCxnSpPr>
          <p:nvPr/>
        </p:nvCxnSpPr>
        <p:spPr>
          <a:xfrm>
            <a:off x="3801976" y="2373147"/>
            <a:ext cx="7748" cy="688022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>
            <a:stCxn id="56" idx="2"/>
            <a:endCxn id="27" idx="0"/>
          </p:cNvCxnSpPr>
          <p:nvPr/>
        </p:nvCxnSpPr>
        <p:spPr>
          <a:xfrm>
            <a:off x="8426609" y="2373147"/>
            <a:ext cx="4405" cy="688022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a 62"/>
          <p:cNvGrpSpPr/>
          <p:nvPr/>
        </p:nvGrpSpPr>
        <p:grpSpPr>
          <a:xfrm>
            <a:off x="9862038" y="3069809"/>
            <a:ext cx="2162573" cy="1008594"/>
            <a:chOff x="2168165" y="3063223"/>
            <a:chExt cx="3406043" cy="1923641"/>
          </a:xfrm>
        </p:grpSpPr>
        <p:sp>
          <p:nvSpPr>
            <p:cNvPr id="64" name="Prostokąt 63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65" name="Grupa 64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66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Obraz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68" name="Obraz 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69" name="Prostokąt 68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VM2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sp>
        <p:nvSpPr>
          <p:cNvPr id="2" name="pole tekstowe 1"/>
          <p:cNvSpPr txBox="1"/>
          <p:nvPr/>
        </p:nvSpPr>
        <p:spPr>
          <a:xfrm>
            <a:off x="10412607" y="2746411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Admin panel</a:t>
            </a:r>
            <a:endParaRPr lang="en-US" dirty="0"/>
          </a:p>
        </p:txBody>
      </p:sp>
      <p:cxnSp>
        <p:nvCxnSpPr>
          <p:cNvPr id="70" name="Łącznik prosty ze strzałką 69"/>
          <p:cNvCxnSpPr/>
          <p:nvPr/>
        </p:nvCxnSpPr>
        <p:spPr>
          <a:xfrm flipV="1">
            <a:off x="4431737" y="4105277"/>
            <a:ext cx="6667917" cy="802432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1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NON-RELATIONAL DATA PROCESSING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2728437" y="3061169"/>
            <a:ext cx="2162573" cy="1008594"/>
            <a:chOff x="2168165" y="3063223"/>
            <a:chExt cx="3406043" cy="1923641"/>
          </a:xfrm>
        </p:grpSpPr>
        <p:sp>
          <p:nvSpPr>
            <p:cNvPr id="12" name="Prostokąt 11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14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Obraz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17" name="Prostokąt 16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VM1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grpSp>
        <p:nvGrpSpPr>
          <p:cNvPr id="18" name="Grupa 17"/>
          <p:cNvGrpSpPr/>
          <p:nvPr/>
        </p:nvGrpSpPr>
        <p:grpSpPr>
          <a:xfrm>
            <a:off x="2728437" y="4926766"/>
            <a:ext cx="2162573" cy="1008594"/>
            <a:chOff x="2168165" y="3063223"/>
            <a:chExt cx="3406043" cy="1923641"/>
          </a:xfrm>
        </p:grpSpPr>
        <p:sp>
          <p:nvSpPr>
            <p:cNvPr id="19" name="Prostokąt 18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21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Prostokąt 22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VM3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24" name="Łącznik prosty ze strzałką 23"/>
          <p:cNvCxnSpPr>
            <a:stCxn id="12" idx="2"/>
            <a:endCxn id="19" idx="0"/>
          </p:cNvCxnSpPr>
          <p:nvPr/>
        </p:nvCxnSpPr>
        <p:spPr>
          <a:xfrm>
            <a:off x="3809724" y="4069763"/>
            <a:ext cx="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3826292" y="4521935"/>
            <a:ext cx="901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Read/Write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7349727" y="3061169"/>
            <a:ext cx="2162573" cy="1008594"/>
            <a:chOff x="2168165" y="3063223"/>
            <a:chExt cx="3406043" cy="1923641"/>
          </a:xfrm>
        </p:grpSpPr>
        <p:sp>
          <p:nvSpPr>
            <p:cNvPr id="27" name="Prostokąt 26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8" name="Grupa 27"/>
            <p:cNvGrpSpPr/>
            <p:nvPr/>
          </p:nvGrpSpPr>
          <p:grpSpPr>
            <a:xfrm>
              <a:off x="2371334" y="3359475"/>
              <a:ext cx="2972164" cy="1331137"/>
              <a:chOff x="1943153" y="2570329"/>
              <a:chExt cx="2972164" cy="1331137"/>
            </a:xfrm>
          </p:grpSpPr>
          <p:pic>
            <p:nvPicPr>
              <p:cNvPr id="29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146" y="2570329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Obraz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3557061"/>
                <a:ext cx="647310" cy="315190"/>
              </a:xfrm>
              <a:prstGeom prst="rect">
                <a:avLst/>
              </a:prstGeom>
            </p:spPr>
          </p:pic>
          <p:pic>
            <p:nvPicPr>
              <p:cNvPr id="31" name="Obraz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9099" y="2570329"/>
                <a:ext cx="647310" cy="787382"/>
              </a:xfrm>
              <a:prstGeom prst="rect">
                <a:avLst/>
              </a:prstGeom>
            </p:spPr>
          </p:pic>
          <p:sp>
            <p:nvSpPr>
              <p:cNvPr id="32" name="Prostokąt 3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VM2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33" name="Łącznik prosty ze strzałką 32"/>
          <p:cNvCxnSpPr>
            <a:stCxn id="19" idx="0"/>
            <a:endCxn id="27" idx="2"/>
          </p:cNvCxnSpPr>
          <p:nvPr/>
        </p:nvCxnSpPr>
        <p:spPr>
          <a:xfrm flipV="1">
            <a:off x="3809724" y="4069763"/>
            <a:ext cx="4621290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318570" y="3430183"/>
            <a:ext cx="1615630" cy="648220"/>
          </a:xfrm>
          <a:prstGeom prst="rect">
            <a:avLst/>
          </a:prstGeom>
          <a:noFill/>
          <a:ln w="12700">
            <a:solidFill>
              <a:srgbClr val="242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242D39"/>
                </a:solidFill>
              </a:rPr>
              <a:t>Redis</a:t>
            </a:r>
            <a:r>
              <a:rPr lang="pl-PL" sz="1400" dirty="0">
                <a:solidFill>
                  <a:srgbClr val="242D39"/>
                </a:solidFill>
              </a:rPr>
              <a:t> </a:t>
            </a:r>
          </a:p>
          <a:p>
            <a:pPr algn="ctr"/>
            <a:r>
              <a:rPr lang="pl-PL" sz="1400" dirty="0" smtClean="0">
                <a:solidFill>
                  <a:srgbClr val="242D39"/>
                </a:solidFill>
              </a:rPr>
              <a:t>(</a:t>
            </a:r>
            <a:r>
              <a:rPr lang="pl-PL" sz="1400" dirty="0" err="1" smtClean="0">
                <a:solidFill>
                  <a:srgbClr val="242D39"/>
                </a:solidFill>
              </a:rPr>
              <a:t>sessions+FPC</a:t>
            </a:r>
            <a:r>
              <a:rPr lang="pl-PL" sz="1400" dirty="0" smtClean="0">
                <a:solidFill>
                  <a:srgbClr val="242D39"/>
                </a:solidFill>
              </a:rPr>
              <a:t>)</a:t>
            </a:r>
            <a:endParaRPr lang="pl-PL" sz="1400" dirty="0">
              <a:solidFill>
                <a:srgbClr val="242D39"/>
              </a:solidFill>
            </a:endParaRPr>
          </a:p>
        </p:txBody>
      </p:sp>
      <p:cxnSp>
        <p:nvCxnSpPr>
          <p:cNvPr id="35" name="Łącznik prosty ze strzałką 34"/>
          <p:cNvCxnSpPr>
            <a:stCxn id="12" idx="3"/>
            <a:endCxn id="34" idx="1"/>
          </p:cNvCxnSpPr>
          <p:nvPr/>
        </p:nvCxnSpPr>
        <p:spPr>
          <a:xfrm>
            <a:off x="4891010" y="3565466"/>
            <a:ext cx="427560" cy="188827"/>
          </a:xfrm>
          <a:prstGeom prst="straightConnector1">
            <a:avLst/>
          </a:prstGeom>
          <a:ln w="12700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7" idx="1"/>
            <a:endCxn id="34" idx="3"/>
          </p:cNvCxnSpPr>
          <p:nvPr/>
        </p:nvCxnSpPr>
        <p:spPr>
          <a:xfrm flipH="1">
            <a:off x="6934200" y="3565466"/>
            <a:ext cx="415527" cy="188827"/>
          </a:xfrm>
          <a:prstGeom prst="straightConnector1">
            <a:avLst/>
          </a:prstGeom>
          <a:ln w="12700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7349726" y="4926766"/>
            <a:ext cx="2162573" cy="1008594"/>
            <a:chOff x="2168165" y="3063223"/>
            <a:chExt cx="3406043" cy="1923641"/>
          </a:xfrm>
        </p:grpSpPr>
        <p:sp>
          <p:nvSpPr>
            <p:cNvPr id="38" name="Prostokąt 37"/>
            <p:cNvSpPr/>
            <p:nvPr/>
          </p:nvSpPr>
          <p:spPr>
            <a:xfrm>
              <a:off x="2168165" y="306322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2371334" y="3359475"/>
              <a:ext cx="2209903" cy="1331137"/>
              <a:chOff x="1943153" y="2570329"/>
              <a:chExt cx="2209903" cy="1331137"/>
            </a:xfrm>
          </p:grpSpPr>
          <p:pic>
            <p:nvPicPr>
              <p:cNvPr id="40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343" y="2570329"/>
                <a:ext cx="667172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Znalezione obrazy dla zapytania mysql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0802" y="3527846"/>
                <a:ext cx="722254" cy="37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Prostokąt 41"/>
              <p:cNvSpPr/>
              <p:nvPr/>
            </p:nvSpPr>
            <p:spPr>
              <a:xfrm>
                <a:off x="1943153" y="2573518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>
                    <a:cs typeface="Helvetica World" panose="020B0500040000020004" pitchFamily="34" charset="0"/>
                  </a:rPr>
                  <a:t>VM4</a:t>
                </a:r>
                <a:endParaRPr lang="pl-PL" sz="1600" dirty="0">
                  <a:cs typeface="Helvetica World" panose="020B0500040000020004" pitchFamily="34" charset="0"/>
                </a:endParaRPr>
              </a:p>
            </p:txBody>
          </p:sp>
        </p:grpSp>
      </p:grpSp>
      <p:cxnSp>
        <p:nvCxnSpPr>
          <p:cNvPr id="43" name="Łącznik prosty ze strzałką 42"/>
          <p:cNvCxnSpPr>
            <a:stCxn id="12" idx="2"/>
            <a:endCxn id="38" idx="0"/>
          </p:cNvCxnSpPr>
          <p:nvPr/>
        </p:nvCxnSpPr>
        <p:spPr>
          <a:xfrm>
            <a:off x="3809724" y="4069763"/>
            <a:ext cx="4621289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7" idx="2"/>
            <a:endCxn id="38" idx="0"/>
          </p:cNvCxnSpPr>
          <p:nvPr/>
        </p:nvCxnSpPr>
        <p:spPr>
          <a:xfrm flipH="1">
            <a:off x="8431013" y="4069763"/>
            <a:ext cx="1" cy="857003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7900295" y="4527036"/>
            <a:ext cx="4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Read</a:t>
            </a:r>
            <a:endParaRPr lang="pl-PL" sz="1600" dirty="0">
              <a:ea typeface="Blogger Sans" panose="02000506030000020004" pitchFamily="50" charset="0"/>
            </a:endParaRPr>
          </a:p>
        </p:txBody>
      </p:sp>
      <p:sp>
        <p:nvSpPr>
          <p:cNvPr id="46" name="Strzałka: w prawo 45"/>
          <p:cNvSpPr/>
          <p:nvPr/>
        </p:nvSpPr>
        <p:spPr>
          <a:xfrm>
            <a:off x="5392858" y="5006881"/>
            <a:ext cx="1465222" cy="848363"/>
          </a:xfrm>
          <a:prstGeom prst="rightArrow">
            <a:avLst/>
          </a:prstGeom>
          <a:noFill/>
          <a:ln>
            <a:solidFill>
              <a:srgbClr val="242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42D39"/>
                </a:solidFill>
              </a:rPr>
              <a:t>Replication</a:t>
            </a:r>
          </a:p>
        </p:txBody>
      </p:sp>
      <p:sp>
        <p:nvSpPr>
          <p:cNvPr id="47" name="pole tekstowe 46"/>
          <p:cNvSpPr txBox="1"/>
          <p:nvPr/>
        </p:nvSpPr>
        <p:spPr>
          <a:xfrm>
            <a:off x="3488516" y="5957039"/>
            <a:ext cx="628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ea typeface="Blogger Sans" panose="02000506030000020004" pitchFamily="50" charset="0"/>
              </a:rPr>
              <a:t>Master</a:t>
            </a:r>
            <a:endParaRPr lang="pl-PL" dirty="0">
              <a:ea typeface="Blogger Sans" panose="02000506030000020004" pitchFamily="50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8183252" y="5957039"/>
            <a:ext cx="506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>
                <a:ea typeface="Blogger Sans" panose="02000506030000020004" pitchFamily="50" charset="0"/>
              </a:rPr>
              <a:t>Slave</a:t>
            </a:r>
            <a:endParaRPr lang="pl-PL" dirty="0">
              <a:ea typeface="Blogger Sans" panose="02000506030000020004" pitchFamily="50" charset="0"/>
            </a:endParaRPr>
          </a:p>
        </p:txBody>
      </p:sp>
      <p:grpSp>
        <p:nvGrpSpPr>
          <p:cNvPr id="49" name="Grupa 48"/>
          <p:cNvGrpSpPr/>
          <p:nvPr/>
        </p:nvGrpSpPr>
        <p:grpSpPr>
          <a:xfrm>
            <a:off x="2720689" y="1364553"/>
            <a:ext cx="2162573" cy="1008594"/>
            <a:chOff x="1915933" y="-463313"/>
            <a:chExt cx="3406043" cy="1923641"/>
          </a:xfrm>
        </p:grpSpPr>
        <p:sp>
          <p:nvSpPr>
            <p:cNvPr id="50" name="Prostokąt 49"/>
            <p:cNvSpPr/>
            <p:nvPr/>
          </p:nvSpPr>
          <p:spPr>
            <a:xfrm>
              <a:off x="1915933" y="-46331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51" name="Grupa 50"/>
            <p:cNvGrpSpPr/>
            <p:nvPr/>
          </p:nvGrpSpPr>
          <p:grpSpPr>
            <a:xfrm>
              <a:off x="2119102" y="-227171"/>
              <a:ext cx="2150903" cy="1391248"/>
              <a:chOff x="1690921" y="-1016317"/>
              <a:chExt cx="2150903" cy="1391248"/>
            </a:xfrm>
          </p:grpSpPr>
          <p:pic>
            <p:nvPicPr>
              <p:cNvPr id="52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4653" y="-1016317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Prostokąt 52"/>
              <p:cNvSpPr/>
              <p:nvPr/>
            </p:nvSpPr>
            <p:spPr>
              <a:xfrm>
                <a:off x="1690921" y="-953017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VM</a:t>
                </a:r>
              </a:p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FRONT1</a:t>
                </a:r>
                <a:endParaRPr lang="pl-PL" sz="1000" dirty="0">
                  <a:cs typeface="Helvetica World" panose="020B0500040000020004" pitchFamily="34" charset="0"/>
                </a:endParaRPr>
              </a:p>
            </p:txBody>
          </p:sp>
        </p:grpSp>
      </p:grpSp>
      <p:pic>
        <p:nvPicPr>
          <p:cNvPr id="54" name="Picture 2" descr="Znalezione obrazy dla zapytania varnish cach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41" y="1475158"/>
            <a:ext cx="436184" cy="4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upa 54"/>
          <p:cNvGrpSpPr/>
          <p:nvPr/>
        </p:nvGrpSpPr>
        <p:grpSpPr>
          <a:xfrm>
            <a:off x="7345322" y="1364553"/>
            <a:ext cx="2162573" cy="1008594"/>
            <a:chOff x="1915933" y="-463313"/>
            <a:chExt cx="3406043" cy="1923641"/>
          </a:xfrm>
        </p:grpSpPr>
        <p:sp>
          <p:nvSpPr>
            <p:cNvPr id="56" name="Prostokąt 55"/>
            <p:cNvSpPr/>
            <p:nvPr/>
          </p:nvSpPr>
          <p:spPr>
            <a:xfrm>
              <a:off x="1915933" y="-463313"/>
              <a:ext cx="3406043" cy="1923641"/>
            </a:xfrm>
            <a:prstGeom prst="rect">
              <a:avLst/>
            </a:prstGeom>
            <a:noFill/>
            <a:ln w="28575">
              <a:solidFill>
                <a:srgbClr val="242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57" name="Grupa 56"/>
            <p:cNvGrpSpPr/>
            <p:nvPr/>
          </p:nvGrpSpPr>
          <p:grpSpPr>
            <a:xfrm>
              <a:off x="2119102" y="-227171"/>
              <a:ext cx="2150903" cy="1391248"/>
              <a:chOff x="1690921" y="-1016317"/>
              <a:chExt cx="2150903" cy="1391248"/>
            </a:xfrm>
          </p:grpSpPr>
          <p:pic>
            <p:nvPicPr>
              <p:cNvPr id="58" name="Picture 2" descr="Znalezione obrazy dla zapytania linux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4653" y="-1016317"/>
                <a:ext cx="667171" cy="78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Prostokąt 58"/>
              <p:cNvSpPr/>
              <p:nvPr/>
            </p:nvSpPr>
            <p:spPr>
              <a:xfrm>
                <a:off x="1690921" y="-953017"/>
                <a:ext cx="1327948" cy="1327948"/>
              </a:xfrm>
              <a:prstGeom prst="rect">
                <a:avLst/>
              </a:prstGeom>
              <a:solidFill>
                <a:srgbClr val="242D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VM</a:t>
                </a:r>
              </a:p>
              <a:p>
                <a:pPr algn="ctr"/>
                <a:r>
                  <a:rPr lang="pl-PL" sz="1200" dirty="0">
                    <a:cs typeface="Helvetica World" panose="020B0500040000020004" pitchFamily="34" charset="0"/>
                  </a:rPr>
                  <a:t>FRONT2</a:t>
                </a:r>
                <a:endParaRPr lang="pl-PL" sz="1000" dirty="0">
                  <a:cs typeface="Helvetica World" panose="020B0500040000020004" pitchFamily="34" charset="0"/>
                </a:endParaRPr>
              </a:p>
            </p:txBody>
          </p:sp>
        </p:grpSp>
      </p:grpSp>
      <p:pic>
        <p:nvPicPr>
          <p:cNvPr id="60" name="Picture 2" descr="Znalezione obrazy dla zapytania varnish cach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39" y="1475158"/>
            <a:ext cx="436184" cy="4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Łącznik prosty ze strzałką 60"/>
          <p:cNvCxnSpPr>
            <a:stCxn id="50" idx="2"/>
            <a:endCxn id="12" idx="0"/>
          </p:cNvCxnSpPr>
          <p:nvPr/>
        </p:nvCxnSpPr>
        <p:spPr>
          <a:xfrm>
            <a:off x="3801976" y="2373147"/>
            <a:ext cx="7748" cy="688022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>
            <a:stCxn id="56" idx="2"/>
            <a:endCxn id="27" idx="0"/>
          </p:cNvCxnSpPr>
          <p:nvPr/>
        </p:nvCxnSpPr>
        <p:spPr>
          <a:xfrm>
            <a:off x="8426609" y="2373147"/>
            <a:ext cx="4405" cy="688022"/>
          </a:xfrm>
          <a:prstGeom prst="straightConnector1">
            <a:avLst/>
          </a:prstGeom>
          <a:ln w="28575">
            <a:solidFill>
              <a:srgbClr val="242D3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436131" y="1931400"/>
            <a:ext cx="1944592" cy="3420533"/>
          </a:xfrm>
          <a:prstGeom prst="rect">
            <a:avLst/>
          </a:prstGeom>
          <a:noFill/>
          <a:ln w="28575">
            <a:solidFill>
              <a:srgbClr val="242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 err="1">
                <a:solidFill>
                  <a:srgbClr val="242D39"/>
                </a:solidFill>
                <a:ea typeface="Blogger Sans" panose="02000506030000020004" pitchFamily="50" charset="0"/>
              </a:rPr>
              <a:t>External</a:t>
            </a:r>
            <a:r>
              <a:rPr lang="pl-PL" dirty="0">
                <a:solidFill>
                  <a:srgbClr val="242D39"/>
                </a:solidFill>
                <a:ea typeface="Blogger Sans" panose="02000506030000020004" pitchFamily="50" charset="0"/>
              </a:rPr>
              <a:t> </a:t>
            </a:r>
            <a:r>
              <a:rPr lang="pl-PL" dirty="0" err="1">
                <a:solidFill>
                  <a:srgbClr val="242D39"/>
                </a:solidFill>
                <a:ea typeface="Blogger Sans" panose="02000506030000020004" pitchFamily="50" charset="0"/>
              </a:rPr>
              <a:t>tools</a:t>
            </a:r>
            <a:r>
              <a:rPr lang="pl-PL" dirty="0">
                <a:solidFill>
                  <a:srgbClr val="242D39"/>
                </a:solidFill>
                <a:ea typeface="Blogger Sans" panose="02000506030000020004" pitchFamily="50" charset="0"/>
              </a:rPr>
              <a:t>: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570227" y="2548569"/>
            <a:ext cx="1676400" cy="2563849"/>
            <a:chOff x="521484" y="2588170"/>
            <a:chExt cx="1676400" cy="2563849"/>
          </a:xfrm>
        </p:grpSpPr>
        <p:pic>
          <p:nvPicPr>
            <p:cNvPr id="17410" name="Picture 2" descr="Znalezione obrazy dla zapytania SOLR 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50" y="2588170"/>
              <a:ext cx="913752" cy="46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Znalezione obrazy dla zapytania elasticsearch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73" y="3163712"/>
              <a:ext cx="1469706" cy="76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4" name="Picture 6" descr="Znalezione obrazy dla zapytania rabbitmq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67" y="3981496"/>
              <a:ext cx="1215318" cy="452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6" name="Picture 8" descr="Znalezione obrazy dla zapytania zeromq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84" y="4456051"/>
              <a:ext cx="1676400" cy="695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66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FOR THE START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46512" y="1814367"/>
            <a:ext cx="1060045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a typeface="Blogger Sans" panose="02000506030000020004" pitchFamily="50" charset="0"/>
              </a:rPr>
              <a:t>This presentation has two parts:</a:t>
            </a:r>
          </a:p>
          <a:p>
            <a:pPr marL="514350" indent="-514350">
              <a:buAutoNum type="arabicPeriod"/>
            </a:pPr>
            <a:r>
              <a:rPr lang="en-US" sz="2000" b="1" dirty="0" smtClean="0">
                <a:ea typeface="Blogger Sans" panose="02000506030000020004" pitchFamily="50" charset="0"/>
              </a:rPr>
              <a:t>General </a:t>
            </a:r>
            <a:r>
              <a:rPr lang="en-US" sz="2000" dirty="0">
                <a:ea typeface="Blogger Sans" panose="02000506030000020004" pitchFamily="50" charset="0"/>
              </a:rPr>
              <a:t>– knowledge </a:t>
            </a:r>
            <a:r>
              <a:rPr lang="en-US" sz="2000" dirty="0" smtClean="0">
                <a:ea typeface="Blogger Sans" panose="02000506030000020004" pitchFamily="50" charset="0"/>
              </a:rPr>
              <a:t>about </a:t>
            </a:r>
            <a:r>
              <a:rPr lang="pl-PL" sz="2000" dirty="0" err="1" smtClean="0">
                <a:ea typeface="Blogger Sans" panose="02000506030000020004" pitchFamily="50" charset="0"/>
              </a:rPr>
              <a:t>optimisation</a:t>
            </a:r>
            <a:r>
              <a:rPr lang="pl-PL" sz="2000" dirty="0" smtClean="0">
                <a:ea typeface="Blogger Sans" panose="02000506030000020004" pitchFamily="50" charset="0"/>
              </a:rPr>
              <a:t> </a:t>
            </a:r>
            <a:r>
              <a:rPr lang="en-US" sz="2000" dirty="0" smtClean="0">
                <a:ea typeface="Blogger Sans" panose="02000506030000020004" pitchFamily="50" charset="0"/>
              </a:rPr>
              <a:t>approach. </a:t>
            </a:r>
          </a:p>
          <a:p>
            <a:pPr marL="514350" indent="-514350">
              <a:buAutoNum type="arabicPeriod"/>
            </a:pPr>
            <a:r>
              <a:rPr lang="en-US" sz="2000" b="1" dirty="0" smtClean="0">
                <a:ea typeface="Blogger Sans" panose="02000506030000020004" pitchFamily="50" charset="0"/>
              </a:rPr>
              <a:t>Technical </a:t>
            </a:r>
            <a:r>
              <a:rPr lang="en-US" sz="2000" dirty="0" smtClean="0">
                <a:ea typeface="Blogger Sans" panose="02000506030000020004" pitchFamily="50" charset="0"/>
              </a:rPr>
              <a:t>– deployment and infrastructure tricks and limitation workarounds. </a:t>
            </a:r>
          </a:p>
          <a:p>
            <a:pPr marL="514350" indent="-514350">
              <a:buAutoNum type="arabicPeriod"/>
            </a:pPr>
            <a:endParaRPr lang="en-US" sz="2000" dirty="0" smtClean="0">
              <a:ea typeface="Blogger Sans" panose="02000506030000020004" pitchFamily="50" charset="0"/>
            </a:endParaRPr>
          </a:p>
          <a:p>
            <a:pPr marL="342900" indent="-342900">
              <a:buAutoNum type="arabicPeriod"/>
            </a:pPr>
            <a:endParaRPr lang="en-US" sz="1200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3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>
                <a:ea typeface="Blogger Sans" panose="02000506030000020004" pitchFamily="50" charset="0"/>
              </a:rPr>
              <a:t>Let’s get back to Magento!</a:t>
            </a:r>
            <a:endParaRPr lang="pl-PL" sz="4400" dirty="0">
              <a:ea typeface="Blogger Sans" panose="02000506030000020004" pitchFamily="50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086684" y="2867503"/>
            <a:ext cx="4015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a typeface="Blogger Sans" panose="02000506030000020004" pitchFamily="50" charset="0"/>
              </a:rPr>
              <a:t>No. 2 – </a:t>
            </a:r>
            <a:r>
              <a:rPr lang="pl-PL" sz="3200" b="1" dirty="0" err="1" smtClean="0">
                <a:ea typeface="Blogger Sans" panose="02000506030000020004" pitchFamily="50" charset="0"/>
              </a:rPr>
              <a:t>scale</a:t>
            </a:r>
            <a:r>
              <a:rPr lang="pl-PL" sz="3200" b="1" dirty="0" smtClean="0">
                <a:ea typeface="Blogger Sans" panose="02000506030000020004" pitchFamily="50" charset="0"/>
              </a:rPr>
              <a:t> </a:t>
            </a:r>
            <a:r>
              <a:rPr lang="pl-PL" sz="3200" b="1" dirty="0" err="1" smtClean="0">
                <a:ea typeface="Blogger Sans" panose="02000506030000020004" pitchFamily="50" charset="0"/>
              </a:rPr>
              <a:t>vertically</a:t>
            </a:r>
            <a:r>
              <a:rPr lang="pl-PL" sz="3200" b="1" dirty="0" smtClean="0">
                <a:ea typeface="Blogger Sans" panose="02000506030000020004" pitchFamily="50" charset="0"/>
              </a:rPr>
              <a:t>.</a:t>
            </a:r>
          </a:p>
          <a:p>
            <a:pPr algn="ctr"/>
            <a:endParaRPr lang="pl-PL" sz="3200" b="1" dirty="0" smtClean="0">
              <a:ea typeface="Blogger Sans" panose="02000506030000020004" pitchFamily="50" charset="0"/>
            </a:endParaRPr>
          </a:p>
          <a:p>
            <a:pPr algn="ctr"/>
            <a:r>
              <a:rPr lang="pl-PL" sz="3200" b="1" dirty="0" smtClean="0">
                <a:ea typeface="Blogger Sans" panose="02000506030000020004" pitchFamily="50" charset="0"/>
              </a:rPr>
              <a:t>Just </a:t>
            </a:r>
            <a:r>
              <a:rPr lang="pl-PL" sz="3200" b="1" dirty="0" err="1" smtClean="0">
                <a:ea typeface="Blogger Sans" panose="02000506030000020004" pitchFamily="50" charset="0"/>
              </a:rPr>
              <a:t>make</a:t>
            </a:r>
            <a:r>
              <a:rPr lang="pl-PL" sz="3200" b="1" dirty="0" smtClean="0">
                <a:ea typeface="Blogger Sans" panose="02000506030000020004" pitchFamily="50" charset="0"/>
              </a:rPr>
              <a:t> </a:t>
            </a:r>
            <a:r>
              <a:rPr lang="pl-PL" sz="3200" b="1" dirty="0" err="1" smtClean="0">
                <a:ea typeface="Blogger Sans" panose="02000506030000020004" pitchFamily="50" charset="0"/>
              </a:rPr>
              <a:t>it</a:t>
            </a:r>
            <a:r>
              <a:rPr lang="pl-PL" sz="3200" b="1" dirty="0" smtClean="0">
                <a:ea typeface="Blogger Sans" panose="02000506030000020004" pitchFamily="50" charset="0"/>
              </a:rPr>
              <a:t> </a:t>
            </a:r>
            <a:r>
              <a:rPr lang="pl-PL" sz="3200" b="1" dirty="0" err="1" smtClean="0">
                <a:ea typeface="Blogger Sans" panose="02000506030000020004" pitchFamily="50" charset="0"/>
              </a:rPr>
              <a:t>faster</a:t>
            </a:r>
            <a:r>
              <a:rPr lang="pl-PL" sz="3200" b="1" dirty="0">
                <a:ea typeface="Blogger Sans" panose="02000506030000020004" pitchFamily="50" charset="0"/>
              </a:rPr>
              <a:t>!</a:t>
            </a:r>
            <a:endParaRPr lang="pl-PL" b="1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WHAT CAN WE MEASURE?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502021" y="2730936"/>
            <a:ext cx="2627228" cy="19762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1600" b="1" dirty="0">
                <a:solidFill>
                  <a:schemeClr val="tx1"/>
                </a:solidFill>
                <a:ea typeface="Blogger Sans" panose="02000506030000020004" pitchFamily="50" charset="0"/>
              </a:rPr>
              <a:t>CPU</a:t>
            </a:r>
          </a:p>
          <a:p>
            <a:pPr algn="ctr"/>
            <a:endParaRPr lang="pl-PL" sz="1600" dirty="0">
              <a:solidFill>
                <a:schemeClr val="tx1"/>
              </a:solidFill>
              <a:ea typeface="Blogger Sans" panose="02000506030000020004" pitchFamily="50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l-PL" sz="1600" dirty="0" err="1">
                <a:solidFill>
                  <a:schemeClr val="tx1"/>
                </a:solidFill>
                <a:ea typeface="Blogger Sans" panose="02000506030000020004" pitchFamily="50" charset="0"/>
              </a:rPr>
              <a:t>Clock</a:t>
            </a:r>
            <a:r>
              <a:rPr lang="pl-PL" sz="1600" dirty="0">
                <a:solidFill>
                  <a:schemeClr val="tx1"/>
                </a:solidFill>
                <a:ea typeface="Blogger Sans" panose="02000506030000020004" pitchFamily="50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ea typeface="Blogger Sans" panose="02000506030000020004" pitchFamily="50" charset="0"/>
              </a:rPr>
              <a:t>speed</a:t>
            </a:r>
            <a:r>
              <a:rPr lang="pl-PL" sz="1600" dirty="0" smtClean="0">
                <a:solidFill>
                  <a:schemeClr val="tx1"/>
                </a:solidFill>
                <a:ea typeface="Blogger Sans" panose="02000506030000020004" pitchFamily="50" charset="0"/>
              </a:rPr>
              <a:t> (GHz)</a:t>
            </a:r>
            <a:endParaRPr lang="pl-PL" sz="1600" dirty="0">
              <a:solidFill>
                <a:schemeClr val="tx1"/>
              </a:solidFill>
              <a:ea typeface="Blogger Sans" panose="02000506030000020004" pitchFamily="50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l-PL" sz="1600" dirty="0">
                <a:solidFill>
                  <a:schemeClr val="tx1"/>
                </a:solidFill>
                <a:ea typeface="Blogger Sans" panose="02000506030000020004" pitchFamily="50" charset="0"/>
              </a:rPr>
              <a:t>Cache</a:t>
            </a:r>
          </a:p>
          <a:p>
            <a:pPr marL="285750" indent="-285750">
              <a:buBlip>
                <a:blip r:embed="rId4"/>
              </a:buBlip>
            </a:pPr>
            <a:r>
              <a:rPr lang="pl-PL" sz="1600" dirty="0" err="1">
                <a:solidFill>
                  <a:schemeClr val="tx1"/>
                </a:solidFill>
                <a:ea typeface="Blogger Sans" panose="02000506030000020004" pitchFamily="50" charset="0"/>
              </a:rPr>
              <a:t>Number</a:t>
            </a:r>
            <a:r>
              <a:rPr lang="pl-PL" sz="1600" dirty="0">
                <a:solidFill>
                  <a:schemeClr val="tx1"/>
                </a:solidFill>
                <a:ea typeface="Blogger Sans" panose="02000506030000020004" pitchFamily="50" charset="0"/>
              </a:rPr>
              <a:t> of </a:t>
            </a:r>
            <a:r>
              <a:rPr lang="pl-PL" sz="1600" dirty="0" err="1">
                <a:solidFill>
                  <a:schemeClr val="tx1"/>
                </a:solidFill>
                <a:ea typeface="Blogger Sans" panose="02000506030000020004" pitchFamily="50" charset="0"/>
              </a:rPr>
              <a:t>cores</a:t>
            </a:r>
            <a:endParaRPr lang="pl-PL" sz="1600" dirty="0">
              <a:solidFill>
                <a:schemeClr val="tx1"/>
              </a:solidFill>
              <a:ea typeface="Blogger Sans" panose="02000506030000020004" pitchFamily="50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l-PL" sz="1600" dirty="0" err="1">
                <a:solidFill>
                  <a:schemeClr val="tx1"/>
                </a:solidFill>
                <a:ea typeface="Blogger Sans" panose="02000506030000020004" pitchFamily="50" charset="0"/>
              </a:rPr>
              <a:t>Virtualization</a:t>
            </a:r>
            <a:r>
              <a:rPr lang="pl-PL" sz="1600" dirty="0">
                <a:solidFill>
                  <a:schemeClr val="tx1"/>
                </a:solidFill>
                <a:ea typeface="Blogger Sans" panose="02000506030000020004" pitchFamily="50" charset="0"/>
              </a:rPr>
              <a:t> suport</a:t>
            </a:r>
          </a:p>
          <a:p>
            <a:pPr marL="285750" indent="-285750">
              <a:buBlip>
                <a:blip r:embed="rId4"/>
              </a:buBlip>
            </a:pPr>
            <a:r>
              <a:rPr lang="pl-PL" sz="1600" dirty="0" err="1">
                <a:solidFill>
                  <a:schemeClr val="tx1"/>
                </a:solidFill>
                <a:ea typeface="Blogger Sans" panose="02000506030000020004" pitchFamily="50" charset="0"/>
              </a:rPr>
              <a:t>Standarized</a:t>
            </a:r>
            <a:r>
              <a:rPr lang="pl-PL" sz="1600" dirty="0">
                <a:solidFill>
                  <a:schemeClr val="tx1"/>
                </a:solidFill>
                <a:ea typeface="Blogger Sans" panose="02000506030000020004" pitchFamily="50" charset="0"/>
              </a:rPr>
              <a:t> Computing Power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784443" y="2730936"/>
            <a:ext cx="2631341" cy="19519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1600" b="1" dirty="0">
                <a:solidFill>
                  <a:schemeClr val="tx1"/>
                </a:solidFill>
                <a:ea typeface="Blogger Sans" panose="02000506030000020004" pitchFamily="50" charset="0"/>
              </a:rPr>
              <a:t>RAM</a:t>
            </a:r>
          </a:p>
          <a:p>
            <a:pPr algn="ctr"/>
            <a:endParaRPr lang="pl-PL" sz="1600" dirty="0">
              <a:solidFill>
                <a:schemeClr val="tx1"/>
              </a:solidFill>
              <a:ea typeface="Blogger Sans" panose="02000506030000020004" pitchFamily="50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l-PL" sz="1600" dirty="0" err="1">
                <a:solidFill>
                  <a:schemeClr val="tx1"/>
                </a:solidFill>
                <a:ea typeface="Blogger Sans" panose="02000506030000020004" pitchFamily="50" charset="0"/>
              </a:rPr>
              <a:t>Speed</a:t>
            </a:r>
            <a:endParaRPr lang="pl-PL" sz="1600" dirty="0">
              <a:solidFill>
                <a:schemeClr val="tx1"/>
              </a:solidFill>
              <a:ea typeface="Blogger Sans" panose="02000506030000020004" pitchFamily="50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l-PL" sz="1600" dirty="0">
                <a:solidFill>
                  <a:schemeClr val="tx1"/>
                </a:solidFill>
                <a:ea typeface="Blogger Sans" panose="02000506030000020004" pitchFamily="50" charset="0"/>
              </a:rPr>
              <a:t>ECC REG</a:t>
            </a:r>
          </a:p>
          <a:p>
            <a:pPr marL="285750" indent="-285750">
              <a:buBlip>
                <a:blip r:embed="rId4"/>
              </a:buBlip>
            </a:pPr>
            <a:r>
              <a:rPr lang="pl-PL" sz="1600" dirty="0" err="1">
                <a:solidFill>
                  <a:schemeClr val="tx1"/>
                </a:solidFill>
                <a:ea typeface="Blogger Sans" panose="02000506030000020004" pitchFamily="50" charset="0"/>
              </a:rPr>
              <a:t>Capacity</a:t>
            </a:r>
            <a:endParaRPr lang="pl-PL" sz="1600" dirty="0">
              <a:solidFill>
                <a:schemeClr val="tx1"/>
              </a:solidFill>
              <a:ea typeface="Blogger Sans" panose="02000506030000020004" pitchFamily="50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066865" y="2730936"/>
            <a:ext cx="2623114" cy="1951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1600" b="1" dirty="0">
                <a:solidFill>
                  <a:schemeClr val="tx1"/>
                </a:solidFill>
                <a:ea typeface="Blogger Sans" panose="02000506030000020004" pitchFamily="50" charset="0"/>
              </a:rPr>
              <a:t>STORAGE</a:t>
            </a:r>
          </a:p>
          <a:p>
            <a:pPr algn="ctr"/>
            <a:endParaRPr lang="pl-PL" sz="1600" dirty="0">
              <a:solidFill>
                <a:schemeClr val="tx1"/>
              </a:solidFill>
              <a:ea typeface="Blogger Sans" panose="02000506030000020004" pitchFamily="50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l-PL" sz="1600" dirty="0" err="1">
                <a:solidFill>
                  <a:schemeClr val="tx1"/>
                </a:solidFill>
                <a:ea typeface="Blogger Sans" panose="02000506030000020004" pitchFamily="50" charset="0"/>
              </a:rPr>
              <a:t>Capacity</a:t>
            </a:r>
            <a:endParaRPr lang="pl-PL" sz="1600" dirty="0">
              <a:solidFill>
                <a:schemeClr val="tx1"/>
              </a:solidFill>
              <a:ea typeface="Blogger Sans" panose="02000506030000020004" pitchFamily="50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l-PL" sz="1600" dirty="0" err="1">
                <a:solidFill>
                  <a:schemeClr val="tx1"/>
                </a:solidFill>
                <a:ea typeface="Blogger Sans" panose="02000506030000020004" pitchFamily="50" charset="0"/>
              </a:rPr>
              <a:t>Redundancy</a:t>
            </a:r>
            <a:endParaRPr lang="pl-PL" sz="1600" dirty="0">
              <a:solidFill>
                <a:schemeClr val="tx1"/>
              </a:solidFill>
              <a:ea typeface="Blogger Sans" panose="02000506030000020004" pitchFamily="50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pl-PL" sz="1600" dirty="0">
                <a:solidFill>
                  <a:schemeClr val="tx1"/>
                </a:solidFill>
                <a:ea typeface="Blogger Sans" panose="02000506030000020004" pitchFamily="50" charset="0"/>
              </a:rPr>
              <a:t>Cache</a:t>
            </a:r>
          </a:p>
          <a:p>
            <a:pPr marL="285750" indent="-285750">
              <a:buBlip>
                <a:blip r:embed="rId4"/>
              </a:buBlip>
            </a:pPr>
            <a:r>
              <a:rPr lang="pl-PL" sz="1600" dirty="0">
                <a:solidFill>
                  <a:schemeClr val="tx1"/>
                </a:solidFill>
                <a:ea typeface="Blogger Sans" panose="02000506030000020004" pitchFamily="50" charset="0"/>
              </a:rPr>
              <a:t>IOPS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502021" y="5199421"/>
            <a:ext cx="9187958" cy="6146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ea typeface="Blogger Sans" panose="02000506030000020004" pitchFamily="50" charset="0"/>
              </a:rPr>
              <a:t>BUS</a:t>
            </a:r>
          </a:p>
        </p:txBody>
      </p:sp>
      <p:cxnSp>
        <p:nvCxnSpPr>
          <p:cNvPr id="5" name="Łącznik prosty ze strzałką 4"/>
          <p:cNvCxnSpPr>
            <a:stCxn id="2" idx="2"/>
          </p:cNvCxnSpPr>
          <p:nvPr/>
        </p:nvCxnSpPr>
        <p:spPr>
          <a:xfrm flipH="1">
            <a:off x="2813581" y="4707179"/>
            <a:ext cx="2054" cy="5165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11" idx="2"/>
            <a:endCxn id="13" idx="0"/>
          </p:cNvCxnSpPr>
          <p:nvPr/>
        </p:nvCxnSpPr>
        <p:spPr>
          <a:xfrm flipH="1">
            <a:off x="6096000" y="4682865"/>
            <a:ext cx="4114" cy="5165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12" idx="2"/>
          </p:cNvCxnSpPr>
          <p:nvPr/>
        </p:nvCxnSpPr>
        <p:spPr>
          <a:xfrm>
            <a:off x="9378422" y="4682866"/>
            <a:ext cx="0" cy="5165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4152680" y="1363201"/>
            <a:ext cx="347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ea typeface="Blogger Sans" panose="02000506030000020004" pitchFamily="50" charset="0"/>
              </a:rPr>
              <a:t>SYSTEM/VM PARAMETERS</a:t>
            </a:r>
          </a:p>
        </p:txBody>
      </p:sp>
    </p:spTree>
    <p:extLst>
      <p:ext uri="{BB962C8B-B14F-4D97-AF65-F5344CB8AC3E}">
        <p14:creationId xmlns:p14="http://schemas.microsoft.com/office/powerpoint/2010/main" val="42081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VERTICALLY</a:t>
            </a:r>
            <a:endParaRPr lang="pl-PL" sz="4400" b="1" dirty="0">
              <a:solidFill>
                <a:schemeClr val="bg1"/>
              </a:solidFill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684331" y="2004836"/>
            <a:ext cx="29037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ea typeface="Blogger Sans" panose="02000506030000020004" pitchFamily="50" charset="0"/>
              </a:rPr>
              <a:t>Hardware – CPU</a:t>
            </a:r>
          </a:p>
          <a:p>
            <a:pPr algn="ctr"/>
            <a:endParaRPr lang="pl-PL" dirty="0">
              <a:ea typeface="Blogger Sans" panose="02000506030000020004" pitchFamily="50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20376"/>
              </p:ext>
            </p:extLst>
          </p:nvPr>
        </p:nvGraphicFramePr>
        <p:xfrm>
          <a:off x="3051859" y="3039533"/>
          <a:ext cx="6800501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818"/>
                <a:gridCol w="1467059"/>
                <a:gridCol w="1376624"/>
              </a:tblGrid>
              <a:tr h="286638">
                <a:tc>
                  <a:txBody>
                    <a:bodyPr/>
                    <a:lstStyle/>
                    <a:p>
                      <a:r>
                        <a:rPr lang="pl-PL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Single </a:t>
                      </a:r>
                      <a:r>
                        <a:rPr lang="pl-PL" dirty="0" err="1" smtClean="0"/>
                        <a:t>Thread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Overall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E5-2698 v4 @ 2.20GHz</a:t>
                      </a:r>
                      <a:r>
                        <a:rPr lang="pl-PL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40C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1697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21957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E5-1607 @ 3.00GHz</a:t>
                      </a:r>
                      <a:r>
                        <a:rPr lang="pl-PL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4C</a:t>
                      </a:r>
                      <a:endParaRPr lang="en-US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1575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5742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E5-1650 v4 @ 3.60GHz</a:t>
                      </a:r>
                      <a:r>
                        <a:rPr lang="pl-PL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12C</a:t>
                      </a:r>
                      <a:endParaRPr lang="en-US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2188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10252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E3-1246 v3 @ 3.50GHz</a:t>
                      </a:r>
                      <a:r>
                        <a:rPr lang="pl-PL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l-PL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8C</a:t>
                      </a:r>
                      <a:endParaRPr lang="en-US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2271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10043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975659" y="4868728"/>
            <a:ext cx="9643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Source: cpubenchmark.net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84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VERTICALLY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530270" y="1666725"/>
            <a:ext cx="96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ea typeface="Blogger Sans" panose="02000506030000020004" pitchFamily="50" charset="0"/>
              </a:rPr>
              <a:t>IOPS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52" y="2333053"/>
            <a:ext cx="5114946" cy="31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VERTICALLY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496683" y="1666725"/>
            <a:ext cx="70292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>
                <a:ea typeface="Blogger Sans" panose="02000506030000020004" pitchFamily="50" charset="0"/>
              </a:rPr>
              <a:t>Hardware </a:t>
            </a:r>
            <a:r>
              <a:rPr lang="pl-PL" sz="3200" dirty="0" smtClean="0">
                <a:ea typeface="Blogger Sans" panose="02000506030000020004" pitchFamily="50" charset="0"/>
              </a:rPr>
              <a:t>– IOPS</a:t>
            </a:r>
          </a:p>
          <a:p>
            <a:pPr algn="ctr"/>
            <a:r>
              <a:rPr lang="pl-PL" dirty="0">
                <a:ea typeface="Blogger Sans" panose="02000506030000020004" pitchFamily="50" charset="0"/>
              </a:rPr>
              <a:t>(http://</a:t>
            </a:r>
            <a:r>
              <a:rPr lang="pl-PL" dirty="0" smtClean="0">
                <a:ea typeface="Blogger Sans" panose="02000506030000020004" pitchFamily="50" charset="0"/>
              </a:rPr>
              <a:t>www.thecloudcalculator.com/calculators/disk-raid-and-iops.html)</a:t>
            </a:r>
            <a:endParaRPr lang="pl-PL" dirty="0">
              <a:ea typeface="Blogger Sans" panose="02000506030000020004" pitchFamily="50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2328333" y="2861732"/>
          <a:ext cx="7362612" cy="274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653"/>
                <a:gridCol w="1840653"/>
                <a:gridCol w="1840653"/>
                <a:gridCol w="1840653"/>
              </a:tblGrid>
              <a:tr h="404875"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FIO 4k 70/30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</a:t>
                      </a:r>
                      <a:r>
                        <a:rPr lang="pl-PL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calculator</a:t>
                      </a:r>
                      <a:r>
                        <a:rPr lang="pl-PL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FIO 4k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70/30 </a:t>
                      </a:r>
                      <a:endParaRPr lang="en-US" dirty="0" smtClean="0"/>
                    </a:p>
                    <a:p>
                      <a:pPr algn="ctr"/>
                      <a:r>
                        <a:rPr lang="pl-PL" dirty="0" smtClean="0"/>
                        <a:t>(</a:t>
                      </a:r>
                      <a:r>
                        <a:rPr lang="pl-PL" dirty="0" err="1" smtClean="0"/>
                        <a:t>read+write</a:t>
                      </a:r>
                      <a:r>
                        <a:rPr lang="pl-PL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FIO 4k</a:t>
                      </a:r>
                      <a:r>
                        <a:rPr lang="pl-PL" baseline="0" dirty="0" smtClean="0"/>
                        <a:t> 100</a:t>
                      </a:r>
                      <a:r>
                        <a:rPr lang="pl-PL" dirty="0" smtClean="0"/>
                        <a:t>/0 </a:t>
                      </a:r>
                      <a:endParaRPr lang="en-US" dirty="0" smtClean="0"/>
                    </a:p>
                    <a:p>
                      <a:pPr algn="ctr"/>
                      <a:r>
                        <a:rPr lang="pl-PL" dirty="0" smtClean="0"/>
                        <a:t>(</a:t>
                      </a:r>
                      <a:r>
                        <a:rPr lang="pl-PL" dirty="0" err="1" smtClean="0"/>
                        <a:t>read</a:t>
                      </a:r>
                      <a:r>
                        <a:rPr lang="pl-PL" dirty="0" smtClean="0"/>
                        <a:t>)</a:t>
                      </a:r>
                      <a:endParaRPr lang="en-US" dirty="0" smtClean="0"/>
                    </a:p>
                  </a:txBody>
                  <a:tcPr anchor="ctr"/>
                </a:tc>
              </a:tr>
              <a:tr h="410498"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4xSATA RAID10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246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530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409</a:t>
                      </a:r>
                      <a:endParaRPr lang="en-US" dirty="0"/>
                    </a:p>
                  </a:txBody>
                  <a:tcPr anchor="ctr"/>
                </a:tc>
              </a:tr>
              <a:tr h="410498"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4xSAS RAID</a:t>
                      </a:r>
                      <a:r>
                        <a:rPr lang="pl-PL" b="1" baseline="0" dirty="0" smtClean="0"/>
                        <a:t> 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600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3702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2633</a:t>
                      </a:r>
                      <a:endParaRPr lang="en-US" dirty="0"/>
                    </a:p>
                  </a:txBody>
                  <a:tcPr anchor="ctr"/>
                </a:tc>
              </a:tr>
              <a:tr h="410498"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SSD RAID 1</a:t>
                      </a:r>
                    </a:p>
                    <a:p>
                      <a:pPr algn="r"/>
                      <a:r>
                        <a:rPr lang="pl-PL" b="1" dirty="0" smtClean="0"/>
                        <a:t>(model 1)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15384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u="sng" dirty="0" smtClean="0"/>
                        <a:t>4852</a:t>
                      </a:r>
                      <a:endParaRPr lang="en-US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u="sng" dirty="0" smtClean="0"/>
                        <a:t>20203</a:t>
                      </a:r>
                      <a:endParaRPr lang="en-US" u="sng" dirty="0"/>
                    </a:p>
                  </a:txBody>
                  <a:tcPr anchor="ctr"/>
                </a:tc>
              </a:tr>
              <a:tr h="410498"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SSD RAID 1 (model 2)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15384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u="sng" dirty="0" smtClean="0"/>
                        <a:t>21590</a:t>
                      </a:r>
                      <a:endParaRPr lang="en-US" u="sng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u="sng" dirty="0" smtClean="0"/>
                        <a:t>18886</a:t>
                      </a:r>
                      <a:endParaRPr lang="en-US" u="sng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2328333" y="5674591"/>
            <a:ext cx="9643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Source: Centuria Knowledge Base, </a:t>
            </a:r>
            <a:r>
              <a:rPr lang="en-US" sz="1100" dirty="0" smtClean="0"/>
              <a:t>HP </a:t>
            </a:r>
            <a:r>
              <a:rPr lang="en-US" sz="1100" dirty="0"/>
              <a:t>DL380 Gen9 z P440ar + 2GB Cache (s50). Cache Ratio: 10% Read / 90% Write</a:t>
            </a:r>
          </a:p>
        </p:txBody>
      </p:sp>
    </p:spTree>
    <p:extLst>
      <p:ext uri="{BB962C8B-B14F-4D97-AF65-F5344CB8AC3E}">
        <p14:creationId xmlns:p14="http://schemas.microsoft.com/office/powerpoint/2010/main" val="906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VERTICALLY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137963" y="1256374"/>
            <a:ext cx="39160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ea typeface="Blogger Sans" panose="02000506030000020004" pitchFamily="50" charset="0"/>
              </a:rPr>
              <a:t>Software – PHP7+FPM</a:t>
            </a:r>
          </a:p>
          <a:p>
            <a:pPr algn="ctr"/>
            <a:endParaRPr lang="pl-PL" dirty="0">
              <a:ea typeface="Blogger Sans" panose="02000506030000020004" pitchFamily="50" charset="0"/>
            </a:endParaRPr>
          </a:p>
        </p:txBody>
      </p:sp>
      <p:pic>
        <p:nvPicPr>
          <p:cNvPr id="1026" name="Picture 2" descr="Magento PHP 5.6 vs HHVM 3.7 vs PHP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58" y="1857973"/>
            <a:ext cx="7379081" cy="40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406458" y="5954416"/>
            <a:ext cx="16930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Source: thwebmaster.com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89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VERTICALLY</a:t>
            </a:r>
            <a:endParaRPr lang="pl-PL" sz="4400" b="1" dirty="0">
              <a:solidFill>
                <a:schemeClr val="bg1"/>
              </a:solidFill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748471" y="3383971"/>
            <a:ext cx="669510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ea typeface="Blogger Sans" panose="02000506030000020004" pitchFamily="50" charset="0"/>
              </a:rPr>
              <a:t>Software: </a:t>
            </a:r>
          </a:p>
          <a:p>
            <a:pPr algn="ctr"/>
            <a:r>
              <a:rPr lang="pl-PL" sz="3200" dirty="0" smtClean="0">
                <a:ea typeface="Blogger Sans" panose="02000506030000020004" pitchFamily="50" charset="0"/>
              </a:rPr>
              <a:t>NGINX </a:t>
            </a:r>
            <a:r>
              <a:rPr lang="pl-PL" sz="3200" dirty="0" err="1" smtClean="0">
                <a:ea typeface="Blogger Sans" panose="02000506030000020004" pitchFamily="50" charset="0"/>
              </a:rPr>
              <a:t>is</a:t>
            </a:r>
            <a:r>
              <a:rPr lang="pl-PL" sz="3200" dirty="0" smtClean="0">
                <a:ea typeface="Blogger Sans" panose="02000506030000020004" pitchFamily="50" charset="0"/>
              </a:rPr>
              <a:t> </a:t>
            </a:r>
            <a:r>
              <a:rPr lang="pl-PL" sz="3200" dirty="0" err="1" smtClean="0">
                <a:ea typeface="Blogger Sans" panose="02000506030000020004" pitchFamily="50" charset="0"/>
              </a:rPr>
              <a:t>faster</a:t>
            </a:r>
            <a:r>
              <a:rPr lang="pl-PL" sz="3200" dirty="0">
                <a:ea typeface="Blogger Sans" panose="02000506030000020004" pitchFamily="50" charset="0"/>
              </a:rPr>
              <a:t> </a:t>
            </a:r>
            <a:r>
              <a:rPr lang="pl-PL" sz="3200" dirty="0" err="1" smtClean="0">
                <a:ea typeface="Blogger Sans" panose="02000506030000020004" pitchFamily="50" charset="0"/>
              </a:rPr>
              <a:t>than</a:t>
            </a:r>
            <a:r>
              <a:rPr lang="pl-PL" sz="3200" dirty="0" smtClean="0">
                <a:ea typeface="Blogger Sans" panose="02000506030000020004" pitchFamily="50" charset="0"/>
              </a:rPr>
              <a:t> Apache</a:t>
            </a:r>
          </a:p>
          <a:p>
            <a:pPr algn="ctr"/>
            <a:endParaRPr lang="pl-PL" sz="3200" dirty="0">
              <a:ea typeface="Blogger Sans" panose="02000506030000020004" pitchFamily="50" charset="0"/>
            </a:endParaRPr>
          </a:p>
          <a:p>
            <a:pPr algn="ctr"/>
            <a:endParaRPr lang="pl-PL" sz="3200" dirty="0" smtClean="0">
              <a:ea typeface="Blogger Sans" panose="02000506030000020004" pitchFamily="50" charset="0"/>
            </a:endParaRPr>
          </a:p>
          <a:p>
            <a:pPr algn="ctr"/>
            <a:r>
              <a:rPr lang="pl-PL" dirty="0" smtClean="0">
                <a:ea typeface="Blogger Sans" panose="02000506030000020004" pitchFamily="50" charset="0"/>
              </a:rPr>
              <a:t>(and </a:t>
            </a:r>
            <a:r>
              <a:rPr lang="pl-PL" dirty="0" err="1" smtClean="0">
                <a:ea typeface="Blogger Sans" panose="02000506030000020004" pitchFamily="50" charset="0"/>
              </a:rPr>
              <a:t>faster</a:t>
            </a:r>
            <a:r>
              <a:rPr lang="pl-PL" dirty="0" smtClean="0">
                <a:ea typeface="Blogger Sans" panose="02000506030000020004" pitchFamily="50" charset="0"/>
              </a:rPr>
              <a:t> with </a:t>
            </a:r>
            <a:r>
              <a:rPr lang="pl-PL" dirty="0" err="1" smtClean="0">
                <a:ea typeface="Blogger Sans" panose="02000506030000020004" pitchFamily="50" charset="0"/>
              </a:rPr>
              <a:t>ulimit</a:t>
            </a:r>
            <a:r>
              <a:rPr lang="pl-PL" dirty="0" smtClean="0">
                <a:ea typeface="Blogger Sans" panose="02000506030000020004" pitchFamily="50" charset="0"/>
              </a:rPr>
              <a:t> –a, </a:t>
            </a:r>
            <a:r>
              <a:rPr lang="pl-PL" dirty="0" err="1" smtClean="0">
                <a:ea typeface="Blogger Sans" panose="02000506030000020004" pitchFamily="50" charset="0"/>
              </a:rPr>
              <a:t>worker_rlimit_nofile</a:t>
            </a:r>
            <a:r>
              <a:rPr lang="pl-PL" dirty="0" smtClean="0">
                <a:ea typeface="Blogger Sans" panose="02000506030000020004" pitchFamily="50" charset="0"/>
              </a:rPr>
              <a:t>, </a:t>
            </a:r>
            <a:r>
              <a:rPr lang="pl-PL" dirty="0" err="1" smtClean="0">
                <a:ea typeface="Blogger Sans" panose="02000506030000020004" pitchFamily="50" charset="0"/>
              </a:rPr>
              <a:t>worker_proces</a:t>
            </a:r>
            <a:r>
              <a:rPr lang="pl-PL" dirty="0" smtClean="0">
                <a:ea typeface="Blogger Sans" panose="02000506030000020004" pitchFamily="50" charset="0"/>
              </a:rPr>
              <a:t>=auto)</a:t>
            </a:r>
            <a:endParaRPr lang="pl-PL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VERTICALLY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413474" y="2168782"/>
            <a:ext cx="736509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ea typeface="Blogger Sans" panose="02000506030000020004" pitchFamily="50" charset="0"/>
              </a:rPr>
              <a:t>Static</a:t>
            </a:r>
            <a:r>
              <a:rPr lang="pl-PL" sz="2800" dirty="0" smtClean="0">
                <a:ea typeface="Blogger Sans" panose="02000506030000020004" pitchFamily="50" charset="0"/>
              </a:rPr>
              <a:t> </a:t>
            </a:r>
            <a:r>
              <a:rPr lang="pl-PL" sz="2800" dirty="0" err="1" smtClean="0">
                <a:ea typeface="Blogger Sans" panose="02000506030000020004" pitchFamily="50" charset="0"/>
              </a:rPr>
              <a:t>files</a:t>
            </a:r>
            <a:r>
              <a:rPr lang="pl-PL" sz="2800" dirty="0" smtClean="0">
                <a:ea typeface="Blogger Sans" panose="02000506030000020004" pitchFamily="50" charset="0"/>
              </a:rPr>
              <a:t> in CDN?</a:t>
            </a:r>
          </a:p>
          <a:p>
            <a:pPr algn="ctr"/>
            <a:r>
              <a:rPr lang="pl-PL" sz="2800" dirty="0" err="1" smtClean="0">
                <a:ea typeface="Blogger Sans" panose="02000506030000020004" pitchFamily="50" charset="0"/>
              </a:rPr>
              <a:t>Sure</a:t>
            </a:r>
            <a:r>
              <a:rPr lang="pl-PL" sz="2800" dirty="0" smtClean="0">
                <a:ea typeface="Blogger Sans" panose="02000506030000020004" pitchFamily="50" charset="0"/>
              </a:rPr>
              <a:t>, but </a:t>
            </a:r>
            <a:r>
              <a:rPr lang="pl-PL" sz="2800" dirty="0" err="1" smtClean="0">
                <a:ea typeface="Blogger Sans" panose="02000506030000020004" pitchFamily="50" charset="0"/>
              </a:rPr>
              <a:t>what</a:t>
            </a:r>
            <a:r>
              <a:rPr lang="pl-PL" sz="2800" dirty="0" smtClean="0">
                <a:ea typeface="Blogger Sans" panose="02000506030000020004" pitchFamily="50" charset="0"/>
              </a:rPr>
              <a:t> for?</a:t>
            </a:r>
          </a:p>
          <a:p>
            <a:pPr algn="ctr"/>
            <a:endParaRPr lang="pl-PL" sz="2800" dirty="0">
              <a:ea typeface="Blogger Sans" panose="02000506030000020004" pitchFamily="50" charset="0"/>
            </a:endParaRPr>
          </a:p>
          <a:p>
            <a:pPr algn="ctr"/>
            <a:endParaRPr lang="pl-PL" sz="2800" dirty="0" smtClean="0">
              <a:ea typeface="Blogger Sans" panose="02000506030000020004" pitchFamily="50" charset="0"/>
            </a:endParaRPr>
          </a:p>
          <a:p>
            <a:pPr algn="ctr"/>
            <a:r>
              <a:rPr lang="pl-PL" sz="2800" dirty="0" err="1">
                <a:ea typeface="Blogger Sans" panose="02000506030000020004" pitchFamily="50" charset="0"/>
              </a:rPr>
              <a:t>W</a:t>
            </a:r>
            <a:r>
              <a:rPr lang="pl-PL" sz="2800" dirty="0" err="1" smtClean="0">
                <a:ea typeface="Blogger Sans" panose="02000506030000020004" pitchFamily="50" charset="0"/>
              </a:rPr>
              <a:t>here’s</a:t>
            </a:r>
            <a:r>
              <a:rPr lang="pl-PL" sz="2800" dirty="0" smtClean="0">
                <a:ea typeface="Blogger Sans" panose="02000506030000020004" pitchFamily="50" charset="0"/>
              </a:rPr>
              <a:t> the </a:t>
            </a:r>
            <a:r>
              <a:rPr lang="pl-PL" sz="2800" dirty="0" err="1" smtClean="0">
                <a:ea typeface="Blogger Sans" panose="02000506030000020004" pitchFamily="50" charset="0"/>
              </a:rPr>
              <a:t>biggest</a:t>
            </a:r>
            <a:r>
              <a:rPr lang="pl-PL" sz="2800" dirty="0" smtClean="0">
                <a:ea typeface="Blogger Sans" panose="02000506030000020004" pitchFamily="50" charset="0"/>
              </a:rPr>
              <a:t> </a:t>
            </a:r>
            <a:r>
              <a:rPr lang="pl-PL" sz="2800" dirty="0" err="1" smtClean="0">
                <a:ea typeface="Blogger Sans" panose="02000506030000020004" pitchFamily="50" charset="0"/>
              </a:rPr>
              <a:t>group</a:t>
            </a:r>
            <a:r>
              <a:rPr lang="pl-PL" sz="2800" dirty="0" smtClean="0">
                <a:ea typeface="Blogger Sans" panose="02000506030000020004" pitchFamily="50" charset="0"/>
              </a:rPr>
              <a:t> of </a:t>
            </a:r>
            <a:r>
              <a:rPr lang="pl-PL" sz="2800" dirty="0" err="1" smtClean="0">
                <a:ea typeface="Blogger Sans" panose="02000506030000020004" pitchFamily="50" charset="0"/>
              </a:rPr>
              <a:t>your</a:t>
            </a:r>
            <a:r>
              <a:rPr lang="pl-PL" sz="2800" dirty="0" smtClean="0">
                <a:ea typeface="Blogger Sans" panose="02000506030000020004" pitchFamily="50" charset="0"/>
              </a:rPr>
              <a:t> </a:t>
            </a:r>
            <a:r>
              <a:rPr lang="pl-PL" sz="2800" dirty="0" err="1" smtClean="0">
                <a:ea typeface="Blogger Sans" panose="02000506030000020004" pitchFamily="50" charset="0"/>
              </a:rPr>
              <a:t>clients</a:t>
            </a:r>
            <a:r>
              <a:rPr lang="pl-PL" sz="2800" dirty="0" smtClean="0">
                <a:ea typeface="Blogger Sans" panose="02000506030000020004" pitchFamily="50" charset="0"/>
              </a:rPr>
              <a:t>?</a:t>
            </a:r>
          </a:p>
          <a:p>
            <a:pPr algn="ctr"/>
            <a:endParaRPr lang="pl-PL" sz="2800" dirty="0">
              <a:ea typeface="Blogger Sans" panose="02000506030000020004" pitchFamily="50" charset="0"/>
            </a:endParaRPr>
          </a:p>
          <a:p>
            <a:pPr algn="ctr"/>
            <a:r>
              <a:rPr lang="pl-PL" sz="2800" dirty="0" smtClean="0">
                <a:ea typeface="Blogger Sans" panose="02000506030000020004" pitchFamily="50" charset="0"/>
              </a:rPr>
              <a:t>VM with </a:t>
            </a:r>
            <a:r>
              <a:rPr lang="pl-PL" sz="2800" dirty="0" err="1" smtClean="0">
                <a:ea typeface="Blogger Sans" panose="02000506030000020004" pitchFamily="50" charset="0"/>
              </a:rPr>
              <a:t>static</a:t>
            </a:r>
            <a:r>
              <a:rPr lang="pl-PL" sz="2800" dirty="0" smtClean="0">
                <a:ea typeface="Blogger Sans" panose="02000506030000020004" pitchFamily="50" charset="0"/>
              </a:rPr>
              <a:t> </a:t>
            </a:r>
            <a:r>
              <a:rPr lang="pl-PL" sz="2800" dirty="0" err="1" smtClean="0">
                <a:ea typeface="Blogger Sans" panose="02000506030000020004" pitchFamily="50" charset="0"/>
              </a:rPr>
              <a:t>content</a:t>
            </a:r>
            <a:r>
              <a:rPr lang="pl-PL" sz="2800" dirty="0" smtClean="0">
                <a:ea typeface="Blogger Sans" panose="02000506030000020004" pitchFamily="50" charset="0"/>
              </a:rPr>
              <a:t> on </a:t>
            </a:r>
          </a:p>
          <a:p>
            <a:pPr algn="ctr"/>
            <a:r>
              <a:rPr lang="pl-PL" sz="2800" dirty="0" err="1" smtClean="0">
                <a:ea typeface="Blogger Sans" panose="02000506030000020004" pitchFamily="50" charset="0"/>
              </a:rPr>
              <a:t>nginx</a:t>
            </a:r>
            <a:r>
              <a:rPr lang="pl-PL" sz="2800" dirty="0" smtClean="0">
                <a:ea typeface="Blogger Sans" panose="02000506030000020004" pitchFamily="50" charset="0"/>
              </a:rPr>
              <a:t> </a:t>
            </a:r>
            <a:r>
              <a:rPr lang="pl-PL" sz="2800" dirty="0" err="1" smtClean="0">
                <a:ea typeface="Blogger Sans" panose="02000506030000020004" pitchFamily="50" charset="0"/>
              </a:rPr>
              <a:t>connected</a:t>
            </a:r>
            <a:r>
              <a:rPr lang="pl-PL" sz="2800" dirty="0" smtClean="0">
                <a:ea typeface="Blogger Sans" panose="02000506030000020004" pitchFamily="50" charset="0"/>
              </a:rPr>
              <a:t> to the </a:t>
            </a:r>
            <a:r>
              <a:rPr lang="pl-PL" sz="2800" dirty="0" err="1" smtClean="0">
                <a:ea typeface="Blogger Sans" panose="02000506030000020004" pitchFamily="50" charset="0"/>
              </a:rPr>
              <a:t>right</a:t>
            </a:r>
            <a:r>
              <a:rPr lang="pl-PL" sz="2800" dirty="0" smtClean="0">
                <a:ea typeface="Blogger Sans" panose="02000506030000020004" pitchFamily="50" charset="0"/>
              </a:rPr>
              <a:t> </a:t>
            </a:r>
            <a:r>
              <a:rPr lang="pl-PL" sz="2800" dirty="0" err="1" smtClean="0">
                <a:ea typeface="Blogger Sans" panose="02000506030000020004" pitchFamily="50" charset="0"/>
              </a:rPr>
              <a:t>ISPs</a:t>
            </a:r>
            <a:r>
              <a:rPr lang="pl-PL" sz="2800" dirty="0" smtClean="0">
                <a:ea typeface="Blogger Sans" panose="02000506030000020004" pitchFamily="50" charset="0"/>
              </a:rPr>
              <a:t> </a:t>
            </a:r>
            <a:r>
              <a:rPr lang="pl-PL" sz="2800" dirty="0" err="1" smtClean="0">
                <a:ea typeface="Blogger Sans" panose="02000506030000020004" pitchFamily="50" charset="0"/>
              </a:rPr>
              <a:t>will</a:t>
            </a:r>
            <a:r>
              <a:rPr lang="pl-PL" sz="2800" dirty="0" smtClean="0">
                <a:ea typeface="Blogger Sans" panose="02000506030000020004" pitchFamily="50" charset="0"/>
              </a:rPr>
              <a:t> do the </a:t>
            </a:r>
            <a:r>
              <a:rPr lang="pl-PL" sz="2800" dirty="0" err="1" smtClean="0">
                <a:ea typeface="Blogger Sans" panose="02000506030000020004" pitchFamily="50" charset="0"/>
              </a:rPr>
              <a:t>best</a:t>
            </a:r>
            <a:r>
              <a:rPr lang="pl-PL" sz="2800" dirty="0" smtClean="0">
                <a:ea typeface="Blogger Sans" panose="02000506030000020004" pitchFamily="50" charset="0"/>
              </a:rPr>
              <a:t>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70" y="1400507"/>
            <a:ext cx="2431322" cy="13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VERTICALLY</a:t>
            </a:r>
            <a:endParaRPr lang="pl-PL" sz="4400" b="1" dirty="0">
              <a:solidFill>
                <a:schemeClr val="bg1"/>
              </a:solidFill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921908" y="1996404"/>
            <a:ext cx="478137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ea typeface="Blogger Sans" panose="02000506030000020004" pitchFamily="50" charset="0"/>
              </a:rPr>
              <a:t>Be careful</a:t>
            </a:r>
          </a:p>
          <a:p>
            <a:pPr algn="ctr"/>
            <a:r>
              <a:rPr lang="en-US" sz="3200" dirty="0" smtClean="0">
                <a:ea typeface="Blogger Sans" panose="02000506030000020004" pitchFamily="50" charset="0"/>
              </a:rPr>
              <a:t>network can limit you with: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 smtClean="0">
              <a:ea typeface="Blogger Sans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Blogger Sans" panose="02000506030000020004" pitchFamily="50" charset="0"/>
              </a:rPr>
              <a:t>Bandwidth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Blogger Sans" panose="02000506030000020004" pitchFamily="50" charset="0"/>
              </a:rPr>
              <a:t>Latency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Blogger Sans" panose="02000506030000020004" pitchFamily="50" charset="0"/>
              </a:rPr>
              <a:t>Number of open ports</a:t>
            </a:r>
          </a:p>
          <a:p>
            <a:pPr algn="ctr"/>
            <a:endParaRPr lang="en-US" sz="3200" dirty="0" smtClean="0">
              <a:ea typeface="Blogger Sans" panose="02000506030000020004" pitchFamily="50" charset="0"/>
            </a:endParaRPr>
          </a:p>
          <a:p>
            <a:pPr algn="ctr"/>
            <a:endParaRPr lang="en-US" sz="3200" dirty="0">
              <a:ea typeface="Blogger Sans" panose="02000506030000020004" pitchFamily="50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68" y="1155783"/>
            <a:ext cx="1905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5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VERTICALLY</a:t>
            </a:r>
            <a:endParaRPr lang="pl-PL" sz="4400" b="1" dirty="0">
              <a:solidFill>
                <a:schemeClr val="bg1"/>
              </a:solidFill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548801" y="3383971"/>
            <a:ext cx="30944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ea typeface="Blogger Sans" panose="02000506030000020004" pitchFamily="50" charset="0"/>
              </a:rPr>
              <a:t>OS – </a:t>
            </a:r>
            <a:r>
              <a:rPr lang="pl-PL" sz="3200" dirty="0" err="1" smtClean="0">
                <a:ea typeface="Blogger Sans" panose="02000506030000020004" pitchFamily="50" charset="0"/>
              </a:rPr>
              <a:t>Filesystem</a:t>
            </a:r>
            <a:r>
              <a:rPr lang="pl-PL" sz="3200" dirty="0" smtClean="0"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pl-PL" dirty="0" smtClean="0">
                <a:ea typeface="Blogger Sans" panose="02000506030000020004" pitchFamily="50" charset="0"/>
              </a:rPr>
              <a:t>(</a:t>
            </a:r>
            <a:r>
              <a:rPr lang="en-US" dirty="0" err="1" smtClean="0"/>
              <a:t>noatim</a:t>
            </a:r>
            <a:r>
              <a:rPr lang="pl-PL" dirty="0" smtClean="0"/>
              <a:t>e, </a:t>
            </a:r>
            <a:r>
              <a:rPr lang="pl-PL" dirty="0" err="1" smtClean="0"/>
              <a:t>noadirtime</a:t>
            </a:r>
            <a:r>
              <a:rPr lang="pl-PL" dirty="0" smtClean="0"/>
              <a:t>, </a:t>
            </a:r>
            <a:r>
              <a:rPr lang="pl-PL" dirty="0" err="1" smtClean="0"/>
              <a:t>barriers</a:t>
            </a:r>
            <a:r>
              <a:rPr lang="pl-PL" dirty="0" smtClean="0"/>
              <a:t>)</a:t>
            </a:r>
            <a:endParaRPr lang="pl-PL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err="1" smtClean="0">
                <a:solidFill>
                  <a:schemeClr val="bg1"/>
                </a:solidFill>
                <a:latin typeface="Helvetica World" panose="020B0500040000020004" pitchFamily="34" charset="0"/>
                <a:ea typeface="Blogger Sans" panose="02000506030000020004" pitchFamily="50" charset="0"/>
                <a:cs typeface="Helvetica World" panose="020B0500040000020004" pitchFamily="34" charset="0"/>
              </a:rPr>
              <a:t>About</a:t>
            </a:r>
            <a:r>
              <a:rPr lang="pl-PL" sz="4400" b="1" dirty="0" smtClean="0">
                <a:solidFill>
                  <a:schemeClr val="bg1"/>
                </a:solidFill>
                <a:latin typeface="Helvetica World" panose="020B0500040000020004" pitchFamily="34" charset="0"/>
                <a:ea typeface="Blogger Sans" panose="02000506030000020004" pitchFamily="50" charset="0"/>
                <a:cs typeface="Helvetica World" panose="020B0500040000020004" pitchFamily="34" charset="0"/>
              </a:rPr>
              <a:t> Centuria</a:t>
            </a:r>
            <a:endParaRPr lang="pl-PL" sz="4400" b="1" dirty="0">
              <a:solidFill>
                <a:schemeClr val="bg1"/>
              </a:solidFill>
              <a:latin typeface="Helvetica World" panose="020B0500040000020004" pitchFamily="34" charset="0"/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950495" y="2249904"/>
            <a:ext cx="6597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Founded in 2006 (11y ago)</a:t>
            </a:r>
          </a:p>
          <a:p>
            <a:endParaRPr lang="en-US" sz="2000" dirty="0" smtClean="0"/>
          </a:p>
          <a:p>
            <a:r>
              <a:rPr lang="en-US" sz="2000" dirty="0" smtClean="0"/>
              <a:t>Formerly focused and worked 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Datacenter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Managed service provider (servers)</a:t>
            </a:r>
          </a:p>
          <a:p>
            <a:endParaRPr lang="en-US" sz="2000" dirty="0" smtClean="0"/>
          </a:p>
          <a:p>
            <a:r>
              <a:rPr lang="en-US" sz="2000" dirty="0" smtClean="0"/>
              <a:t>Since January 1st, 2017 we’re searching and launching only </a:t>
            </a:r>
            <a:endParaRPr lang="pl-PL" sz="2000" dirty="0" smtClean="0"/>
          </a:p>
          <a:p>
            <a:r>
              <a:rPr lang="en-US" sz="2000" dirty="0" smtClean="0"/>
              <a:t>e-commerce projects</a:t>
            </a:r>
            <a:r>
              <a:rPr lang="pl-PL" sz="2000" dirty="0" smtClean="0"/>
              <a:t> </a:t>
            </a:r>
            <a:r>
              <a:rPr lang="pl-PL" sz="2000" dirty="0" err="1" smtClean="0"/>
              <a:t>based</a:t>
            </a:r>
            <a:r>
              <a:rPr lang="pl-PL" sz="2000" dirty="0" smtClean="0"/>
              <a:t> on Magento </a:t>
            </a:r>
            <a:r>
              <a:rPr lang="pl-PL" sz="2000" dirty="0" err="1" smtClean="0"/>
              <a:t>framework</a:t>
            </a:r>
            <a:r>
              <a:rPr lang="pl-PL" sz="2000" smtClean="0"/>
              <a:t>.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01" y="2420013"/>
            <a:ext cx="2983998" cy="18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latin typeface="Helvetica World" panose="020B0500040000020004" pitchFamily="34" charset="0"/>
                <a:ea typeface="Blogger Sans" panose="02000506030000020004" pitchFamily="50" charset="0"/>
                <a:cs typeface="Helvetica World" panose="020B0500040000020004" pitchFamily="34" charset="0"/>
              </a:rPr>
              <a:t>THANK YOU!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38" y="1632409"/>
            <a:ext cx="3659722" cy="42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err="1" smtClean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Looking</a:t>
            </a:r>
            <a:r>
              <a:rPr lang="pl-PL" sz="4400" b="1" dirty="0" smtClean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 for </a:t>
            </a:r>
            <a:r>
              <a:rPr lang="pl-PL" sz="4400" b="1" dirty="0" err="1" smtClean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partners</a:t>
            </a:r>
            <a:endParaRPr lang="pl-PL" sz="4400" b="1" dirty="0">
              <a:solidFill>
                <a:schemeClr val="bg1"/>
              </a:solidFill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483220" y="1878439"/>
            <a:ext cx="8965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We (DCA)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looking</a:t>
            </a:r>
            <a:r>
              <a:rPr lang="pl-PL" sz="2400" dirty="0" smtClean="0"/>
              <a:t> for </a:t>
            </a:r>
            <a:r>
              <a:rPr lang="pl-PL" sz="2400" dirty="0" err="1" smtClean="0"/>
              <a:t>agency</a:t>
            </a:r>
            <a:r>
              <a:rPr lang="pl-PL" sz="2400" dirty="0" smtClean="0"/>
              <a:t> </a:t>
            </a:r>
            <a:r>
              <a:rPr lang="pl-PL" sz="2400" dirty="0" err="1" smtClean="0"/>
              <a:t>partners</a:t>
            </a:r>
            <a:r>
              <a:rPr lang="pl-PL" sz="2400" dirty="0" smtClean="0"/>
              <a:t>.</a:t>
            </a:r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r>
              <a:rPr lang="pl-PL" sz="2400" dirty="0" err="1" smtClean="0"/>
              <a:t>We’re</a:t>
            </a:r>
            <a:r>
              <a:rPr lang="pl-PL" sz="2400" dirty="0"/>
              <a:t> </a:t>
            </a:r>
            <a:r>
              <a:rPr lang="pl-PL" sz="2400" dirty="0" err="1"/>
              <a:t>also</a:t>
            </a:r>
            <a:r>
              <a:rPr lang="pl-PL" sz="2400" dirty="0"/>
              <a:t> </a:t>
            </a:r>
            <a:r>
              <a:rPr lang="pl-PL" sz="2400" dirty="0" err="1"/>
              <a:t>looking</a:t>
            </a:r>
            <a:r>
              <a:rPr lang="pl-PL" sz="2400" dirty="0"/>
              <a:t> </a:t>
            </a:r>
            <a:r>
              <a:rPr lang="pl-PL" sz="2400" dirty="0" smtClean="0"/>
              <a:t>for </a:t>
            </a:r>
            <a:r>
              <a:rPr lang="pl-PL" sz="2400" dirty="0" err="1" smtClean="0"/>
              <a:t>companies</a:t>
            </a:r>
            <a:r>
              <a:rPr lang="pl-PL" sz="2400" dirty="0" smtClean="0"/>
              <a:t> </a:t>
            </a:r>
            <a:r>
              <a:rPr lang="pl-PL" sz="2400" dirty="0" err="1" smtClean="0"/>
              <a:t>who</a:t>
            </a:r>
            <a:r>
              <a:rPr lang="pl-PL" sz="2400" dirty="0" smtClean="0"/>
              <a:t> want to </a:t>
            </a:r>
            <a:r>
              <a:rPr lang="pl-PL" sz="2400" dirty="0" err="1" smtClean="0"/>
              <a:t>launch</a:t>
            </a:r>
            <a:r>
              <a:rPr lang="pl-PL" sz="2400" dirty="0" smtClean="0"/>
              <a:t> cross-</a:t>
            </a:r>
            <a:r>
              <a:rPr lang="pl-PL" sz="2400" dirty="0" err="1" smtClean="0"/>
              <a:t>border</a:t>
            </a:r>
            <a:r>
              <a:rPr lang="pl-PL" sz="2400" dirty="0" smtClean="0"/>
              <a:t>.</a:t>
            </a:r>
          </a:p>
          <a:p>
            <a:endParaRPr lang="pl-PL" sz="2400" dirty="0"/>
          </a:p>
        </p:txBody>
      </p:sp>
      <p:sp>
        <p:nvSpPr>
          <p:cNvPr id="3" name="Prążkowana strzałka w prawo 2"/>
          <p:cNvSpPr/>
          <p:nvPr/>
        </p:nvSpPr>
        <p:spPr>
          <a:xfrm>
            <a:off x="9077325" y="2895600"/>
            <a:ext cx="2600325" cy="12001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Q4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FOR THE START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291516" y="3383971"/>
            <a:ext cx="7338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ea typeface="Blogger Sans" panose="02000506030000020004" pitchFamily="50" charset="0"/>
              </a:rPr>
              <a:t>We want to discuss </a:t>
            </a:r>
            <a:r>
              <a:rPr lang="en-US" sz="3200" dirty="0" err="1" smtClean="0">
                <a:ea typeface="Blogger Sans" panose="02000506030000020004" pitchFamily="50" charset="0"/>
              </a:rPr>
              <a:t>Magento</a:t>
            </a:r>
            <a:r>
              <a:rPr lang="en-US" sz="3200" dirty="0" smtClean="0">
                <a:ea typeface="Blogger Sans" panose="02000506030000020004" pitchFamily="50" charset="0"/>
              </a:rPr>
              <a:t> performance.</a:t>
            </a:r>
            <a:endParaRPr lang="en-US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FOR THE START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052497" y="3383971"/>
            <a:ext cx="1816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ea typeface="Blogger Sans" panose="02000506030000020004" pitchFamily="50" charset="0"/>
              </a:rPr>
              <a:t>But </a:t>
            </a:r>
            <a:r>
              <a:rPr lang="pl-PL" sz="3200" dirty="0" err="1" smtClean="0">
                <a:ea typeface="Blogger Sans" panose="02000506030000020004" pitchFamily="50" charset="0"/>
              </a:rPr>
              <a:t>first</a:t>
            </a:r>
            <a:r>
              <a:rPr lang="pl-PL" sz="3200" dirty="0" smtClean="0">
                <a:ea typeface="Blogger Sans" panose="02000506030000020004" pitchFamily="50" charset="0"/>
              </a:rPr>
              <a:t>…</a:t>
            </a:r>
            <a:endParaRPr lang="en-US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FOR THE START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669341" y="3383971"/>
            <a:ext cx="45824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ea typeface="Blogger Sans" panose="02000506030000020004" pitchFamily="50" charset="0"/>
              </a:rPr>
              <a:t>Magento</a:t>
            </a:r>
            <a:r>
              <a:rPr lang="en-US" sz="3200" dirty="0" smtClean="0">
                <a:ea typeface="Blogger Sans" panose="02000506030000020004" pitchFamily="50" charset="0"/>
              </a:rPr>
              <a:t> SOAP</a:t>
            </a:r>
          </a:p>
          <a:p>
            <a:pPr algn="ctr"/>
            <a:r>
              <a:rPr lang="en-US" dirty="0" smtClean="0">
                <a:ea typeface="Blogger Sans" panose="02000506030000020004" pitchFamily="50" charset="0"/>
              </a:rPr>
              <a:t>Our </a:t>
            </a:r>
            <a:r>
              <a:rPr lang="en-US" dirty="0" err="1" smtClean="0">
                <a:ea typeface="Blogger Sans" panose="02000506030000020004" pitchFamily="50" charset="0"/>
              </a:rPr>
              <a:t>Magento</a:t>
            </a:r>
            <a:r>
              <a:rPr lang="en-US" dirty="0" smtClean="0">
                <a:ea typeface="Blogger Sans" panose="02000506030000020004" pitchFamily="50" charset="0"/>
              </a:rPr>
              <a:t> Infrastructure Auditing Approach</a:t>
            </a:r>
            <a:endParaRPr lang="en-US" dirty="0"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618107" y="6494824"/>
            <a:ext cx="5573893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6494824"/>
            <a:ext cx="5574208" cy="46800"/>
          </a:xfrm>
          <a:prstGeom prst="rect">
            <a:avLst/>
          </a:prstGeom>
          <a:solidFill>
            <a:srgbClr val="EB9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-1" y="-4708"/>
            <a:ext cx="12192001" cy="1042123"/>
          </a:xfrm>
          <a:prstGeom prst="rect">
            <a:avLst/>
          </a:prstGeom>
          <a:solidFill>
            <a:srgbClr val="242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4 </a:t>
            </a:r>
            <a:r>
              <a:rPr lang="pl-PL" sz="4400" b="1" dirty="0" err="1">
                <a:solidFill>
                  <a:schemeClr val="bg1"/>
                </a:solidFill>
                <a:ea typeface="Blogger Sans" panose="02000506030000020004" pitchFamily="50" charset="0"/>
                <a:cs typeface="Helvetica World" panose="020B0500040000020004" pitchFamily="34" charset="0"/>
              </a:rPr>
              <a:t>tracks</a:t>
            </a:r>
            <a:endParaRPr lang="pl-PL" sz="4400" b="1" dirty="0">
              <a:solidFill>
                <a:schemeClr val="bg1"/>
              </a:solidFill>
              <a:ea typeface="Blogger Sans" panose="02000506030000020004" pitchFamily="50" charset="0"/>
              <a:cs typeface="Helvetica World" panose="020B050004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3" y="6315303"/>
            <a:ext cx="629524" cy="3878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641121" y="2337531"/>
            <a:ext cx="4909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FFC113"/>
                </a:solidFill>
                <a:ea typeface="Blogger Sans" panose="02000506030000020004" pitchFamily="50" charset="0"/>
              </a:rPr>
              <a:t>S</a:t>
            </a:r>
            <a:r>
              <a:rPr lang="pl-PL" sz="3200" dirty="0">
                <a:ea typeface="Blogger Sans" panose="02000506030000020004" pitchFamily="50" charset="0"/>
              </a:rPr>
              <a:t>e</a:t>
            </a:r>
            <a:r>
              <a:rPr lang="en-US" sz="3200" dirty="0" err="1">
                <a:ea typeface="Blogger Sans" panose="02000506030000020004" pitchFamily="50" charset="0"/>
              </a:rPr>
              <a:t>curity</a:t>
            </a:r>
            <a:endParaRPr lang="pl-PL" sz="3200" dirty="0">
              <a:ea typeface="Blogger Sans" panose="02000506030000020004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3200" dirty="0" err="1">
                <a:solidFill>
                  <a:srgbClr val="FFC113"/>
                </a:solidFill>
                <a:ea typeface="Blogger Sans" panose="02000506030000020004" pitchFamily="50" charset="0"/>
              </a:rPr>
              <a:t>O</a:t>
            </a:r>
            <a:r>
              <a:rPr lang="pl-PL" sz="3200" dirty="0" err="1">
                <a:ea typeface="Blogger Sans" panose="02000506030000020004" pitchFamily="50" charset="0"/>
              </a:rPr>
              <a:t>perational</a:t>
            </a:r>
            <a:r>
              <a:rPr lang="pl-PL" sz="3200" dirty="0">
                <a:ea typeface="Blogger Sans" panose="02000506030000020004" pitchFamily="50" charset="0"/>
              </a:rPr>
              <a:t> excellence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 err="1">
                <a:solidFill>
                  <a:srgbClr val="FFC113"/>
                </a:solidFill>
                <a:ea typeface="Blogger Sans" panose="02000506030000020004" pitchFamily="50" charset="0"/>
              </a:rPr>
              <a:t>A</a:t>
            </a:r>
            <a:r>
              <a:rPr lang="pl-PL" sz="3200" dirty="0" err="1">
                <a:ea typeface="Blogger Sans" panose="02000506030000020004" pitchFamily="50" charset="0"/>
              </a:rPr>
              <a:t>vailability</a:t>
            </a:r>
            <a:endParaRPr lang="pl-PL" sz="3200" dirty="0">
              <a:ea typeface="Blogger Sans" panose="02000506030000020004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FFC113"/>
                </a:solidFill>
                <a:ea typeface="Blogger Sans" panose="02000506030000020004" pitchFamily="50" charset="0"/>
              </a:rPr>
              <a:t>P</a:t>
            </a:r>
            <a:r>
              <a:rPr lang="pl-PL" sz="3200" dirty="0">
                <a:ea typeface="Blogger Sans" panose="02000506030000020004" pitchFamily="50" charset="0"/>
              </a:rPr>
              <a:t>erformance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600" dirty="0" err="1">
                <a:ea typeface="Blogger Sans" panose="02000506030000020004" pitchFamily="50" charset="0"/>
              </a:rPr>
              <a:t>Organizational</a:t>
            </a:r>
            <a:r>
              <a:rPr lang="pl-PL" sz="1600" dirty="0">
                <a:ea typeface="Blogger Sans" panose="02000506030000020004" pitchFamily="50" charset="0"/>
              </a:rPr>
              <a:t> </a:t>
            </a:r>
            <a:r>
              <a:rPr lang="pl-PL" sz="1600" dirty="0" err="1">
                <a:ea typeface="Blogger Sans" panose="02000506030000020004" pitchFamily="50" charset="0"/>
              </a:rPr>
              <a:t>standards</a:t>
            </a:r>
            <a:r>
              <a:rPr lang="pl-PL" sz="1600" dirty="0">
                <a:ea typeface="Blogger Sans" panose="02000506030000020004" pitchFamily="50" charset="0"/>
              </a:rPr>
              <a:t> and </a:t>
            </a:r>
            <a:r>
              <a:rPr lang="pl-PL" sz="1600" dirty="0" err="1">
                <a:ea typeface="Blogger Sans" panose="02000506030000020004" pitchFamily="50" charset="0"/>
              </a:rPr>
              <a:t>compliance</a:t>
            </a:r>
            <a:endParaRPr lang="pl-PL" sz="1200" dirty="0">
              <a:ea typeface="Blogger Sans" panose="02000506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ea typeface="Blogger Sans" panose="02000506030000020004" pitchFamily="50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643533" y="1626331"/>
            <a:ext cx="1701800" cy="1422400"/>
          </a:xfrm>
          <a:prstGeom prst="rect">
            <a:avLst/>
          </a:prstGeom>
          <a:ln cap="rnd"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/>
          <p:cNvSpPr txBox="1"/>
          <p:nvPr/>
        </p:nvSpPr>
        <p:spPr>
          <a:xfrm>
            <a:off x="9643533" y="162633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4"/>
                </a:solidFill>
              </a:rPr>
              <a:t>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054869" y="162633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4"/>
                </a:solidFill>
              </a:rPr>
              <a:t>O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1054869" y="267939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4"/>
                </a:solidFill>
              </a:rPr>
              <a:t>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643533" y="267939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4"/>
                </a:solidFill>
              </a:rPr>
              <a:t>P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19987</TotalTime>
  <Words>2130</Words>
  <Application>Microsoft Office PowerPoint</Application>
  <PresentationFormat>Panoramiczny</PresentationFormat>
  <Paragraphs>509</Paragraphs>
  <Slides>51</Slides>
  <Notes>51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7" baseType="lpstr">
      <vt:lpstr>Arial</vt:lpstr>
      <vt:lpstr>Blogger Sans</vt:lpstr>
      <vt:lpstr>Calibri</vt:lpstr>
      <vt:lpstr>Calibri Light</vt:lpstr>
      <vt:lpstr>Helvetica World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Piotr Sawicki</dc:creator>
  <cp:lastModifiedBy>Centuria sp. z o.o.</cp:lastModifiedBy>
  <cp:revision>339</cp:revision>
  <dcterms:created xsi:type="dcterms:W3CDTF">2016-01-22T15:01:36Z</dcterms:created>
  <dcterms:modified xsi:type="dcterms:W3CDTF">2017-10-10T17:27:19Z</dcterms:modified>
</cp:coreProperties>
</file>