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8"/>
  </p:notesMasterIdLst>
  <p:handoutMasterIdLst>
    <p:handoutMasterId r:id="rId29"/>
  </p:handoutMasterIdLst>
  <p:sldIdLst>
    <p:sldId id="282" r:id="rId2"/>
    <p:sldId id="677" r:id="rId3"/>
    <p:sldId id="660" r:id="rId4"/>
    <p:sldId id="661" r:id="rId5"/>
    <p:sldId id="629" r:id="rId6"/>
    <p:sldId id="690" r:id="rId7"/>
    <p:sldId id="691" r:id="rId8"/>
    <p:sldId id="693" r:id="rId9"/>
    <p:sldId id="694" r:id="rId10"/>
    <p:sldId id="664" r:id="rId11"/>
    <p:sldId id="669" r:id="rId12"/>
    <p:sldId id="672" r:id="rId13"/>
    <p:sldId id="687" r:id="rId14"/>
    <p:sldId id="678" r:id="rId15"/>
    <p:sldId id="679" r:id="rId16"/>
    <p:sldId id="680" r:id="rId17"/>
    <p:sldId id="689" r:id="rId18"/>
    <p:sldId id="653" r:id="rId19"/>
    <p:sldId id="647" r:id="rId20"/>
    <p:sldId id="675" r:id="rId21"/>
    <p:sldId id="676" r:id="rId22"/>
    <p:sldId id="673" r:id="rId23"/>
    <p:sldId id="674" r:id="rId24"/>
    <p:sldId id="670" r:id="rId25"/>
    <p:sldId id="692" r:id="rId26"/>
    <p:sldId id="565"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3483CA"/>
    <a:srgbClr val="E7E6E6"/>
    <a:srgbClr val="8EBAE2"/>
    <a:srgbClr val="F09252"/>
    <a:srgbClr val="E6E6E6"/>
    <a:srgbClr val="EB701D"/>
    <a:srgbClr val="F4B183"/>
    <a:srgbClr val="767070"/>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66" autoAdjust="0"/>
    <p:restoredTop sz="90059" autoAdjust="0"/>
  </p:normalViewPr>
  <p:slideViewPr>
    <p:cSldViewPr snapToGrid="0">
      <p:cViewPr varScale="1">
        <p:scale>
          <a:sx n="102" d="100"/>
          <a:sy n="102" d="100"/>
        </p:scale>
        <p:origin x="900" y="102"/>
      </p:cViewPr>
      <p:guideLst/>
    </p:cSldViewPr>
  </p:slideViewPr>
  <p:notesTextViewPr>
    <p:cViewPr>
      <p:scale>
        <a:sx n="3" d="2"/>
        <a:sy n="3" d="2"/>
      </p:scale>
      <p:origin x="0" y="0"/>
    </p:cViewPr>
  </p:notesTextViewPr>
  <p:sorterViewPr>
    <p:cViewPr>
      <p:scale>
        <a:sx n="100" d="100"/>
        <a:sy n="100" d="100"/>
      </p:scale>
      <p:origin x="0" y="-2814"/>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0F629-A88D-4529-872F-DFABFF7B079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8906E73-519F-49E9-8218-3BA58ED7A47A}">
      <dgm:prSet/>
      <dgm:spPr/>
      <dgm:t>
        <a:bodyPr/>
        <a:lstStyle/>
        <a:p>
          <a:r>
            <a:rPr lang="en-US" dirty="0">
              <a:latin typeface="Roboto "/>
            </a:rPr>
            <a:t>Google Search</a:t>
          </a:r>
          <a:endParaRPr lang="el-GR" dirty="0">
            <a:latin typeface="Roboto "/>
          </a:endParaRPr>
        </a:p>
      </dgm:t>
    </dgm:pt>
    <dgm:pt modelId="{B5C13161-1A9A-4E80-A08B-0F7A7FEB5895}" type="parTrans" cxnId="{CDEFD24E-89F6-4005-8AB4-D7B0852306A5}">
      <dgm:prSet/>
      <dgm:spPr/>
      <dgm:t>
        <a:bodyPr/>
        <a:lstStyle/>
        <a:p>
          <a:endParaRPr lang="en-US">
            <a:latin typeface="Roboto "/>
          </a:endParaRPr>
        </a:p>
      </dgm:t>
    </dgm:pt>
    <dgm:pt modelId="{24714A08-C2AC-4E89-B172-4DFAFA1D4F98}" type="sibTrans" cxnId="{CDEFD24E-89F6-4005-8AB4-D7B0852306A5}">
      <dgm:prSet/>
      <dgm:spPr/>
      <dgm:t>
        <a:bodyPr/>
        <a:lstStyle/>
        <a:p>
          <a:endParaRPr lang="en-US">
            <a:latin typeface="Roboto "/>
          </a:endParaRPr>
        </a:p>
      </dgm:t>
    </dgm:pt>
    <dgm:pt modelId="{D9DE6584-ECA3-4149-996E-508899B680AA}">
      <dgm:prSet/>
      <dgm:spPr/>
      <dgm:t>
        <a:bodyPr/>
        <a:lstStyle/>
        <a:p>
          <a:r>
            <a:rPr lang="en-US">
              <a:latin typeface="Roboto "/>
            </a:rPr>
            <a:t>Social Media / Social Ads</a:t>
          </a:r>
          <a:endParaRPr lang="el-GR">
            <a:latin typeface="Roboto "/>
          </a:endParaRPr>
        </a:p>
      </dgm:t>
    </dgm:pt>
    <dgm:pt modelId="{EFE3BBCC-A85E-409B-A218-D3C57E6D1BD7}" type="parTrans" cxnId="{3986D60E-25CC-48AA-B26D-EEFB9D7362BA}">
      <dgm:prSet/>
      <dgm:spPr/>
      <dgm:t>
        <a:bodyPr/>
        <a:lstStyle/>
        <a:p>
          <a:endParaRPr lang="en-US">
            <a:latin typeface="Roboto "/>
          </a:endParaRPr>
        </a:p>
      </dgm:t>
    </dgm:pt>
    <dgm:pt modelId="{55A722D6-4224-4B43-8B20-7D2F8DA99714}" type="sibTrans" cxnId="{3986D60E-25CC-48AA-B26D-EEFB9D7362BA}">
      <dgm:prSet/>
      <dgm:spPr/>
      <dgm:t>
        <a:bodyPr/>
        <a:lstStyle/>
        <a:p>
          <a:endParaRPr lang="en-US">
            <a:latin typeface="Roboto "/>
          </a:endParaRPr>
        </a:p>
      </dgm:t>
    </dgm:pt>
    <dgm:pt modelId="{80713D43-C683-46C2-A57C-6E207A865551}">
      <dgm:prSet/>
      <dgm:spPr/>
      <dgm:t>
        <a:bodyPr/>
        <a:lstStyle/>
        <a:p>
          <a:r>
            <a:rPr lang="en-US" dirty="0">
              <a:latin typeface="Roboto "/>
            </a:rPr>
            <a:t>Content Marketing</a:t>
          </a:r>
          <a:endParaRPr lang="el-GR" dirty="0">
            <a:latin typeface="Roboto "/>
          </a:endParaRPr>
        </a:p>
      </dgm:t>
    </dgm:pt>
    <dgm:pt modelId="{5570267C-4382-4271-8880-6E5877EB5EE1}" type="parTrans" cxnId="{F095F450-84C7-4CB2-8AF3-898A8DEBBF38}">
      <dgm:prSet/>
      <dgm:spPr/>
      <dgm:t>
        <a:bodyPr/>
        <a:lstStyle/>
        <a:p>
          <a:endParaRPr lang="en-US">
            <a:latin typeface="Roboto "/>
          </a:endParaRPr>
        </a:p>
      </dgm:t>
    </dgm:pt>
    <dgm:pt modelId="{4C35F900-40F2-4283-BBF1-0EFAD87FE1E9}" type="sibTrans" cxnId="{F095F450-84C7-4CB2-8AF3-898A8DEBBF38}">
      <dgm:prSet/>
      <dgm:spPr/>
      <dgm:t>
        <a:bodyPr/>
        <a:lstStyle/>
        <a:p>
          <a:endParaRPr lang="en-US">
            <a:latin typeface="Roboto "/>
          </a:endParaRPr>
        </a:p>
      </dgm:t>
    </dgm:pt>
    <dgm:pt modelId="{9C00BD08-D57C-46B3-98C1-91C77FAA829D}">
      <dgm:prSet/>
      <dgm:spPr/>
      <dgm:t>
        <a:bodyPr/>
        <a:lstStyle/>
        <a:p>
          <a:r>
            <a:rPr lang="en-US">
              <a:latin typeface="Roboto "/>
            </a:rPr>
            <a:t>YouTube Ads</a:t>
          </a:r>
          <a:endParaRPr lang="el-GR">
            <a:latin typeface="Roboto "/>
          </a:endParaRPr>
        </a:p>
      </dgm:t>
    </dgm:pt>
    <dgm:pt modelId="{FEE5133D-2A42-4B95-AC4B-D46BD4FA79BF}" type="parTrans" cxnId="{9CD94EE9-AB73-4CDF-9DE9-F750691A688C}">
      <dgm:prSet/>
      <dgm:spPr/>
      <dgm:t>
        <a:bodyPr/>
        <a:lstStyle/>
        <a:p>
          <a:endParaRPr lang="en-US">
            <a:latin typeface="Roboto "/>
          </a:endParaRPr>
        </a:p>
      </dgm:t>
    </dgm:pt>
    <dgm:pt modelId="{FE91CFD9-F563-4A1A-B1EE-BDD82E12B505}" type="sibTrans" cxnId="{9CD94EE9-AB73-4CDF-9DE9-F750691A688C}">
      <dgm:prSet/>
      <dgm:spPr/>
      <dgm:t>
        <a:bodyPr/>
        <a:lstStyle/>
        <a:p>
          <a:endParaRPr lang="en-US">
            <a:latin typeface="Roboto "/>
          </a:endParaRPr>
        </a:p>
      </dgm:t>
    </dgm:pt>
    <dgm:pt modelId="{D3395862-3047-4D34-86BA-8FB4ED6A1D8A}">
      <dgm:prSet/>
      <dgm:spPr/>
      <dgm:t>
        <a:bodyPr/>
        <a:lstStyle/>
        <a:p>
          <a:r>
            <a:rPr lang="en-US">
              <a:latin typeface="Roboto "/>
            </a:rPr>
            <a:t>Affiliate marketing</a:t>
          </a:r>
          <a:endParaRPr lang="el-GR">
            <a:latin typeface="Roboto "/>
          </a:endParaRPr>
        </a:p>
      </dgm:t>
    </dgm:pt>
    <dgm:pt modelId="{95F65978-0AC6-4682-8B79-170421E371A6}" type="parTrans" cxnId="{F6BAE00F-F346-4611-BF54-A1F23D749081}">
      <dgm:prSet/>
      <dgm:spPr/>
      <dgm:t>
        <a:bodyPr/>
        <a:lstStyle/>
        <a:p>
          <a:endParaRPr lang="en-US">
            <a:latin typeface="Roboto "/>
          </a:endParaRPr>
        </a:p>
      </dgm:t>
    </dgm:pt>
    <dgm:pt modelId="{3D13C164-AC31-432C-A704-A448C1B5BA2F}" type="sibTrans" cxnId="{F6BAE00F-F346-4611-BF54-A1F23D749081}">
      <dgm:prSet/>
      <dgm:spPr/>
      <dgm:t>
        <a:bodyPr/>
        <a:lstStyle/>
        <a:p>
          <a:endParaRPr lang="en-US">
            <a:latin typeface="Roboto "/>
          </a:endParaRPr>
        </a:p>
      </dgm:t>
    </dgm:pt>
    <dgm:pt modelId="{489F18B2-D39A-48D8-9841-7DB849C11FF3}" type="pres">
      <dgm:prSet presAssocID="{30C0F629-A88D-4529-872F-DFABFF7B079D}" presName="linear" presStyleCnt="0">
        <dgm:presLayoutVars>
          <dgm:animLvl val="lvl"/>
          <dgm:resizeHandles val="exact"/>
        </dgm:presLayoutVars>
      </dgm:prSet>
      <dgm:spPr/>
    </dgm:pt>
    <dgm:pt modelId="{D89D85DB-DC49-409B-A165-2B21A9A3A0CA}" type="pres">
      <dgm:prSet presAssocID="{98906E73-519F-49E9-8218-3BA58ED7A47A}" presName="parentText" presStyleLbl="node1" presStyleIdx="0" presStyleCnt="5">
        <dgm:presLayoutVars>
          <dgm:chMax val="0"/>
          <dgm:bulletEnabled val="1"/>
        </dgm:presLayoutVars>
      </dgm:prSet>
      <dgm:spPr/>
    </dgm:pt>
    <dgm:pt modelId="{C2296108-4689-4116-9892-40EA01D821A2}" type="pres">
      <dgm:prSet presAssocID="{24714A08-C2AC-4E89-B172-4DFAFA1D4F98}" presName="spacer" presStyleCnt="0"/>
      <dgm:spPr/>
    </dgm:pt>
    <dgm:pt modelId="{7DC86DE8-BB1D-4CFA-8D8C-523751AE73ED}" type="pres">
      <dgm:prSet presAssocID="{D9DE6584-ECA3-4149-996E-508899B680AA}" presName="parentText" presStyleLbl="node1" presStyleIdx="1" presStyleCnt="5">
        <dgm:presLayoutVars>
          <dgm:chMax val="0"/>
          <dgm:bulletEnabled val="1"/>
        </dgm:presLayoutVars>
      </dgm:prSet>
      <dgm:spPr/>
    </dgm:pt>
    <dgm:pt modelId="{AB1FF024-10E7-46C6-8D7E-D11E00F61880}" type="pres">
      <dgm:prSet presAssocID="{55A722D6-4224-4B43-8B20-7D2F8DA99714}" presName="spacer" presStyleCnt="0"/>
      <dgm:spPr/>
    </dgm:pt>
    <dgm:pt modelId="{260C802D-3E2C-4EB4-859B-D7F656ED50FB}" type="pres">
      <dgm:prSet presAssocID="{80713D43-C683-46C2-A57C-6E207A865551}" presName="parentText" presStyleLbl="node1" presStyleIdx="2" presStyleCnt="5">
        <dgm:presLayoutVars>
          <dgm:chMax val="0"/>
          <dgm:bulletEnabled val="1"/>
        </dgm:presLayoutVars>
      </dgm:prSet>
      <dgm:spPr/>
    </dgm:pt>
    <dgm:pt modelId="{FBEC5500-3253-4A1D-9F3A-EB6625D0DE9A}" type="pres">
      <dgm:prSet presAssocID="{4C35F900-40F2-4283-BBF1-0EFAD87FE1E9}" presName="spacer" presStyleCnt="0"/>
      <dgm:spPr/>
    </dgm:pt>
    <dgm:pt modelId="{690B34AB-999C-453C-BB42-D0DFB98A69DA}" type="pres">
      <dgm:prSet presAssocID="{9C00BD08-D57C-46B3-98C1-91C77FAA829D}" presName="parentText" presStyleLbl="node1" presStyleIdx="3" presStyleCnt="5">
        <dgm:presLayoutVars>
          <dgm:chMax val="0"/>
          <dgm:bulletEnabled val="1"/>
        </dgm:presLayoutVars>
      </dgm:prSet>
      <dgm:spPr/>
    </dgm:pt>
    <dgm:pt modelId="{B590D91C-71FC-4BC4-8287-AE2C49155255}" type="pres">
      <dgm:prSet presAssocID="{FE91CFD9-F563-4A1A-B1EE-BDD82E12B505}" presName="spacer" presStyleCnt="0"/>
      <dgm:spPr/>
    </dgm:pt>
    <dgm:pt modelId="{B38BB1F5-A4DD-43CC-8FCB-1AB6C9DEC76B}" type="pres">
      <dgm:prSet presAssocID="{D3395862-3047-4D34-86BA-8FB4ED6A1D8A}" presName="parentText" presStyleLbl="node1" presStyleIdx="4" presStyleCnt="5">
        <dgm:presLayoutVars>
          <dgm:chMax val="0"/>
          <dgm:bulletEnabled val="1"/>
        </dgm:presLayoutVars>
      </dgm:prSet>
      <dgm:spPr/>
    </dgm:pt>
  </dgm:ptLst>
  <dgm:cxnLst>
    <dgm:cxn modelId="{3986D60E-25CC-48AA-B26D-EEFB9D7362BA}" srcId="{30C0F629-A88D-4529-872F-DFABFF7B079D}" destId="{D9DE6584-ECA3-4149-996E-508899B680AA}" srcOrd="1" destOrd="0" parTransId="{EFE3BBCC-A85E-409B-A218-D3C57E6D1BD7}" sibTransId="{55A722D6-4224-4B43-8B20-7D2F8DA99714}"/>
    <dgm:cxn modelId="{F6BAE00F-F346-4611-BF54-A1F23D749081}" srcId="{30C0F629-A88D-4529-872F-DFABFF7B079D}" destId="{D3395862-3047-4D34-86BA-8FB4ED6A1D8A}" srcOrd="4" destOrd="0" parTransId="{95F65978-0AC6-4682-8B79-170421E371A6}" sibTransId="{3D13C164-AC31-432C-A704-A448C1B5BA2F}"/>
    <dgm:cxn modelId="{B9DD1927-C71E-411F-8A62-E38D2C033627}" type="presOf" srcId="{D9DE6584-ECA3-4149-996E-508899B680AA}" destId="{7DC86DE8-BB1D-4CFA-8D8C-523751AE73ED}" srcOrd="0" destOrd="0" presId="urn:microsoft.com/office/officeart/2005/8/layout/vList2"/>
    <dgm:cxn modelId="{F90CC82B-5582-4ED2-975E-F01FFD8B3890}" type="presOf" srcId="{98906E73-519F-49E9-8218-3BA58ED7A47A}" destId="{D89D85DB-DC49-409B-A165-2B21A9A3A0CA}" srcOrd="0" destOrd="0" presId="urn:microsoft.com/office/officeart/2005/8/layout/vList2"/>
    <dgm:cxn modelId="{297F4065-B0F1-407B-8F49-CCCD33385183}" type="presOf" srcId="{9C00BD08-D57C-46B3-98C1-91C77FAA829D}" destId="{690B34AB-999C-453C-BB42-D0DFB98A69DA}" srcOrd="0" destOrd="0" presId="urn:microsoft.com/office/officeart/2005/8/layout/vList2"/>
    <dgm:cxn modelId="{CDEFD24E-89F6-4005-8AB4-D7B0852306A5}" srcId="{30C0F629-A88D-4529-872F-DFABFF7B079D}" destId="{98906E73-519F-49E9-8218-3BA58ED7A47A}" srcOrd="0" destOrd="0" parTransId="{B5C13161-1A9A-4E80-A08B-0F7A7FEB5895}" sibTransId="{24714A08-C2AC-4E89-B172-4DFAFA1D4F98}"/>
    <dgm:cxn modelId="{F095F450-84C7-4CB2-8AF3-898A8DEBBF38}" srcId="{30C0F629-A88D-4529-872F-DFABFF7B079D}" destId="{80713D43-C683-46C2-A57C-6E207A865551}" srcOrd="2" destOrd="0" parTransId="{5570267C-4382-4271-8880-6E5877EB5EE1}" sibTransId="{4C35F900-40F2-4283-BBF1-0EFAD87FE1E9}"/>
    <dgm:cxn modelId="{302F4D87-89B2-4467-B899-A402CBBFC548}" type="presOf" srcId="{30C0F629-A88D-4529-872F-DFABFF7B079D}" destId="{489F18B2-D39A-48D8-9841-7DB849C11FF3}" srcOrd="0" destOrd="0" presId="urn:microsoft.com/office/officeart/2005/8/layout/vList2"/>
    <dgm:cxn modelId="{7D17868C-C135-4933-8A06-65F608C4DE93}" type="presOf" srcId="{D3395862-3047-4D34-86BA-8FB4ED6A1D8A}" destId="{B38BB1F5-A4DD-43CC-8FCB-1AB6C9DEC76B}" srcOrd="0" destOrd="0" presId="urn:microsoft.com/office/officeart/2005/8/layout/vList2"/>
    <dgm:cxn modelId="{363B3DCD-8D58-4ACA-807D-B9A184B7E721}" type="presOf" srcId="{80713D43-C683-46C2-A57C-6E207A865551}" destId="{260C802D-3E2C-4EB4-859B-D7F656ED50FB}" srcOrd="0" destOrd="0" presId="urn:microsoft.com/office/officeart/2005/8/layout/vList2"/>
    <dgm:cxn modelId="{9CD94EE9-AB73-4CDF-9DE9-F750691A688C}" srcId="{30C0F629-A88D-4529-872F-DFABFF7B079D}" destId="{9C00BD08-D57C-46B3-98C1-91C77FAA829D}" srcOrd="3" destOrd="0" parTransId="{FEE5133D-2A42-4B95-AC4B-D46BD4FA79BF}" sibTransId="{FE91CFD9-F563-4A1A-B1EE-BDD82E12B505}"/>
    <dgm:cxn modelId="{9ED9D7B3-9754-4B48-BF43-DD7BED7A7D7D}" type="presParOf" srcId="{489F18B2-D39A-48D8-9841-7DB849C11FF3}" destId="{D89D85DB-DC49-409B-A165-2B21A9A3A0CA}" srcOrd="0" destOrd="0" presId="urn:microsoft.com/office/officeart/2005/8/layout/vList2"/>
    <dgm:cxn modelId="{6CA01541-B5A9-47A6-BB5F-6F4469898925}" type="presParOf" srcId="{489F18B2-D39A-48D8-9841-7DB849C11FF3}" destId="{C2296108-4689-4116-9892-40EA01D821A2}" srcOrd="1" destOrd="0" presId="urn:microsoft.com/office/officeart/2005/8/layout/vList2"/>
    <dgm:cxn modelId="{2EF3D12C-08B4-4770-8444-BD0A75E55D14}" type="presParOf" srcId="{489F18B2-D39A-48D8-9841-7DB849C11FF3}" destId="{7DC86DE8-BB1D-4CFA-8D8C-523751AE73ED}" srcOrd="2" destOrd="0" presId="urn:microsoft.com/office/officeart/2005/8/layout/vList2"/>
    <dgm:cxn modelId="{166C8C63-1575-4B3D-A098-5E78511E5239}" type="presParOf" srcId="{489F18B2-D39A-48D8-9841-7DB849C11FF3}" destId="{AB1FF024-10E7-46C6-8D7E-D11E00F61880}" srcOrd="3" destOrd="0" presId="urn:microsoft.com/office/officeart/2005/8/layout/vList2"/>
    <dgm:cxn modelId="{6C15FFA4-92E2-4EC5-808C-A9AA1979B6D4}" type="presParOf" srcId="{489F18B2-D39A-48D8-9841-7DB849C11FF3}" destId="{260C802D-3E2C-4EB4-859B-D7F656ED50FB}" srcOrd="4" destOrd="0" presId="urn:microsoft.com/office/officeart/2005/8/layout/vList2"/>
    <dgm:cxn modelId="{6C4EE186-CEA8-4B3D-B86F-4FB0B678C15E}" type="presParOf" srcId="{489F18B2-D39A-48D8-9841-7DB849C11FF3}" destId="{FBEC5500-3253-4A1D-9F3A-EB6625D0DE9A}" srcOrd="5" destOrd="0" presId="urn:microsoft.com/office/officeart/2005/8/layout/vList2"/>
    <dgm:cxn modelId="{52A27AE9-9ADE-4209-B6CB-C8B87088080E}" type="presParOf" srcId="{489F18B2-D39A-48D8-9841-7DB849C11FF3}" destId="{690B34AB-999C-453C-BB42-D0DFB98A69DA}" srcOrd="6" destOrd="0" presId="urn:microsoft.com/office/officeart/2005/8/layout/vList2"/>
    <dgm:cxn modelId="{49DEADF1-5EF7-4C8B-B66F-782384098E3D}" type="presParOf" srcId="{489F18B2-D39A-48D8-9841-7DB849C11FF3}" destId="{B590D91C-71FC-4BC4-8287-AE2C49155255}" srcOrd="7" destOrd="0" presId="urn:microsoft.com/office/officeart/2005/8/layout/vList2"/>
    <dgm:cxn modelId="{F8A885DE-037D-49F1-B6FB-9DA00BDECE1C}" type="presParOf" srcId="{489F18B2-D39A-48D8-9841-7DB849C11FF3}" destId="{B38BB1F5-A4DD-43CC-8FCB-1AB6C9DEC76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84353-5065-4949-B87C-240BD8051C91}" type="doc">
      <dgm:prSet loTypeId="urn:microsoft.com/office/officeart/2005/8/layout/chart3" loCatId="cycle" qsTypeId="urn:microsoft.com/office/officeart/2005/8/quickstyle/simple1" qsCatId="simple" csTypeId="urn:microsoft.com/office/officeart/2005/8/colors/accent0_3" csCatId="mainScheme" phldr="1"/>
      <dgm:spPr/>
    </dgm:pt>
    <dgm:pt modelId="{A4E73337-CF7C-410D-8650-55C06482BCE9}">
      <dgm:prSet phldrT="[Text]"/>
      <dgm:spPr/>
      <dgm:t>
        <a:bodyPr/>
        <a:lstStyle/>
        <a:p>
          <a:r>
            <a:rPr lang="en-US" dirty="0"/>
            <a:t>Discover</a:t>
          </a:r>
        </a:p>
      </dgm:t>
    </dgm:pt>
    <dgm:pt modelId="{108BE48C-77DF-4DF5-B0AA-600F79092A07}" type="parTrans" cxnId="{C929081A-15B5-4251-AC8D-B1436BE5B6F0}">
      <dgm:prSet/>
      <dgm:spPr/>
      <dgm:t>
        <a:bodyPr/>
        <a:lstStyle/>
        <a:p>
          <a:endParaRPr lang="en-US"/>
        </a:p>
      </dgm:t>
    </dgm:pt>
    <dgm:pt modelId="{6EC08B94-14FF-4BF3-A1F4-23DDC56209FC}" type="sibTrans" cxnId="{C929081A-15B5-4251-AC8D-B1436BE5B6F0}">
      <dgm:prSet/>
      <dgm:spPr/>
      <dgm:t>
        <a:bodyPr/>
        <a:lstStyle/>
        <a:p>
          <a:endParaRPr lang="en-US"/>
        </a:p>
      </dgm:t>
    </dgm:pt>
    <dgm:pt modelId="{D39F715B-4237-4BCA-8F25-5609B8CB776B}">
      <dgm:prSet phldrT="[Text]"/>
      <dgm:spPr/>
      <dgm:t>
        <a:bodyPr/>
        <a:lstStyle/>
        <a:p>
          <a:r>
            <a:rPr lang="en-US" dirty="0"/>
            <a:t>Explore</a:t>
          </a:r>
        </a:p>
      </dgm:t>
    </dgm:pt>
    <dgm:pt modelId="{AA5F68C5-7A41-4423-83C1-E72B63F56C19}" type="parTrans" cxnId="{3B3511C1-AD9C-40D2-B270-ECFF864C0301}">
      <dgm:prSet/>
      <dgm:spPr/>
      <dgm:t>
        <a:bodyPr/>
        <a:lstStyle/>
        <a:p>
          <a:endParaRPr lang="en-US"/>
        </a:p>
      </dgm:t>
    </dgm:pt>
    <dgm:pt modelId="{0409D16D-8C13-4742-88F9-5CF401B56FA1}" type="sibTrans" cxnId="{3B3511C1-AD9C-40D2-B270-ECFF864C0301}">
      <dgm:prSet/>
      <dgm:spPr/>
      <dgm:t>
        <a:bodyPr/>
        <a:lstStyle/>
        <a:p>
          <a:endParaRPr lang="en-US"/>
        </a:p>
      </dgm:t>
    </dgm:pt>
    <dgm:pt modelId="{6803CF06-3AA2-47C9-BB2C-96B58CB129BE}">
      <dgm:prSet phldrT="[Text]"/>
      <dgm:spPr/>
      <dgm:t>
        <a:bodyPr/>
        <a:lstStyle/>
        <a:p>
          <a:r>
            <a:rPr lang="en-US" dirty="0"/>
            <a:t>Buy</a:t>
          </a:r>
        </a:p>
      </dgm:t>
    </dgm:pt>
    <dgm:pt modelId="{989A3525-FED7-41FD-91B4-9A45FE13DDF2}" type="parTrans" cxnId="{02EAD488-32F7-46C5-95CD-6EFF0CC25961}">
      <dgm:prSet/>
      <dgm:spPr/>
      <dgm:t>
        <a:bodyPr/>
        <a:lstStyle/>
        <a:p>
          <a:endParaRPr lang="en-US"/>
        </a:p>
      </dgm:t>
    </dgm:pt>
    <dgm:pt modelId="{2A5EBF79-B17B-4357-AF15-B7D6036ABEA8}" type="sibTrans" cxnId="{02EAD488-32F7-46C5-95CD-6EFF0CC25961}">
      <dgm:prSet/>
      <dgm:spPr/>
      <dgm:t>
        <a:bodyPr/>
        <a:lstStyle/>
        <a:p>
          <a:endParaRPr lang="en-US"/>
        </a:p>
      </dgm:t>
    </dgm:pt>
    <dgm:pt modelId="{765AA910-4706-4D53-9334-0B24F45B031F}">
      <dgm:prSet phldrT="[Text]"/>
      <dgm:spPr/>
      <dgm:t>
        <a:bodyPr/>
        <a:lstStyle/>
        <a:p>
          <a:r>
            <a:rPr lang="en-US" dirty="0"/>
            <a:t>Use</a:t>
          </a:r>
        </a:p>
      </dgm:t>
    </dgm:pt>
    <dgm:pt modelId="{D536F7B9-D230-4986-80C0-7804E9610FA2}" type="parTrans" cxnId="{CD282676-015D-4343-AB71-39AB484610FF}">
      <dgm:prSet/>
      <dgm:spPr/>
      <dgm:t>
        <a:bodyPr/>
        <a:lstStyle/>
        <a:p>
          <a:endParaRPr lang="en-US"/>
        </a:p>
      </dgm:t>
    </dgm:pt>
    <dgm:pt modelId="{F0264635-92D9-444D-BE4B-87A1217D81D7}" type="sibTrans" cxnId="{CD282676-015D-4343-AB71-39AB484610FF}">
      <dgm:prSet/>
      <dgm:spPr/>
      <dgm:t>
        <a:bodyPr/>
        <a:lstStyle/>
        <a:p>
          <a:endParaRPr lang="en-US"/>
        </a:p>
      </dgm:t>
    </dgm:pt>
    <dgm:pt modelId="{0F3DFA6E-C1F1-43A2-B57C-4A69804758DA}">
      <dgm:prSet phldrT="[Text]"/>
      <dgm:spPr/>
      <dgm:t>
        <a:bodyPr/>
        <a:lstStyle/>
        <a:p>
          <a:r>
            <a:rPr lang="en-US" dirty="0"/>
            <a:t>Ask</a:t>
          </a:r>
        </a:p>
      </dgm:t>
    </dgm:pt>
    <dgm:pt modelId="{AC5B2260-9A7E-4604-8F22-0FCCDD2FBC6E}" type="parTrans" cxnId="{B3964FEA-D5F9-43EA-8A7D-3B3E40296B49}">
      <dgm:prSet/>
      <dgm:spPr/>
      <dgm:t>
        <a:bodyPr/>
        <a:lstStyle/>
        <a:p>
          <a:endParaRPr lang="en-US"/>
        </a:p>
      </dgm:t>
    </dgm:pt>
    <dgm:pt modelId="{86DFED0E-C3C1-4DEC-AFBE-3EB942890D2E}" type="sibTrans" cxnId="{B3964FEA-D5F9-43EA-8A7D-3B3E40296B49}">
      <dgm:prSet/>
      <dgm:spPr/>
      <dgm:t>
        <a:bodyPr/>
        <a:lstStyle/>
        <a:p>
          <a:endParaRPr lang="en-US"/>
        </a:p>
      </dgm:t>
    </dgm:pt>
    <dgm:pt modelId="{67AA7275-3B4A-4925-95E5-C069170FAB33}">
      <dgm:prSet phldrT="[Text]"/>
      <dgm:spPr/>
      <dgm:t>
        <a:bodyPr/>
        <a:lstStyle/>
        <a:p>
          <a:r>
            <a:rPr lang="en-US"/>
            <a:t>Engage</a:t>
          </a:r>
          <a:endParaRPr lang="en-US" dirty="0"/>
        </a:p>
      </dgm:t>
    </dgm:pt>
    <dgm:pt modelId="{4347B05C-ACEA-48DE-A46A-FCAB73634E43}" type="parTrans" cxnId="{7C97DA2A-176E-4349-B656-C167FF63688B}">
      <dgm:prSet/>
      <dgm:spPr/>
      <dgm:t>
        <a:bodyPr/>
        <a:lstStyle/>
        <a:p>
          <a:endParaRPr lang="en-US"/>
        </a:p>
      </dgm:t>
    </dgm:pt>
    <dgm:pt modelId="{28884BD7-0EF0-4AB4-8251-4BE2DB1E159A}" type="sibTrans" cxnId="{7C97DA2A-176E-4349-B656-C167FF63688B}">
      <dgm:prSet/>
      <dgm:spPr/>
      <dgm:t>
        <a:bodyPr/>
        <a:lstStyle/>
        <a:p>
          <a:endParaRPr lang="en-US"/>
        </a:p>
      </dgm:t>
    </dgm:pt>
    <dgm:pt modelId="{86083452-B2C6-4E38-A62A-393EDD1B9141}" type="pres">
      <dgm:prSet presAssocID="{A2C84353-5065-4949-B87C-240BD8051C91}" presName="compositeShape" presStyleCnt="0">
        <dgm:presLayoutVars>
          <dgm:chMax val="7"/>
          <dgm:dir/>
          <dgm:resizeHandles val="exact"/>
        </dgm:presLayoutVars>
      </dgm:prSet>
      <dgm:spPr/>
    </dgm:pt>
    <dgm:pt modelId="{785E0A5F-6C00-4366-BF9D-5E02BE2850A8}" type="pres">
      <dgm:prSet presAssocID="{A2C84353-5065-4949-B87C-240BD8051C91}" presName="wedge1" presStyleLbl="node1" presStyleIdx="0" presStyleCnt="6" custLinFactNeighborX="-3150" custLinFactNeighborY="4953"/>
      <dgm:spPr/>
    </dgm:pt>
    <dgm:pt modelId="{D5562B34-FF50-4192-901F-829DFB878D5F}" type="pres">
      <dgm:prSet presAssocID="{A2C84353-5065-4949-B87C-240BD8051C91}" presName="wedge1Tx" presStyleLbl="node1" presStyleIdx="0" presStyleCnt="6">
        <dgm:presLayoutVars>
          <dgm:chMax val="0"/>
          <dgm:chPref val="0"/>
          <dgm:bulletEnabled val="1"/>
        </dgm:presLayoutVars>
      </dgm:prSet>
      <dgm:spPr/>
    </dgm:pt>
    <dgm:pt modelId="{53057D16-B90B-4606-97E4-6D71769F185B}" type="pres">
      <dgm:prSet presAssocID="{A2C84353-5065-4949-B87C-240BD8051C91}" presName="wedge2" presStyleLbl="node1" presStyleIdx="1" presStyleCnt="6"/>
      <dgm:spPr/>
    </dgm:pt>
    <dgm:pt modelId="{668A1E6A-876D-4E6B-889B-5F6D450D92B4}" type="pres">
      <dgm:prSet presAssocID="{A2C84353-5065-4949-B87C-240BD8051C91}" presName="wedge2Tx" presStyleLbl="node1" presStyleIdx="1" presStyleCnt="6">
        <dgm:presLayoutVars>
          <dgm:chMax val="0"/>
          <dgm:chPref val="0"/>
          <dgm:bulletEnabled val="1"/>
        </dgm:presLayoutVars>
      </dgm:prSet>
      <dgm:spPr/>
    </dgm:pt>
    <dgm:pt modelId="{93E08CEB-4ACA-4CC3-94C5-0FCAC17B162A}" type="pres">
      <dgm:prSet presAssocID="{A2C84353-5065-4949-B87C-240BD8051C91}" presName="wedge3" presStyleLbl="node1" presStyleIdx="2" presStyleCnt="6"/>
      <dgm:spPr/>
    </dgm:pt>
    <dgm:pt modelId="{F92DBCB3-2D3F-4B4E-B70B-64D1EB6DF488}" type="pres">
      <dgm:prSet presAssocID="{A2C84353-5065-4949-B87C-240BD8051C91}" presName="wedge3Tx" presStyleLbl="node1" presStyleIdx="2" presStyleCnt="6">
        <dgm:presLayoutVars>
          <dgm:chMax val="0"/>
          <dgm:chPref val="0"/>
          <dgm:bulletEnabled val="1"/>
        </dgm:presLayoutVars>
      </dgm:prSet>
      <dgm:spPr/>
    </dgm:pt>
    <dgm:pt modelId="{357B0B42-518D-4476-9A1B-2A68FA453099}" type="pres">
      <dgm:prSet presAssocID="{A2C84353-5065-4949-B87C-240BD8051C91}" presName="wedge4" presStyleLbl="node1" presStyleIdx="3" presStyleCnt="6"/>
      <dgm:spPr/>
    </dgm:pt>
    <dgm:pt modelId="{B328B806-E625-43DD-929A-2DC8B1239BAA}" type="pres">
      <dgm:prSet presAssocID="{A2C84353-5065-4949-B87C-240BD8051C91}" presName="wedge4Tx" presStyleLbl="node1" presStyleIdx="3" presStyleCnt="6">
        <dgm:presLayoutVars>
          <dgm:chMax val="0"/>
          <dgm:chPref val="0"/>
          <dgm:bulletEnabled val="1"/>
        </dgm:presLayoutVars>
      </dgm:prSet>
      <dgm:spPr/>
    </dgm:pt>
    <dgm:pt modelId="{204195FD-D220-4F37-96F6-343EC1723A2B}" type="pres">
      <dgm:prSet presAssocID="{A2C84353-5065-4949-B87C-240BD8051C91}" presName="wedge5" presStyleLbl="node1" presStyleIdx="4" presStyleCnt="6"/>
      <dgm:spPr/>
    </dgm:pt>
    <dgm:pt modelId="{C949BE82-C445-454E-8532-6AF582DD00F0}" type="pres">
      <dgm:prSet presAssocID="{A2C84353-5065-4949-B87C-240BD8051C91}" presName="wedge5Tx" presStyleLbl="node1" presStyleIdx="4" presStyleCnt="6">
        <dgm:presLayoutVars>
          <dgm:chMax val="0"/>
          <dgm:chPref val="0"/>
          <dgm:bulletEnabled val="1"/>
        </dgm:presLayoutVars>
      </dgm:prSet>
      <dgm:spPr/>
    </dgm:pt>
    <dgm:pt modelId="{A093A66D-2827-4825-B7D4-673932D1D195}" type="pres">
      <dgm:prSet presAssocID="{A2C84353-5065-4949-B87C-240BD8051C91}" presName="wedge6" presStyleLbl="node1" presStyleIdx="5" presStyleCnt="6"/>
      <dgm:spPr/>
    </dgm:pt>
    <dgm:pt modelId="{983FC387-7758-447B-85F6-AC1295FE3025}" type="pres">
      <dgm:prSet presAssocID="{A2C84353-5065-4949-B87C-240BD8051C91}" presName="wedge6Tx" presStyleLbl="node1" presStyleIdx="5" presStyleCnt="6">
        <dgm:presLayoutVars>
          <dgm:chMax val="0"/>
          <dgm:chPref val="0"/>
          <dgm:bulletEnabled val="1"/>
        </dgm:presLayoutVars>
      </dgm:prSet>
      <dgm:spPr/>
    </dgm:pt>
  </dgm:ptLst>
  <dgm:cxnLst>
    <dgm:cxn modelId="{CA82B607-CB6D-4EEE-A9C8-E7ACA8E4FB32}" type="presOf" srcId="{6803CF06-3AA2-47C9-BB2C-96B58CB129BE}" destId="{F92DBCB3-2D3F-4B4E-B70B-64D1EB6DF488}" srcOrd="1" destOrd="0" presId="urn:microsoft.com/office/officeart/2005/8/layout/chart3"/>
    <dgm:cxn modelId="{C929081A-15B5-4251-AC8D-B1436BE5B6F0}" srcId="{A2C84353-5065-4949-B87C-240BD8051C91}" destId="{A4E73337-CF7C-410D-8650-55C06482BCE9}" srcOrd="0" destOrd="0" parTransId="{108BE48C-77DF-4DF5-B0AA-600F79092A07}" sibTransId="{6EC08B94-14FF-4BF3-A1F4-23DDC56209FC}"/>
    <dgm:cxn modelId="{7C97DA2A-176E-4349-B656-C167FF63688B}" srcId="{A2C84353-5065-4949-B87C-240BD8051C91}" destId="{67AA7275-3B4A-4925-95E5-C069170FAB33}" srcOrd="5" destOrd="0" parTransId="{4347B05C-ACEA-48DE-A46A-FCAB73634E43}" sibTransId="{28884BD7-0EF0-4AB4-8251-4BE2DB1E159A}"/>
    <dgm:cxn modelId="{02127461-2C42-4492-A2BB-319349344CA6}" type="presOf" srcId="{6803CF06-3AA2-47C9-BB2C-96B58CB129BE}" destId="{93E08CEB-4ACA-4CC3-94C5-0FCAC17B162A}" srcOrd="0" destOrd="0" presId="urn:microsoft.com/office/officeart/2005/8/layout/chart3"/>
    <dgm:cxn modelId="{EDCB2648-34C2-4977-AA57-B078FAAD8F59}" type="presOf" srcId="{D39F715B-4237-4BCA-8F25-5609B8CB776B}" destId="{53057D16-B90B-4606-97E4-6D71769F185B}" srcOrd="0" destOrd="0" presId="urn:microsoft.com/office/officeart/2005/8/layout/chart3"/>
    <dgm:cxn modelId="{0414EF68-7377-4ECA-9B64-A0D4BE48D4F1}" type="presOf" srcId="{D39F715B-4237-4BCA-8F25-5609B8CB776B}" destId="{668A1E6A-876D-4E6B-889B-5F6D450D92B4}" srcOrd="1" destOrd="0" presId="urn:microsoft.com/office/officeart/2005/8/layout/chart3"/>
    <dgm:cxn modelId="{C863DE6A-E2CC-40FF-80D9-5C50C9D2648A}" type="presOf" srcId="{765AA910-4706-4D53-9334-0B24F45B031F}" destId="{B328B806-E625-43DD-929A-2DC8B1239BAA}" srcOrd="1" destOrd="0" presId="urn:microsoft.com/office/officeart/2005/8/layout/chart3"/>
    <dgm:cxn modelId="{CD282676-015D-4343-AB71-39AB484610FF}" srcId="{A2C84353-5065-4949-B87C-240BD8051C91}" destId="{765AA910-4706-4D53-9334-0B24F45B031F}" srcOrd="3" destOrd="0" parTransId="{D536F7B9-D230-4986-80C0-7804E9610FA2}" sibTransId="{F0264635-92D9-444D-BE4B-87A1217D81D7}"/>
    <dgm:cxn modelId="{C9A0B27C-F86C-40E7-9165-1F29707A1355}" type="presOf" srcId="{A4E73337-CF7C-410D-8650-55C06482BCE9}" destId="{D5562B34-FF50-4192-901F-829DFB878D5F}" srcOrd="1" destOrd="0" presId="urn:microsoft.com/office/officeart/2005/8/layout/chart3"/>
    <dgm:cxn modelId="{E8ECF280-A80D-4A05-923D-DFCD1245A9CC}" type="presOf" srcId="{0F3DFA6E-C1F1-43A2-B57C-4A69804758DA}" destId="{C949BE82-C445-454E-8532-6AF582DD00F0}" srcOrd="1" destOrd="0" presId="urn:microsoft.com/office/officeart/2005/8/layout/chart3"/>
    <dgm:cxn modelId="{02EAD488-32F7-46C5-95CD-6EFF0CC25961}" srcId="{A2C84353-5065-4949-B87C-240BD8051C91}" destId="{6803CF06-3AA2-47C9-BB2C-96B58CB129BE}" srcOrd="2" destOrd="0" parTransId="{989A3525-FED7-41FD-91B4-9A45FE13DDF2}" sibTransId="{2A5EBF79-B17B-4357-AF15-B7D6036ABEA8}"/>
    <dgm:cxn modelId="{4B4B769A-DC5A-49D5-9D4A-00A8834DD63A}" type="presOf" srcId="{A2C84353-5065-4949-B87C-240BD8051C91}" destId="{86083452-B2C6-4E38-A62A-393EDD1B9141}" srcOrd="0" destOrd="0" presId="urn:microsoft.com/office/officeart/2005/8/layout/chart3"/>
    <dgm:cxn modelId="{6CB847A0-43CF-43CD-92CD-0084ADF201C3}" type="presOf" srcId="{A4E73337-CF7C-410D-8650-55C06482BCE9}" destId="{785E0A5F-6C00-4366-BF9D-5E02BE2850A8}" srcOrd="0" destOrd="0" presId="urn:microsoft.com/office/officeart/2005/8/layout/chart3"/>
    <dgm:cxn modelId="{3B3511C1-AD9C-40D2-B270-ECFF864C0301}" srcId="{A2C84353-5065-4949-B87C-240BD8051C91}" destId="{D39F715B-4237-4BCA-8F25-5609B8CB776B}" srcOrd="1" destOrd="0" parTransId="{AA5F68C5-7A41-4423-83C1-E72B63F56C19}" sibTransId="{0409D16D-8C13-4742-88F9-5CF401B56FA1}"/>
    <dgm:cxn modelId="{FDF272D3-9DDB-4EFE-B7A1-68B0FF1EE72F}" type="presOf" srcId="{67AA7275-3B4A-4925-95E5-C069170FAB33}" destId="{983FC387-7758-447B-85F6-AC1295FE3025}" srcOrd="1" destOrd="0" presId="urn:microsoft.com/office/officeart/2005/8/layout/chart3"/>
    <dgm:cxn modelId="{EBC453E6-BEDC-4C94-8DDA-B7EA180F68CE}" type="presOf" srcId="{765AA910-4706-4D53-9334-0B24F45B031F}" destId="{357B0B42-518D-4476-9A1B-2A68FA453099}" srcOrd="0" destOrd="0" presId="urn:microsoft.com/office/officeart/2005/8/layout/chart3"/>
    <dgm:cxn modelId="{B3964FEA-D5F9-43EA-8A7D-3B3E40296B49}" srcId="{A2C84353-5065-4949-B87C-240BD8051C91}" destId="{0F3DFA6E-C1F1-43A2-B57C-4A69804758DA}" srcOrd="4" destOrd="0" parTransId="{AC5B2260-9A7E-4604-8F22-0FCCDD2FBC6E}" sibTransId="{86DFED0E-C3C1-4DEC-AFBE-3EB942890D2E}"/>
    <dgm:cxn modelId="{3CA7BFEC-CE49-499A-A6B0-E69D4306C7BB}" type="presOf" srcId="{67AA7275-3B4A-4925-95E5-C069170FAB33}" destId="{A093A66D-2827-4825-B7D4-673932D1D195}" srcOrd="0" destOrd="0" presId="urn:microsoft.com/office/officeart/2005/8/layout/chart3"/>
    <dgm:cxn modelId="{7B51E7FE-D86A-4B06-BCDA-FDB09ED2C2E6}" type="presOf" srcId="{0F3DFA6E-C1F1-43A2-B57C-4A69804758DA}" destId="{204195FD-D220-4F37-96F6-343EC1723A2B}" srcOrd="0" destOrd="0" presId="urn:microsoft.com/office/officeart/2005/8/layout/chart3"/>
    <dgm:cxn modelId="{447CC47C-6081-4981-BAD8-49D40422217C}" type="presParOf" srcId="{86083452-B2C6-4E38-A62A-393EDD1B9141}" destId="{785E0A5F-6C00-4366-BF9D-5E02BE2850A8}" srcOrd="0" destOrd="0" presId="urn:microsoft.com/office/officeart/2005/8/layout/chart3"/>
    <dgm:cxn modelId="{DFCE5A16-1317-4724-8B21-451AD4ABE493}" type="presParOf" srcId="{86083452-B2C6-4E38-A62A-393EDD1B9141}" destId="{D5562B34-FF50-4192-901F-829DFB878D5F}" srcOrd="1" destOrd="0" presId="urn:microsoft.com/office/officeart/2005/8/layout/chart3"/>
    <dgm:cxn modelId="{A7E5DA92-912A-4935-ACE5-01922CDB8645}" type="presParOf" srcId="{86083452-B2C6-4E38-A62A-393EDD1B9141}" destId="{53057D16-B90B-4606-97E4-6D71769F185B}" srcOrd="2" destOrd="0" presId="urn:microsoft.com/office/officeart/2005/8/layout/chart3"/>
    <dgm:cxn modelId="{5B66E914-A6D9-43EA-9FF2-EEE45DCA33D7}" type="presParOf" srcId="{86083452-B2C6-4E38-A62A-393EDD1B9141}" destId="{668A1E6A-876D-4E6B-889B-5F6D450D92B4}" srcOrd="3" destOrd="0" presId="urn:microsoft.com/office/officeart/2005/8/layout/chart3"/>
    <dgm:cxn modelId="{819DCC10-1897-4AC6-8FF2-093641C005A4}" type="presParOf" srcId="{86083452-B2C6-4E38-A62A-393EDD1B9141}" destId="{93E08CEB-4ACA-4CC3-94C5-0FCAC17B162A}" srcOrd="4" destOrd="0" presId="urn:microsoft.com/office/officeart/2005/8/layout/chart3"/>
    <dgm:cxn modelId="{129A6D26-A496-4227-8EC2-1B75FE04458B}" type="presParOf" srcId="{86083452-B2C6-4E38-A62A-393EDD1B9141}" destId="{F92DBCB3-2D3F-4B4E-B70B-64D1EB6DF488}" srcOrd="5" destOrd="0" presId="urn:microsoft.com/office/officeart/2005/8/layout/chart3"/>
    <dgm:cxn modelId="{A92BF9B0-18A8-4832-ADA0-6A410383DED9}" type="presParOf" srcId="{86083452-B2C6-4E38-A62A-393EDD1B9141}" destId="{357B0B42-518D-4476-9A1B-2A68FA453099}" srcOrd="6" destOrd="0" presId="urn:microsoft.com/office/officeart/2005/8/layout/chart3"/>
    <dgm:cxn modelId="{2162573D-D797-45A5-A4A6-6605DB0F5E25}" type="presParOf" srcId="{86083452-B2C6-4E38-A62A-393EDD1B9141}" destId="{B328B806-E625-43DD-929A-2DC8B1239BAA}" srcOrd="7" destOrd="0" presId="urn:microsoft.com/office/officeart/2005/8/layout/chart3"/>
    <dgm:cxn modelId="{6B6986C7-1048-42F8-9EB6-45A9DA6983B9}" type="presParOf" srcId="{86083452-B2C6-4E38-A62A-393EDD1B9141}" destId="{204195FD-D220-4F37-96F6-343EC1723A2B}" srcOrd="8" destOrd="0" presId="urn:microsoft.com/office/officeart/2005/8/layout/chart3"/>
    <dgm:cxn modelId="{94408D08-282E-4817-8FB1-ACE919ED3E9D}" type="presParOf" srcId="{86083452-B2C6-4E38-A62A-393EDD1B9141}" destId="{C949BE82-C445-454E-8532-6AF582DD00F0}" srcOrd="9" destOrd="0" presId="urn:microsoft.com/office/officeart/2005/8/layout/chart3"/>
    <dgm:cxn modelId="{DA4849B9-6947-4FA7-B67A-13426CD3C0AE}" type="presParOf" srcId="{86083452-B2C6-4E38-A62A-393EDD1B9141}" destId="{A093A66D-2827-4825-B7D4-673932D1D195}" srcOrd="10" destOrd="0" presId="urn:microsoft.com/office/officeart/2005/8/layout/chart3"/>
    <dgm:cxn modelId="{DCF849B1-ABBF-4926-B6FF-5CFFBE0B3020}" type="presParOf" srcId="{86083452-B2C6-4E38-A62A-393EDD1B9141}" destId="{983FC387-7758-447B-85F6-AC1295FE3025}"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D85DB-DC49-409B-A165-2B21A9A3A0CA}">
      <dsp:nvSpPr>
        <dsp:cNvPr id="0" name=""/>
        <dsp:cNvSpPr/>
      </dsp:nvSpPr>
      <dsp:spPr>
        <a:xfrm>
          <a:off x="0" y="79084"/>
          <a:ext cx="3459682"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Roboto "/>
            </a:rPr>
            <a:t>Google Search</a:t>
          </a:r>
          <a:endParaRPr lang="el-GR" sz="2200" kern="1200" dirty="0">
            <a:latin typeface="Roboto "/>
          </a:endParaRPr>
        </a:p>
      </dsp:txBody>
      <dsp:txXfrm>
        <a:off x="25759" y="104843"/>
        <a:ext cx="3408164" cy="476152"/>
      </dsp:txXfrm>
    </dsp:sp>
    <dsp:sp modelId="{7DC86DE8-BB1D-4CFA-8D8C-523751AE73ED}">
      <dsp:nvSpPr>
        <dsp:cNvPr id="0" name=""/>
        <dsp:cNvSpPr/>
      </dsp:nvSpPr>
      <dsp:spPr>
        <a:xfrm>
          <a:off x="0" y="670114"/>
          <a:ext cx="3459682"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Roboto "/>
            </a:rPr>
            <a:t>Social Media / Social Ads</a:t>
          </a:r>
          <a:endParaRPr lang="el-GR" sz="2200" kern="1200">
            <a:latin typeface="Roboto "/>
          </a:endParaRPr>
        </a:p>
      </dsp:txBody>
      <dsp:txXfrm>
        <a:off x="25759" y="695873"/>
        <a:ext cx="3408164" cy="476152"/>
      </dsp:txXfrm>
    </dsp:sp>
    <dsp:sp modelId="{260C802D-3E2C-4EB4-859B-D7F656ED50FB}">
      <dsp:nvSpPr>
        <dsp:cNvPr id="0" name=""/>
        <dsp:cNvSpPr/>
      </dsp:nvSpPr>
      <dsp:spPr>
        <a:xfrm>
          <a:off x="0" y="1261144"/>
          <a:ext cx="3459682"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Roboto "/>
            </a:rPr>
            <a:t>Content Marketing</a:t>
          </a:r>
          <a:endParaRPr lang="el-GR" sz="2200" kern="1200" dirty="0">
            <a:latin typeface="Roboto "/>
          </a:endParaRPr>
        </a:p>
      </dsp:txBody>
      <dsp:txXfrm>
        <a:off x="25759" y="1286903"/>
        <a:ext cx="3408164" cy="476152"/>
      </dsp:txXfrm>
    </dsp:sp>
    <dsp:sp modelId="{690B34AB-999C-453C-BB42-D0DFB98A69DA}">
      <dsp:nvSpPr>
        <dsp:cNvPr id="0" name=""/>
        <dsp:cNvSpPr/>
      </dsp:nvSpPr>
      <dsp:spPr>
        <a:xfrm>
          <a:off x="0" y="1852174"/>
          <a:ext cx="3459682"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Roboto "/>
            </a:rPr>
            <a:t>YouTube Ads</a:t>
          </a:r>
          <a:endParaRPr lang="el-GR" sz="2200" kern="1200">
            <a:latin typeface="Roboto "/>
          </a:endParaRPr>
        </a:p>
      </dsp:txBody>
      <dsp:txXfrm>
        <a:off x="25759" y="1877933"/>
        <a:ext cx="3408164" cy="476152"/>
      </dsp:txXfrm>
    </dsp:sp>
    <dsp:sp modelId="{B38BB1F5-A4DD-43CC-8FCB-1AB6C9DEC76B}">
      <dsp:nvSpPr>
        <dsp:cNvPr id="0" name=""/>
        <dsp:cNvSpPr/>
      </dsp:nvSpPr>
      <dsp:spPr>
        <a:xfrm>
          <a:off x="0" y="2443204"/>
          <a:ext cx="3459682"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latin typeface="Roboto "/>
            </a:rPr>
            <a:t>Affiliate marketing</a:t>
          </a:r>
          <a:endParaRPr lang="el-GR" sz="2200" kern="1200">
            <a:latin typeface="Roboto "/>
          </a:endParaRPr>
        </a:p>
      </dsp:txBody>
      <dsp:txXfrm>
        <a:off x="25759" y="2468963"/>
        <a:ext cx="3408164" cy="47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E0A5F-6C00-4366-BF9D-5E02BE2850A8}">
      <dsp:nvSpPr>
        <dsp:cNvPr id="0" name=""/>
        <dsp:cNvSpPr/>
      </dsp:nvSpPr>
      <dsp:spPr>
        <a:xfrm>
          <a:off x="1284386" y="406217"/>
          <a:ext cx="3413760" cy="3413760"/>
        </a:xfrm>
        <a:prstGeom prst="pie">
          <a:avLst>
            <a:gd name="adj1" fmla="val 16200000"/>
            <a:gd name="adj2" fmla="val 198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Discover</a:t>
          </a:r>
        </a:p>
      </dsp:txBody>
      <dsp:txXfrm>
        <a:off x="3027842" y="771977"/>
        <a:ext cx="995680" cy="731520"/>
      </dsp:txXfrm>
    </dsp:sp>
    <dsp:sp modelId="{53057D16-B90B-4606-97E4-6D71769F185B}">
      <dsp:nvSpPr>
        <dsp:cNvPr id="0" name=""/>
        <dsp:cNvSpPr/>
      </dsp:nvSpPr>
      <dsp:spPr>
        <a:xfrm>
          <a:off x="1290320" y="413105"/>
          <a:ext cx="3413760" cy="3413760"/>
        </a:xfrm>
        <a:prstGeom prst="pie">
          <a:avLst>
            <a:gd name="adj1" fmla="val 19800000"/>
            <a:gd name="adj2" fmla="val 18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Explore</a:t>
          </a:r>
        </a:p>
      </dsp:txBody>
      <dsp:txXfrm>
        <a:off x="3627120" y="1774545"/>
        <a:ext cx="1032256" cy="690880"/>
      </dsp:txXfrm>
    </dsp:sp>
    <dsp:sp modelId="{93E08CEB-4ACA-4CC3-94C5-0FCAC17B162A}">
      <dsp:nvSpPr>
        <dsp:cNvPr id="0" name=""/>
        <dsp:cNvSpPr/>
      </dsp:nvSpPr>
      <dsp:spPr>
        <a:xfrm>
          <a:off x="1290320" y="413105"/>
          <a:ext cx="3413760" cy="3413760"/>
        </a:xfrm>
        <a:prstGeom prst="pie">
          <a:avLst>
            <a:gd name="adj1" fmla="val 1800000"/>
            <a:gd name="adj2" fmla="val 54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Buy</a:t>
          </a:r>
        </a:p>
      </dsp:txBody>
      <dsp:txXfrm>
        <a:off x="3033776" y="2729585"/>
        <a:ext cx="995680" cy="731520"/>
      </dsp:txXfrm>
    </dsp:sp>
    <dsp:sp modelId="{357B0B42-518D-4476-9A1B-2A68FA453099}">
      <dsp:nvSpPr>
        <dsp:cNvPr id="0" name=""/>
        <dsp:cNvSpPr/>
      </dsp:nvSpPr>
      <dsp:spPr>
        <a:xfrm>
          <a:off x="1290320" y="413105"/>
          <a:ext cx="3413760" cy="3413760"/>
        </a:xfrm>
        <a:prstGeom prst="pie">
          <a:avLst>
            <a:gd name="adj1" fmla="val 5400000"/>
            <a:gd name="adj2" fmla="val 90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Use</a:t>
          </a:r>
        </a:p>
      </dsp:txBody>
      <dsp:txXfrm>
        <a:off x="1964944" y="2729585"/>
        <a:ext cx="995680" cy="731520"/>
      </dsp:txXfrm>
    </dsp:sp>
    <dsp:sp modelId="{204195FD-D220-4F37-96F6-343EC1723A2B}">
      <dsp:nvSpPr>
        <dsp:cNvPr id="0" name=""/>
        <dsp:cNvSpPr/>
      </dsp:nvSpPr>
      <dsp:spPr>
        <a:xfrm>
          <a:off x="1290320" y="413105"/>
          <a:ext cx="3413760" cy="3413760"/>
        </a:xfrm>
        <a:prstGeom prst="pie">
          <a:avLst>
            <a:gd name="adj1" fmla="val 9000000"/>
            <a:gd name="adj2" fmla="val 126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Ask</a:t>
          </a:r>
        </a:p>
      </dsp:txBody>
      <dsp:txXfrm>
        <a:off x="1343152" y="1774545"/>
        <a:ext cx="1032256" cy="690880"/>
      </dsp:txXfrm>
    </dsp:sp>
    <dsp:sp modelId="{A093A66D-2827-4825-B7D4-673932D1D195}">
      <dsp:nvSpPr>
        <dsp:cNvPr id="0" name=""/>
        <dsp:cNvSpPr/>
      </dsp:nvSpPr>
      <dsp:spPr>
        <a:xfrm>
          <a:off x="1290320" y="413105"/>
          <a:ext cx="3413760" cy="3413760"/>
        </a:xfrm>
        <a:prstGeom prst="pie">
          <a:avLst>
            <a:gd name="adj1" fmla="val 126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Engage</a:t>
          </a:r>
          <a:endParaRPr lang="en-US" sz="2100" kern="1200" dirty="0"/>
        </a:p>
      </dsp:txBody>
      <dsp:txXfrm>
        <a:off x="1964944" y="778865"/>
        <a:ext cx="995680" cy="7315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7436D9-698B-497D-B8C5-AEFACE3EC164}" type="slidenum">
              <a:rPr lang="en-US" smtClean="0"/>
              <a:t>‹#›</a:t>
            </a:fld>
            <a:endParaRPr lang="en-US"/>
          </a:p>
        </p:txBody>
      </p:sp>
    </p:spTree>
    <p:extLst>
      <p:ext uri="{BB962C8B-B14F-4D97-AF65-F5344CB8AC3E}">
        <p14:creationId xmlns:p14="http://schemas.microsoft.com/office/powerpoint/2010/main" val="2809845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C3AE9-517F-46A0-AF3F-3E9163404358}"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9E617-8545-435B-99CD-572FC184F349}" type="slidenum">
              <a:rPr lang="en-US" smtClean="0"/>
              <a:t>‹#›</a:t>
            </a:fld>
            <a:endParaRPr lang="en-US"/>
          </a:p>
        </p:txBody>
      </p:sp>
    </p:spTree>
    <p:extLst>
      <p:ext uri="{BB962C8B-B14F-4D97-AF65-F5344CB8AC3E}">
        <p14:creationId xmlns:p14="http://schemas.microsoft.com/office/powerpoint/2010/main" val="225769708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9E617-8545-435B-99CD-572FC184F349}" type="slidenum">
              <a:rPr lang="en-US" smtClean="0"/>
              <a:t>1</a:t>
            </a:fld>
            <a:endParaRPr lang="en-US"/>
          </a:p>
        </p:txBody>
      </p:sp>
    </p:spTree>
    <p:extLst>
      <p:ext uri="{BB962C8B-B14F-4D97-AF65-F5344CB8AC3E}">
        <p14:creationId xmlns:p14="http://schemas.microsoft.com/office/powerpoint/2010/main" val="325848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are the #1 Humanized Marketing Platform and we help e-businesses </a:t>
            </a:r>
            <a:r>
              <a:rPr lang="en-US" sz="1200" b="1" dirty="0"/>
              <a:t>learn </a:t>
            </a:r>
            <a:r>
              <a:rPr lang="en-US" sz="1200" dirty="0"/>
              <a:t>how customers feel, inspire them </a:t>
            </a:r>
            <a:r>
              <a:rPr lang="en-US" sz="1200" b="1" dirty="0"/>
              <a:t>to act </a:t>
            </a:r>
            <a:r>
              <a:rPr lang="en-US" sz="1200" dirty="0"/>
              <a:t>based on customer feedback, encourage them to </a:t>
            </a:r>
            <a:r>
              <a:rPr lang="en-US" sz="1200" b="1" dirty="0"/>
              <a:t>invest on true customer needs</a:t>
            </a:r>
            <a:r>
              <a:rPr lang="en-US" sz="1200" dirty="0"/>
              <a:t> to become profitable!</a:t>
            </a:r>
          </a:p>
        </p:txBody>
      </p:sp>
      <p:sp>
        <p:nvSpPr>
          <p:cNvPr id="4" name="Slide Number Placeholder 3"/>
          <p:cNvSpPr>
            <a:spLocks noGrp="1"/>
          </p:cNvSpPr>
          <p:nvPr>
            <p:ph type="sldNum" sz="quarter" idx="10"/>
          </p:nvPr>
        </p:nvSpPr>
        <p:spPr/>
        <p:txBody>
          <a:bodyPr/>
          <a:lstStyle/>
          <a:p>
            <a:fld id="{37F9E617-8545-435B-99CD-572FC184F349}" type="slidenum">
              <a:rPr lang="en-US" smtClean="0"/>
              <a:t>18</a:t>
            </a:fld>
            <a:endParaRPr lang="en-US"/>
          </a:p>
        </p:txBody>
      </p:sp>
    </p:spTree>
    <p:extLst>
      <p:ext uri="{BB962C8B-B14F-4D97-AF65-F5344CB8AC3E}">
        <p14:creationId xmlns:p14="http://schemas.microsoft.com/office/powerpoint/2010/main" val="4173703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37F9E617-8545-435B-99CD-572FC184F349}" type="slidenum">
              <a:rPr lang="en-US" smtClean="0"/>
              <a:t>19</a:t>
            </a:fld>
            <a:endParaRPr lang="en-US"/>
          </a:p>
        </p:txBody>
      </p:sp>
    </p:spTree>
    <p:extLst>
      <p:ext uri="{BB962C8B-B14F-4D97-AF65-F5344CB8AC3E}">
        <p14:creationId xmlns:p14="http://schemas.microsoft.com/office/powerpoint/2010/main" val="1857422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41866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373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uFillTx/>
            </a:endParaRPr>
          </a:p>
        </p:txBody>
      </p:sp>
      <p:sp>
        <p:nvSpPr>
          <p:cNvPr id="4" name="Slide Number Placeholder 3"/>
          <p:cNvSpPr>
            <a:spLocks noGrp="1"/>
          </p:cNvSpPr>
          <p:nvPr>
            <p:ph type="sldNum" sz="quarter" idx="10"/>
          </p:nvPr>
        </p:nvSpPr>
        <p:spPr/>
        <p:txBody>
          <a:bodyPr/>
          <a:lstStyle/>
          <a:p>
            <a:fld id="{37F9E617-8545-435B-99CD-572FC184F349}" type="slidenum">
              <a:rPr lang="en-US" smtClean="0">
                <a:uFillTx/>
              </a:rPr>
              <a:t>2</a:t>
            </a:fld>
            <a:endParaRPr lang="en-US">
              <a:uFillTx/>
            </a:endParaRPr>
          </a:p>
        </p:txBody>
      </p:sp>
    </p:spTree>
    <p:extLst>
      <p:ext uri="{BB962C8B-B14F-4D97-AF65-F5344CB8AC3E}">
        <p14:creationId xmlns:p14="http://schemas.microsoft.com/office/powerpoint/2010/main" val="379912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37F9E617-8545-435B-99CD-572FC184F349}" type="slidenum">
              <a:rPr lang="en-US" smtClean="0"/>
              <a:t>4</a:t>
            </a:fld>
            <a:endParaRPr lang="en-US"/>
          </a:p>
        </p:txBody>
      </p:sp>
    </p:spTree>
    <p:extLst>
      <p:ext uri="{BB962C8B-B14F-4D97-AF65-F5344CB8AC3E}">
        <p14:creationId xmlns:p14="http://schemas.microsoft.com/office/powerpoint/2010/main" val="349931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Institution era companies like the ones shown on the left are loosing space over the human era companies shown on the right. The institutional era companies have some characteristics like Centralized, Broadcast, One Way and base their growth on their power, while on the other hand, human era companies are distributed, and the communication with customers goes two ways, based on mutual trust. </a:t>
            </a:r>
            <a:endParaRPr lang="el-GR" dirty="0"/>
          </a:p>
        </p:txBody>
      </p:sp>
      <p:sp>
        <p:nvSpPr>
          <p:cNvPr id="4" name="Slide Number Placeholder 3"/>
          <p:cNvSpPr>
            <a:spLocks noGrp="1"/>
          </p:cNvSpPr>
          <p:nvPr>
            <p:ph type="sldNum" sz="quarter" idx="10"/>
          </p:nvPr>
        </p:nvSpPr>
        <p:spPr/>
        <p:txBody>
          <a:bodyPr/>
          <a:lstStyle/>
          <a:p>
            <a:fld id="{37F9E617-8545-435B-99CD-572FC184F349}" type="slidenum">
              <a:rPr lang="en-US" smtClean="0"/>
              <a:t>5</a:t>
            </a:fld>
            <a:endParaRPr lang="en-US"/>
          </a:p>
        </p:txBody>
      </p:sp>
    </p:spTree>
    <p:extLst>
      <p:ext uri="{BB962C8B-B14F-4D97-AF65-F5344CB8AC3E}">
        <p14:creationId xmlns:p14="http://schemas.microsoft.com/office/powerpoint/2010/main" val="126456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F9E617-8545-435B-99CD-572FC184F349}" type="slidenum">
              <a:rPr lang="en-US" smtClean="0"/>
              <a:t>6</a:t>
            </a:fld>
            <a:endParaRPr lang="en-US"/>
          </a:p>
        </p:txBody>
      </p:sp>
    </p:spTree>
    <p:extLst>
      <p:ext uri="{BB962C8B-B14F-4D97-AF65-F5344CB8AC3E}">
        <p14:creationId xmlns:p14="http://schemas.microsoft.com/office/powerpoint/2010/main" val="3828838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AA57D66-D607-4AC5-8A61-0011D3AA1E1E}" type="slidenum">
              <a:rPr lang="en-US" smtClean="0"/>
              <a:t>7</a:t>
            </a:fld>
            <a:endParaRPr lang="en-US"/>
          </a:p>
        </p:txBody>
      </p:sp>
    </p:spTree>
    <p:extLst>
      <p:ext uri="{BB962C8B-B14F-4D97-AF65-F5344CB8AC3E}">
        <p14:creationId xmlns:p14="http://schemas.microsoft.com/office/powerpoint/2010/main" val="82161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F9E617-8545-435B-99CD-572FC184F349}" type="slidenum">
              <a:rPr lang="en-US" smtClean="0"/>
              <a:t>8</a:t>
            </a:fld>
            <a:endParaRPr lang="en-US"/>
          </a:p>
        </p:txBody>
      </p:sp>
    </p:spTree>
    <p:extLst>
      <p:ext uri="{BB962C8B-B14F-4D97-AF65-F5344CB8AC3E}">
        <p14:creationId xmlns:p14="http://schemas.microsoft.com/office/powerpoint/2010/main" val="1092517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7F9E617-8545-435B-99CD-572FC184F349}" type="slidenum">
              <a:rPr lang="en-US" smtClean="0"/>
              <a:t>9</a:t>
            </a:fld>
            <a:endParaRPr lang="en-US"/>
          </a:p>
        </p:txBody>
      </p:sp>
    </p:spTree>
    <p:extLst>
      <p:ext uri="{BB962C8B-B14F-4D97-AF65-F5344CB8AC3E}">
        <p14:creationId xmlns:p14="http://schemas.microsoft.com/office/powerpoint/2010/main" val="689080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37F9E617-8545-435B-99CD-572FC184F349}" type="slidenum">
              <a:rPr lang="en-US" smtClean="0"/>
              <a:t>17</a:t>
            </a:fld>
            <a:endParaRPr lang="en-US"/>
          </a:p>
        </p:txBody>
      </p:sp>
    </p:spTree>
    <p:extLst>
      <p:ext uri="{BB962C8B-B14F-4D97-AF65-F5344CB8AC3E}">
        <p14:creationId xmlns:p14="http://schemas.microsoft.com/office/powerpoint/2010/main" val="334158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936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9686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3252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Εικόνα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143000" y="4457699"/>
            <a:ext cx="6858000" cy="520548"/>
          </a:xfrm>
          <a:prstGeom prst="rect">
            <a:avLst/>
          </a:prstGeom>
          <a:solidFill>
            <a:srgbClr val="FFFFFF">
              <a:alpha val="56078"/>
            </a:srgbClr>
          </a:solidFill>
        </p:spPr>
        <p:txBody>
          <a:bodyPr anchor="ctr"/>
          <a:lstStyle>
            <a:lvl1pPr marL="0" indent="0" algn="ctr" defTabSz="685783" rtl="0" eaLnBrk="1" latinLnBrk="0" hangingPunct="1">
              <a:lnSpc>
                <a:spcPct val="90000"/>
              </a:lnSpc>
              <a:spcBef>
                <a:spcPts val="750"/>
              </a:spcBef>
              <a:buFont typeface="Wingdings" panose="05000000000000000000" pitchFamily="2" charset="2"/>
              <a:buNone/>
              <a:defRPr lang="en-US" sz="3600" b="1" kern="1200" dirty="0">
                <a:solidFill>
                  <a:schemeClr val="accent1">
                    <a:lumMod val="50000"/>
                  </a:schemeClr>
                </a:solidFill>
                <a:latin typeface="+mj-lt"/>
                <a:ea typeface="Gulim" panose="020B0600000101010101" pitchFamily="34" charset="-127"/>
                <a:cs typeface="+mn-cs"/>
              </a:defRPr>
            </a:lvl1pPr>
          </a:lstStyle>
          <a:p>
            <a:r>
              <a:rPr lang="en-US" dirty="0"/>
              <a:t>Click to edit Master title style</a:t>
            </a:r>
          </a:p>
        </p:txBody>
      </p:sp>
      <p:pic>
        <p:nvPicPr>
          <p:cNvPr id="6" name="Εικόνα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67" y="132545"/>
            <a:ext cx="2364447" cy="458022"/>
          </a:xfrm>
          <a:prstGeom prst="rect">
            <a:avLst/>
          </a:prstGeom>
        </p:spPr>
      </p:pic>
      <p:cxnSp>
        <p:nvCxnSpPr>
          <p:cNvPr id="9" name="Straight Connector 8"/>
          <p:cNvCxnSpPr/>
          <p:nvPr userDrawn="1"/>
        </p:nvCxnSpPr>
        <p:spPr>
          <a:xfrm flipH="1">
            <a:off x="1135559" y="4385948"/>
            <a:ext cx="1902" cy="664049"/>
          </a:xfrm>
          <a:prstGeom prst="line">
            <a:avLst/>
          </a:prstGeom>
          <a:ln w="57150" cap="flat">
            <a:solidFill>
              <a:schemeClr val="bg1"/>
            </a:solidFill>
            <a:beve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013980" y="4385948"/>
            <a:ext cx="1902" cy="664049"/>
          </a:xfrm>
          <a:prstGeom prst="line">
            <a:avLst/>
          </a:prstGeom>
          <a:ln w="57150" cap="flat">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511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Rectangle 5"/>
          <p:cNvSpPr/>
          <p:nvPr userDrawn="1"/>
        </p:nvSpPr>
        <p:spPr>
          <a:xfrm>
            <a:off x="0" y="0"/>
            <a:ext cx="9144000" cy="62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7" name="Title 1"/>
          <p:cNvSpPr>
            <a:spLocks noGrp="1"/>
          </p:cNvSpPr>
          <p:nvPr>
            <p:ph type="title"/>
          </p:nvPr>
        </p:nvSpPr>
        <p:spPr>
          <a:xfrm>
            <a:off x="57150" y="134276"/>
            <a:ext cx="8972550" cy="383182"/>
          </a:xfrm>
          <a:prstGeom prst="rect">
            <a:avLst/>
          </a:prstGeom>
          <a:noFill/>
        </p:spPr>
        <p:txBody>
          <a:bodyPr wrap="square" rtlCol="0">
            <a:spAutoFit/>
          </a:bodyPr>
          <a:lstStyle>
            <a:lvl1pPr>
              <a:defRPr lang="en-US" sz="2100" b="0" dirty="0">
                <a:solidFill>
                  <a:schemeClr val="bg1"/>
                </a:solidFill>
                <a:ea typeface="Gulim" panose="020B0600000101010101" pitchFamily="34" charset="-127"/>
                <a:cs typeface="+mn-cs"/>
              </a:defRPr>
            </a:lvl1pPr>
          </a:lstStyle>
          <a:p>
            <a:pPr marL="0" lvl="0"/>
            <a:r>
              <a:rPr lang="en-US" dirty="0"/>
              <a:t>Click to edit Master title style</a:t>
            </a:r>
          </a:p>
        </p:txBody>
      </p:sp>
    </p:spTree>
    <p:extLst>
      <p:ext uri="{BB962C8B-B14F-4D97-AF65-F5344CB8AC3E}">
        <p14:creationId xmlns:p14="http://schemas.microsoft.com/office/powerpoint/2010/main" val="2652086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4" name="Rectangle 13"/>
          <p:cNvSpPr/>
          <p:nvPr userDrawn="1"/>
        </p:nvSpPr>
        <p:spPr>
          <a:xfrm>
            <a:off x="0" y="0"/>
            <a:ext cx="9144000" cy="62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9" name="Content Placeholder 2"/>
          <p:cNvSpPr>
            <a:spLocks noGrp="1"/>
          </p:cNvSpPr>
          <p:nvPr>
            <p:ph idx="1"/>
          </p:nvPr>
        </p:nvSpPr>
        <p:spPr>
          <a:xfrm>
            <a:off x="57150" y="700089"/>
            <a:ext cx="8972550" cy="4243387"/>
          </a:xfrm>
          <a:prstGeom prst="rect">
            <a:avLst/>
          </a:prstGeom>
        </p:spPr>
        <p:txBody>
          <a:bodyPr/>
          <a:lstStyle>
            <a:lvl1pPr marL="171446" indent="-215995">
              <a:buFont typeface="Wingdings" panose="05000000000000000000" pitchFamily="2" charset="2"/>
              <a:buChar char="§"/>
              <a:defRPr>
                <a:solidFill>
                  <a:schemeClr val="tx1"/>
                </a:solidFill>
              </a:defRPr>
            </a:lvl1pPr>
            <a:lvl2pPr marL="514337" indent="-215995">
              <a:buFont typeface="Arial" panose="020B0604020202020204" pitchFamily="34" charset="0"/>
              <a:buChar char="•"/>
              <a:defRPr>
                <a:solidFill>
                  <a:schemeClr val="tx1"/>
                </a:solidFill>
              </a:defRPr>
            </a:lvl2pPr>
            <a:lvl3pPr>
              <a:defRPr>
                <a:solidFill>
                  <a:schemeClr val="tx1"/>
                </a:solidFill>
              </a:defRPr>
            </a:lvl3pPr>
            <a:lvl4pPr>
              <a:defRPr>
                <a:solidFill>
                  <a:schemeClr val="tx1"/>
                </a:solidFill>
              </a:defRPr>
            </a:lvl4pPr>
            <a:lvl5pPr marL="1543012" indent="-171446">
              <a:buFont typeface="Wingdings" panose="05000000000000000000" pitchFamily="2" charset="2"/>
              <a:buChar char="ü"/>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57150" y="134276"/>
            <a:ext cx="8972550" cy="383182"/>
          </a:xfrm>
          <a:prstGeom prst="rect">
            <a:avLst/>
          </a:prstGeom>
          <a:noFill/>
        </p:spPr>
        <p:txBody>
          <a:bodyPr wrap="square" rtlCol="0">
            <a:spAutoFit/>
          </a:bodyPr>
          <a:lstStyle>
            <a:lvl1pPr>
              <a:defRPr lang="en-US" sz="2100" b="0" dirty="0">
                <a:solidFill>
                  <a:schemeClr val="bg1"/>
                </a:solidFill>
                <a:ea typeface="Gulim" panose="020B0600000101010101" pitchFamily="34" charset="-127"/>
                <a:cs typeface="+mn-cs"/>
              </a:defRPr>
            </a:lvl1pPr>
          </a:lstStyle>
          <a:p>
            <a:pPr marL="0" lvl="0"/>
            <a:r>
              <a:rPr lang="en-US" dirty="0"/>
              <a:t>Click to edit Master title style</a:t>
            </a:r>
          </a:p>
        </p:txBody>
      </p:sp>
    </p:spTree>
    <p:extLst>
      <p:ext uri="{BB962C8B-B14F-4D97-AF65-F5344CB8AC3E}">
        <p14:creationId xmlns:p14="http://schemas.microsoft.com/office/powerpoint/2010/main" val="3719499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0680" y="1920185"/>
            <a:ext cx="1682642" cy="1303133"/>
          </a:xfrm>
          <a:prstGeom prst="rect">
            <a:avLst/>
          </a:prstGeom>
        </p:spPr>
      </p:pic>
    </p:spTree>
    <p:extLst>
      <p:ext uri="{BB962C8B-B14F-4D97-AF65-F5344CB8AC3E}">
        <p14:creationId xmlns:p14="http://schemas.microsoft.com/office/powerpoint/2010/main" val="276085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Content Placeholder 2"/>
          <p:cNvSpPr>
            <a:spLocks noGrp="1"/>
          </p:cNvSpPr>
          <p:nvPr>
            <p:ph idx="1"/>
          </p:nvPr>
        </p:nvSpPr>
        <p:spPr>
          <a:xfrm>
            <a:off x="57150" y="700089"/>
            <a:ext cx="8972550" cy="4243387"/>
          </a:xfrm>
          <a:prstGeom prst="rect">
            <a:avLst/>
          </a:prstGeom>
        </p:spPr>
        <p:txBody>
          <a:bodyPr/>
          <a:lstStyle>
            <a:lvl1pPr marL="171446" indent="-215995">
              <a:buFont typeface="Wingdings" panose="05000000000000000000" pitchFamily="2" charset="2"/>
              <a:buChar char="§"/>
              <a:defRPr>
                <a:solidFill>
                  <a:schemeClr val="tx1"/>
                </a:solidFill>
              </a:defRPr>
            </a:lvl1pPr>
            <a:lvl2pPr marL="514337" indent="-215995">
              <a:buFont typeface="Arial" panose="020B0604020202020204" pitchFamily="34" charset="0"/>
              <a:buChar char="•"/>
              <a:defRPr>
                <a:solidFill>
                  <a:schemeClr val="tx1"/>
                </a:solidFill>
              </a:defRPr>
            </a:lvl2pPr>
            <a:lvl3pPr>
              <a:defRPr>
                <a:solidFill>
                  <a:schemeClr val="tx1"/>
                </a:solidFill>
              </a:defRPr>
            </a:lvl3pPr>
            <a:lvl4pPr>
              <a:defRPr>
                <a:solidFill>
                  <a:schemeClr val="tx1"/>
                </a:solidFill>
              </a:defRPr>
            </a:lvl4pPr>
            <a:lvl5pPr marL="1543012" indent="-171446">
              <a:buFont typeface="Wingdings" panose="05000000000000000000" pitchFamily="2" charset="2"/>
              <a:buChar char="ü"/>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0"/>
            <a:ext cx="9144000" cy="62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0" name="Title 1"/>
          <p:cNvSpPr>
            <a:spLocks noGrp="1"/>
          </p:cNvSpPr>
          <p:nvPr>
            <p:ph type="title"/>
          </p:nvPr>
        </p:nvSpPr>
        <p:spPr>
          <a:xfrm>
            <a:off x="57150" y="134276"/>
            <a:ext cx="8972550" cy="383182"/>
          </a:xfrm>
          <a:prstGeom prst="rect">
            <a:avLst/>
          </a:prstGeom>
          <a:noFill/>
        </p:spPr>
        <p:txBody>
          <a:bodyPr wrap="square" rtlCol="0">
            <a:spAutoFit/>
          </a:bodyPr>
          <a:lstStyle>
            <a:lvl1pPr>
              <a:defRPr lang="en-US" sz="2100" b="0" dirty="0">
                <a:solidFill>
                  <a:schemeClr val="bg1"/>
                </a:solidFill>
                <a:ea typeface="Gulim" panose="020B0600000101010101" pitchFamily="34" charset="-127"/>
                <a:cs typeface="+mn-cs"/>
              </a:defRPr>
            </a:lvl1pPr>
          </a:lstStyle>
          <a:p>
            <a:pPr marL="0" lvl="0"/>
            <a:r>
              <a:rPr lang="en-US" dirty="0"/>
              <a:t>Click to edit Master title style</a:t>
            </a:r>
          </a:p>
        </p:txBody>
      </p:sp>
    </p:spTree>
    <p:extLst>
      <p:ext uri="{BB962C8B-B14F-4D97-AF65-F5344CB8AC3E}">
        <p14:creationId xmlns:p14="http://schemas.microsoft.com/office/powerpoint/2010/main" val="3185657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cxnSp>
        <p:nvCxnSpPr>
          <p:cNvPr id="5" name="Straight Connector 4"/>
          <p:cNvCxnSpPr/>
          <p:nvPr userDrawn="1"/>
        </p:nvCxnSpPr>
        <p:spPr>
          <a:xfrm>
            <a:off x="291830" y="60692"/>
            <a:ext cx="0" cy="4972"/>
          </a:xfrm>
          <a:prstGeom prst="line">
            <a:avLst/>
          </a:prstGeom>
          <a:ln w="28575">
            <a:solidFill>
              <a:srgbClr val="4361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8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8" name="Rectangle 7"/>
          <p:cNvSpPr/>
          <p:nvPr userDrawn="1"/>
        </p:nvSpPr>
        <p:spPr>
          <a:xfrm>
            <a:off x="0" y="0"/>
            <a:ext cx="9144000" cy="62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9" name="Title 1"/>
          <p:cNvSpPr>
            <a:spLocks noGrp="1"/>
          </p:cNvSpPr>
          <p:nvPr>
            <p:ph type="title"/>
          </p:nvPr>
        </p:nvSpPr>
        <p:spPr>
          <a:xfrm>
            <a:off x="57150" y="134276"/>
            <a:ext cx="8972550" cy="383182"/>
          </a:xfrm>
          <a:prstGeom prst="rect">
            <a:avLst/>
          </a:prstGeom>
          <a:noFill/>
        </p:spPr>
        <p:txBody>
          <a:bodyPr wrap="square" rtlCol="0">
            <a:spAutoFit/>
          </a:bodyPr>
          <a:lstStyle>
            <a:lvl1pPr>
              <a:defRPr lang="en-US" sz="2100" b="0" dirty="0">
                <a:solidFill>
                  <a:schemeClr val="bg1"/>
                </a:solidFill>
                <a:ea typeface="Gulim" panose="020B0600000101010101" pitchFamily="34" charset="-127"/>
                <a:cs typeface="+mn-cs"/>
              </a:defRPr>
            </a:lvl1pPr>
          </a:lstStyle>
          <a:p>
            <a:pPr marL="0" lvl="0"/>
            <a:r>
              <a:rPr lang="en-US" dirty="0"/>
              <a:t>Click to edit Master title style</a:t>
            </a:r>
          </a:p>
        </p:txBody>
      </p:sp>
    </p:spTree>
    <p:extLst>
      <p:ext uri="{BB962C8B-B14F-4D97-AF65-F5344CB8AC3E}">
        <p14:creationId xmlns:p14="http://schemas.microsoft.com/office/powerpoint/2010/main" val="2804240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7" name="Content Placeholder 2"/>
          <p:cNvSpPr>
            <a:spLocks noGrp="1"/>
          </p:cNvSpPr>
          <p:nvPr>
            <p:ph idx="1"/>
          </p:nvPr>
        </p:nvSpPr>
        <p:spPr>
          <a:xfrm>
            <a:off x="57150" y="700089"/>
            <a:ext cx="8972550" cy="4243387"/>
          </a:xfrm>
          <a:prstGeom prst="rect">
            <a:avLst/>
          </a:prstGeom>
        </p:spPr>
        <p:txBody>
          <a:bodyPr/>
          <a:lstStyle>
            <a:lvl1pPr marL="171446" indent="-215995">
              <a:buFont typeface="Wingdings" panose="05000000000000000000" pitchFamily="2" charset="2"/>
              <a:buChar char="§"/>
              <a:defRPr>
                <a:solidFill>
                  <a:schemeClr val="tx1"/>
                </a:solidFill>
              </a:defRPr>
            </a:lvl1pPr>
            <a:lvl2pPr marL="514337" indent="-215995">
              <a:buFont typeface="Arial" panose="020B0604020202020204" pitchFamily="34" charset="0"/>
              <a:buChar char="•"/>
              <a:defRPr>
                <a:solidFill>
                  <a:schemeClr val="tx1"/>
                </a:solidFill>
              </a:defRPr>
            </a:lvl2pPr>
            <a:lvl3pPr>
              <a:defRPr>
                <a:solidFill>
                  <a:schemeClr val="tx1"/>
                </a:solidFill>
              </a:defRPr>
            </a:lvl3pPr>
            <a:lvl4pPr>
              <a:defRPr>
                <a:solidFill>
                  <a:schemeClr val="tx1"/>
                </a:solidFill>
              </a:defRPr>
            </a:lvl4pPr>
            <a:lvl5pPr marL="1543012" indent="-171446">
              <a:buFont typeface="Wingdings" panose="05000000000000000000" pitchFamily="2" charset="2"/>
              <a:buChar char="ü"/>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9144000" cy="628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9" name="Title 1"/>
          <p:cNvSpPr>
            <a:spLocks noGrp="1"/>
          </p:cNvSpPr>
          <p:nvPr>
            <p:ph type="title"/>
          </p:nvPr>
        </p:nvSpPr>
        <p:spPr>
          <a:xfrm>
            <a:off x="57150" y="134276"/>
            <a:ext cx="8972550" cy="383182"/>
          </a:xfrm>
          <a:prstGeom prst="rect">
            <a:avLst/>
          </a:prstGeom>
          <a:noFill/>
        </p:spPr>
        <p:txBody>
          <a:bodyPr wrap="square" rtlCol="0">
            <a:spAutoFit/>
          </a:bodyPr>
          <a:lstStyle>
            <a:lvl1pPr>
              <a:defRPr lang="en-US" sz="2100" b="0" dirty="0">
                <a:solidFill>
                  <a:schemeClr val="bg1"/>
                </a:solidFill>
                <a:ea typeface="Gulim" panose="020B0600000101010101" pitchFamily="34" charset="-127"/>
                <a:cs typeface="+mn-cs"/>
              </a:defRPr>
            </a:lvl1pPr>
          </a:lstStyle>
          <a:p>
            <a:pPr marL="0" lvl="0"/>
            <a:r>
              <a:rPr lang="en-US" dirty="0"/>
              <a:t>Click to edit Master title style</a:t>
            </a:r>
          </a:p>
        </p:txBody>
      </p:sp>
    </p:spTree>
    <p:extLst>
      <p:ext uri="{BB962C8B-B14F-4D97-AF65-F5344CB8AC3E}">
        <p14:creationId xmlns:p14="http://schemas.microsoft.com/office/powerpoint/2010/main" val="185636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42525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cxnSp>
        <p:nvCxnSpPr>
          <p:cNvPr id="5" name="Straight Connector 4"/>
          <p:cNvCxnSpPr/>
          <p:nvPr userDrawn="1"/>
        </p:nvCxnSpPr>
        <p:spPr>
          <a:xfrm>
            <a:off x="0" y="763074"/>
            <a:ext cx="9144000" cy="9659"/>
          </a:xfrm>
          <a:prstGeom prst="line">
            <a:avLst/>
          </a:prstGeom>
          <a:ln w="57150">
            <a:solidFill>
              <a:srgbClr val="007DC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720281"/>
            <a:ext cx="470199" cy="423219"/>
          </a:xfrm>
          <a:prstGeom prst="rect">
            <a:avLst/>
          </a:prstGeom>
        </p:spPr>
      </p:pic>
      <p:sp>
        <p:nvSpPr>
          <p:cNvPr id="7" name="Title 1"/>
          <p:cNvSpPr>
            <a:spLocks noGrp="1"/>
          </p:cNvSpPr>
          <p:nvPr>
            <p:ph type="title"/>
          </p:nvPr>
        </p:nvSpPr>
        <p:spPr>
          <a:xfrm>
            <a:off x="57150" y="207173"/>
            <a:ext cx="8972550" cy="497680"/>
          </a:xfrm>
          <a:prstGeom prst="rect">
            <a:avLst/>
          </a:prstGeom>
        </p:spPr>
        <p:txBody>
          <a:bodyPr/>
          <a:lstStyle>
            <a:lvl1pPr>
              <a:defRPr>
                <a:solidFill>
                  <a:schemeClr val="tx1"/>
                </a:solidFill>
              </a:defRPr>
            </a:lvl1pPr>
          </a:lstStyle>
          <a:p>
            <a:r>
              <a:rPr lang="en-US" dirty="0"/>
              <a:t>Click to edit Master title style</a:t>
            </a:r>
          </a:p>
        </p:txBody>
      </p:sp>
      <p:sp>
        <p:nvSpPr>
          <p:cNvPr id="8" name="Content Placeholder 2"/>
          <p:cNvSpPr>
            <a:spLocks noGrp="1"/>
          </p:cNvSpPr>
          <p:nvPr>
            <p:ph idx="1"/>
          </p:nvPr>
        </p:nvSpPr>
        <p:spPr>
          <a:xfrm>
            <a:off x="57150" y="978694"/>
            <a:ext cx="8972550" cy="3964781"/>
          </a:xfrm>
          <a:prstGeom prst="rect">
            <a:avLst/>
          </a:prstGeom>
        </p:spPr>
        <p:txBody>
          <a:bodyPr/>
          <a:lstStyle>
            <a:lvl1pPr marL="171446" indent="-215995">
              <a:buFont typeface="Wingdings" panose="05000000000000000000" pitchFamily="2" charset="2"/>
              <a:buChar char="§"/>
              <a:defRPr>
                <a:solidFill>
                  <a:schemeClr val="tx1"/>
                </a:solidFill>
              </a:defRPr>
            </a:lvl1pPr>
            <a:lvl2pPr marL="514337" indent="-215995">
              <a:buFont typeface="Arial" panose="020B0604020202020204" pitchFamily="34" charset="0"/>
              <a:buChar char="•"/>
              <a:defRPr>
                <a:solidFill>
                  <a:schemeClr val="tx1"/>
                </a:solidFill>
              </a:defRPr>
            </a:lvl2pPr>
            <a:lvl3pPr>
              <a:defRPr>
                <a:solidFill>
                  <a:schemeClr val="tx1"/>
                </a:solidFill>
              </a:defRPr>
            </a:lvl3pPr>
            <a:lvl4pPr>
              <a:defRPr>
                <a:solidFill>
                  <a:schemeClr val="tx1"/>
                </a:solidFill>
              </a:defRPr>
            </a:lvl4pPr>
            <a:lvl5pPr marL="1543012" indent="-171446">
              <a:buFont typeface="Wingdings" panose="05000000000000000000" pitchFamily="2" charset="2"/>
              <a:buChar char="ü"/>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029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1793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2105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005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733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928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0558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423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10/9/2017</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4800600"/>
            <a:ext cx="9144000" cy="342900"/>
          </a:xfrm>
          <a:prstGeom prst="rect">
            <a:avLst/>
          </a:prstGeom>
          <a:solidFill>
            <a:srgbClr val="F8F8F8">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8" name="Picture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16698" y="4800600"/>
            <a:ext cx="1770153" cy="342900"/>
          </a:xfrm>
          <a:prstGeom prst="rect">
            <a:avLst/>
          </a:prstGeom>
          <a:effectLst/>
        </p:spPr>
      </p:pic>
      <p:sp>
        <p:nvSpPr>
          <p:cNvPr id="9" name="Content Placeholder 2"/>
          <p:cNvSpPr txBox="1">
            <a:spLocks/>
          </p:cNvSpPr>
          <p:nvPr userDrawn="1"/>
        </p:nvSpPr>
        <p:spPr>
          <a:xfrm>
            <a:off x="0" y="4800601"/>
            <a:ext cx="3024130" cy="342900"/>
          </a:xfrm>
          <a:prstGeom prst="rect">
            <a:avLst/>
          </a:prstGeom>
        </p:spPr>
        <p:txBody>
          <a:bodyPr anchor="ctr"/>
          <a:lstStyle>
            <a:lvl1pPr marL="0" indent="0" algn="l" defTabSz="914400" rtl="0" eaLnBrk="1" latinLnBrk="0" hangingPunct="1">
              <a:lnSpc>
                <a:spcPct val="90000"/>
              </a:lnSpc>
              <a:spcBef>
                <a:spcPts val="1000"/>
              </a:spcBef>
              <a:buFont typeface="Wingdings" panose="05000000000000000000" pitchFamily="2" charset="2"/>
              <a:buNone/>
              <a:defRPr sz="1800" b="1" kern="1200" baseline="0">
                <a:solidFill>
                  <a:schemeClr val="bg2">
                    <a:lumMod val="50000"/>
                  </a:schemeClr>
                </a:solidFill>
                <a:latin typeface="+mn-lt"/>
                <a:ea typeface="+mn-ea"/>
                <a:cs typeface="+mn-cs"/>
              </a:defRPr>
            </a:lvl1pPr>
            <a:lvl2pPr marL="685800" indent="-2880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a:solidFill>
                  <a:srgbClr val="0073B5"/>
                </a:solidFill>
              </a:rPr>
              <a:t>The #1 Humanized Marketing Platform</a:t>
            </a:r>
          </a:p>
        </p:txBody>
      </p:sp>
    </p:spTree>
    <p:extLst>
      <p:ext uri="{BB962C8B-B14F-4D97-AF65-F5344CB8AC3E}">
        <p14:creationId xmlns:p14="http://schemas.microsoft.com/office/powerpoint/2010/main" val="108662496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50" r:id="rId15"/>
    <p:sldLayoutId id="2147483666" r:id="rId16"/>
    <p:sldLayoutId id="2147483665" r:id="rId17"/>
    <p:sldLayoutId id="2147483664" r:id="rId18"/>
    <p:sldLayoutId id="2147483670" r:id="rId19"/>
    <p:sldLayoutId id="2147483672"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5.jpg"/><Relationship Id="rId5" Type="http://schemas.microsoft.com/office/2007/relationships/hdphoto" Target="../media/hdphoto2.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44.png"/><Relationship Id="rId5" Type="http://schemas.openxmlformats.org/officeDocument/2006/relationships/image" Target="../media/image38.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1.jpg"/><Relationship Id="rId7"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jpg"/><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2.jpg"/><Relationship Id="rId7"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51.jpg"/><Relationship Id="rId5" Type="http://schemas.openxmlformats.org/officeDocument/2006/relationships/image" Target="../media/image55.jpeg"/><Relationship Id="rId4" Type="http://schemas.openxmlformats.org/officeDocument/2006/relationships/image" Target="../media/image35.jp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www.e-satisfaction.com/" TargetMode="External"/><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2.gif"/></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300" dirty="0"/>
              <a:t>Making e-business customer centric</a:t>
            </a:r>
            <a:endParaRPr lang="el-GR" sz="3300" dirty="0"/>
          </a:p>
        </p:txBody>
      </p:sp>
    </p:spTree>
    <p:extLst>
      <p:ext uri="{BB962C8B-B14F-4D97-AF65-F5344CB8AC3E}">
        <p14:creationId xmlns:p14="http://schemas.microsoft.com/office/powerpoint/2010/main" val="314812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F1215F-8680-42DD-83B3-3217399B73C3}"/>
              </a:ext>
            </a:extLst>
          </p:cNvPr>
          <p:cNvPicPr>
            <a:picLocks noChangeAspect="1"/>
          </p:cNvPicPr>
          <p:nvPr/>
        </p:nvPicPr>
        <p:blipFill rotWithShape="1">
          <a:blip r:embed="rId2"/>
          <a:srcRect t="14413" r="27532"/>
          <a:stretch/>
        </p:blipFill>
        <p:spPr>
          <a:xfrm>
            <a:off x="0" y="828137"/>
            <a:ext cx="6626432" cy="4218966"/>
          </a:xfrm>
          <a:prstGeom prst="rect">
            <a:avLst/>
          </a:prstGeom>
        </p:spPr>
      </p:pic>
      <p:sp>
        <p:nvSpPr>
          <p:cNvPr id="3" name="Title 2">
            <a:extLst>
              <a:ext uri="{FF2B5EF4-FFF2-40B4-BE49-F238E27FC236}">
                <a16:creationId xmlns:a16="http://schemas.microsoft.com/office/drawing/2014/main" id="{6B5544F5-4197-44BE-85BC-CB54B2707C09}"/>
              </a:ext>
            </a:extLst>
          </p:cNvPr>
          <p:cNvSpPr>
            <a:spLocks noGrp="1"/>
          </p:cNvSpPr>
          <p:nvPr>
            <p:ph type="title"/>
          </p:nvPr>
        </p:nvSpPr>
        <p:spPr/>
        <p:txBody>
          <a:bodyPr/>
          <a:lstStyle/>
          <a:p>
            <a:r>
              <a:rPr lang="en-US" dirty="0"/>
              <a:t>Customer Experience Never Ends</a:t>
            </a:r>
            <a:endParaRPr lang="el-GR" dirty="0"/>
          </a:p>
        </p:txBody>
      </p:sp>
      <p:sp>
        <p:nvSpPr>
          <p:cNvPr id="5" name="Rectangle 4">
            <a:extLst>
              <a:ext uri="{FF2B5EF4-FFF2-40B4-BE49-F238E27FC236}">
                <a16:creationId xmlns:a16="http://schemas.microsoft.com/office/drawing/2014/main" id="{59857E12-3C67-435B-B33C-CAE229945DAF}"/>
              </a:ext>
            </a:extLst>
          </p:cNvPr>
          <p:cNvSpPr/>
          <p:nvPr/>
        </p:nvSpPr>
        <p:spPr>
          <a:xfrm flipH="1">
            <a:off x="6370680" y="2317467"/>
            <a:ext cx="2571439" cy="1200329"/>
          </a:xfrm>
          <a:prstGeom prst="rect">
            <a:avLst/>
          </a:prstGeom>
        </p:spPr>
        <p:txBody>
          <a:bodyPr wrap="square">
            <a:spAutoFit/>
          </a:bodyPr>
          <a:lstStyle/>
          <a:p>
            <a:pPr algn="ctr"/>
            <a:r>
              <a:rPr lang="en-US" sz="2400" b="1" dirty="0"/>
              <a:t>Gartner Customer Experience Continuum</a:t>
            </a:r>
            <a:endParaRPr lang="el-GR" sz="2400" b="1" dirty="0"/>
          </a:p>
        </p:txBody>
      </p:sp>
    </p:spTree>
    <p:extLst>
      <p:ext uri="{BB962C8B-B14F-4D97-AF65-F5344CB8AC3E}">
        <p14:creationId xmlns:p14="http://schemas.microsoft.com/office/powerpoint/2010/main" val="24158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2E4E9-5B73-4C22-919A-BA3940DFE6AA}"/>
              </a:ext>
            </a:extLst>
          </p:cNvPr>
          <p:cNvSpPr>
            <a:spLocks noGrp="1"/>
          </p:cNvSpPr>
          <p:nvPr>
            <p:ph type="title"/>
          </p:nvPr>
        </p:nvSpPr>
        <p:spPr/>
        <p:txBody>
          <a:bodyPr/>
          <a:lstStyle/>
          <a:p>
            <a:r>
              <a:rPr lang="en-US" dirty="0"/>
              <a:t>Moments of Truth in the Lifecycle</a:t>
            </a:r>
            <a:endParaRPr lang="el-GR" dirty="0"/>
          </a:p>
        </p:txBody>
      </p:sp>
      <p:pic>
        <p:nvPicPr>
          <p:cNvPr id="4" name="Picture 3">
            <a:extLst>
              <a:ext uri="{FF2B5EF4-FFF2-40B4-BE49-F238E27FC236}">
                <a16:creationId xmlns:a16="http://schemas.microsoft.com/office/drawing/2014/main" id="{589BCD54-A251-4B06-9DBC-06058483C111}"/>
              </a:ext>
            </a:extLst>
          </p:cNvPr>
          <p:cNvPicPr>
            <a:picLocks noChangeAspect="1"/>
          </p:cNvPicPr>
          <p:nvPr/>
        </p:nvPicPr>
        <p:blipFill rotWithShape="1">
          <a:blip r:embed="rId2"/>
          <a:srcRect l="10832"/>
          <a:stretch/>
        </p:blipFill>
        <p:spPr>
          <a:xfrm>
            <a:off x="57150" y="815198"/>
            <a:ext cx="7370194" cy="3812577"/>
          </a:xfrm>
          <a:prstGeom prst="rect">
            <a:avLst/>
          </a:prstGeom>
        </p:spPr>
      </p:pic>
      <p:sp>
        <p:nvSpPr>
          <p:cNvPr id="6" name="Rectangle 5">
            <a:extLst>
              <a:ext uri="{FF2B5EF4-FFF2-40B4-BE49-F238E27FC236}">
                <a16:creationId xmlns:a16="http://schemas.microsoft.com/office/drawing/2014/main" id="{E56B62EE-42B4-4EE0-9036-E74F64460877}"/>
              </a:ext>
            </a:extLst>
          </p:cNvPr>
          <p:cNvSpPr/>
          <p:nvPr/>
        </p:nvSpPr>
        <p:spPr>
          <a:xfrm>
            <a:off x="57150" y="4627775"/>
            <a:ext cx="2968669" cy="213585"/>
          </a:xfrm>
          <a:prstGeom prst="rect">
            <a:avLst/>
          </a:prstGeom>
        </p:spPr>
        <p:txBody>
          <a:bodyPr wrap="square">
            <a:spAutoFit/>
          </a:bodyPr>
          <a:lstStyle/>
          <a:p>
            <a:r>
              <a:rPr lang="en-US" sz="788" dirty="0">
                <a:solidFill>
                  <a:schemeClr val="bg1">
                    <a:lumMod val="50000"/>
                  </a:schemeClr>
                </a:solidFill>
              </a:rPr>
              <a:t>Source: Gartner, 2016</a:t>
            </a:r>
          </a:p>
        </p:txBody>
      </p:sp>
      <p:sp>
        <p:nvSpPr>
          <p:cNvPr id="7" name="Content Placeholder 2">
            <a:extLst>
              <a:ext uri="{FF2B5EF4-FFF2-40B4-BE49-F238E27FC236}">
                <a16:creationId xmlns:a16="http://schemas.microsoft.com/office/drawing/2014/main" id="{9B9A70BE-22D5-47B2-AD09-10D3F0AB04CF}"/>
              </a:ext>
            </a:extLst>
          </p:cNvPr>
          <p:cNvSpPr txBox="1">
            <a:spLocks/>
          </p:cNvSpPr>
          <p:nvPr/>
        </p:nvSpPr>
        <p:spPr>
          <a:xfrm>
            <a:off x="6173159" y="1006434"/>
            <a:ext cx="2920041" cy="3496555"/>
          </a:xfrm>
          <a:prstGeom prst="rect">
            <a:avLst/>
          </a:prstGeom>
          <a:solidFill>
            <a:schemeClr val="bg2"/>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dirty="0"/>
              <a:t>Moment of Truth</a:t>
            </a:r>
          </a:p>
          <a:p>
            <a:pPr marL="0" indent="0" algn="ctr">
              <a:buNone/>
            </a:pPr>
            <a:endParaRPr lang="en-US" sz="2100" dirty="0"/>
          </a:p>
          <a:p>
            <a:pPr marL="0" indent="0" algn="ctr">
              <a:buNone/>
            </a:pPr>
            <a:endParaRPr lang="en-US" sz="2100" dirty="0"/>
          </a:p>
          <a:p>
            <a:pPr marL="0" indent="0" algn="ctr">
              <a:buNone/>
            </a:pPr>
            <a:r>
              <a:rPr lang="en-US" sz="1800" dirty="0"/>
              <a:t>A time when </a:t>
            </a:r>
          </a:p>
          <a:p>
            <a:pPr marL="0" indent="0" algn="ctr">
              <a:buNone/>
            </a:pPr>
            <a:r>
              <a:rPr lang="en-US" sz="1800" dirty="0"/>
              <a:t>a person or thing is </a:t>
            </a:r>
            <a:r>
              <a:rPr lang="en-US" sz="1800" b="1" dirty="0"/>
              <a:t>tested</a:t>
            </a:r>
            <a:r>
              <a:rPr lang="en-US" sz="1800" dirty="0"/>
              <a:t>, </a:t>
            </a:r>
          </a:p>
          <a:p>
            <a:pPr marL="0" indent="0" algn="ctr">
              <a:buNone/>
            </a:pPr>
            <a:r>
              <a:rPr lang="en-US" sz="1800" dirty="0"/>
              <a:t>a </a:t>
            </a:r>
            <a:r>
              <a:rPr lang="en-US" sz="1800" b="1" dirty="0"/>
              <a:t>decision</a:t>
            </a:r>
            <a:r>
              <a:rPr lang="en-US" sz="1800" dirty="0"/>
              <a:t> has to be made</a:t>
            </a:r>
          </a:p>
          <a:p>
            <a:pPr marL="0" indent="0" algn="ctr">
              <a:buNone/>
            </a:pPr>
            <a:r>
              <a:rPr lang="en-US" sz="1800" dirty="0"/>
              <a:t>or a </a:t>
            </a:r>
            <a:r>
              <a:rPr lang="en-US" sz="1800" b="1" dirty="0"/>
              <a:t>crisis</a:t>
            </a:r>
            <a:r>
              <a:rPr lang="en-US" sz="1800" dirty="0"/>
              <a:t> has to be faced</a:t>
            </a:r>
            <a:endParaRPr lang="el-GR" sz="1800" dirty="0"/>
          </a:p>
        </p:txBody>
      </p:sp>
    </p:spTree>
    <p:extLst>
      <p:ext uri="{BB962C8B-B14F-4D97-AF65-F5344CB8AC3E}">
        <p14:creationId xmlns:p14="http://schemas.microsoft.com/office/powerpoint/2010/main" val="54698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634033"/>
            <a:ext cx="9144000" cy="41275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50"/>
          </a:p>
        </p:txBody>
      </p:sp>
      <p:cxnSp>
        <p:nvCxnSpPr>
          <p:cNvPr id="18" name="Straight Arrow Connector 17"/>
          <p:cNvCxnSpPr/>
          <p:nvPr/>
        </p:nvCxnSpPr>
        <p:spPr>
          <a:xfrm>
            <a:off x="57150" y="1494046"/>
            <a:ext cx="87235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21"/>
          <p:cNvSpPr>
            <a:spLocks noChangeArrowheads="1"/>
          </p:cNvSpPr>
          <p:nvPr/>
        </p:nvSpPr>
        <p:spPr bwMode="auto">
          <a:xfrm>
            <a:off x="790778" y="946058"/>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29"/>
          <p:cNvSpPr>
            <a:spLocks noEditPoints="1"/>
          </p:cNvSpPr>
          <p:nvPr/>
        </p:nvSpPr>
        <p:spPr bwMode="auto">
          <a:xfrm>
            <a:off x="1038383" y="1213862"/>
            <a:ext cx="602070" cy="560369"/>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Oval 13"/>
          <p:cNvSpPr>
            <a:spLocks noChangeArrowheads="1"/>
          </p:cNvSpPr>
          <p:nvPr/>
        </p:nvSpPr>
        <p:spPr bwMode="auto">
          <a:xfrm>
            <a:off x="6820732" y="946058"/>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Oval 39"/>
          <p:cNvSpPr>
            <a:spLocks noChangeArrowheads="1"/>
          </p:cNvSpPr>
          <p:nvPr/>
        </p:nvSpPr>
        <p:spPr bwMode="auto">
          <a:xfrm>
            <a:off x="3805755" y="946058"/>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01"/>
          <p:cNvSpPr>
            <a:spLocks noEditPoints="1"/>
          </p:cNvSpPr>
          <p:nvPr/>
        </p:nvSpPr>
        <p:spPr bwMode="auto">
          <a:xfrm>
            <a:off x="3943065" y="1257094"/>
            <a:ext cx="820274" cy="475209"/>
          </a:xfrm>
          <a:custGeom>
            <a:avLst/>
            <a:gdLst>
              <a:gd name="T0" fmla="*/ 329 w 794"/>
              <a:gd name="T1" fmla="*/ 0 h 460"/>
              <a:gd name="T2" fmla="*/ 212 w 794"/>
              <a:gd name="T3" fmla="*/ 39 h 460"/>
              <a:gd name="T4" fmla="*/ 3 w 794"/>
              <a:gd name="T5" fmla="*/ 211 h 460"/>
              <a:gd name="T6" fmla="*/ 13 w 794"/>
              <a:gd name="T7" fmla="*/ 212 h 460"/>
              <a:gd name="T8" fmla="*/ 283 w 794"/>
              <a:gd name="T9" fmla="*/ 32 h 460"/>
              <a:gd name="T10" fmla="*/ 280 w 794"/>
              <a:gd name="T11" fmla="*/ 244 h 460"/>
              <a:gd name="T12" fmla="*/ 241 w 794"/>
              <a:gd name="T13" fmla="*/ 270 h 460"/>
              <a:gd name="T14" fmla="*/ 450 w 794"/>
              <a:gd name="T15" fmla="*/ 182 h 460"/>
              <a:gd name="T16" fmla="*/ 492 w 794"/>
              <a:gd name="T17" fmla="*/ 261 h 460"/>
              <a:gd name="T18" fmla="*/ 371 w 794"/>
              <a:gd name="T19" fmla="*/ 324 h 460"/>
              <a:gd name="T20" fmla="*/ 369 w 794"/>
              <a:gd name="T21" fmla="*/ 326 h 460"/>
              <a:gd name="T22" fmla="*/ 274 w 794"/>
              <a:gd name="T23" fmla="*/ 409 h 460"/>
              <a:gd name="T24" fmla="*/ 74 w 794"/>
              <a:gd name="T25" fmla="*/ 431 h 460"/>
              <a:gd name="T26" fmla="*/ 81 w 794"/>
              <a:gd name="T27" fmla="*/ 438 h 460"/>
              <a:gd name="T28" fmla="*/ 310 w 794"/>
              <a:gd name="T29" fmla="*/ 406 h 460"/>
              <a:gd name="T30" fmla="*/ 354 w 794"/>
              <a:gd name="T31" fmla="*/ 436 h 460"/>
              <a:gd name="T32" fmla="*/ 386 w 794"/>
              <a:gd name="T33" fmla="*/ 428 h 460"/>
              <a:gd name="T34" fmla="*/ 431 w 794"/>
              <a:gd name="T35" fmla="*/ 460 h 460"/>
              <a:gd name="T36" fmla="*/ 485 w 794"/>
              <a:gd name="T37" fmla="*/ 410 h 460"/>
              <a:gd name="T38" fmla="*/ 530 w 794"/>
              <a:gd name="T39" fmla="*/ 442 h 460"/>
              <a:gd name="T40" fmla="*/ 611 w 794"/>
              <a:gd name="T41" fmla="*/ 337 h 460"/>
              <a:gd name="T42" fmla="*/ 794 w 794"/>
              <a:gd name="T43" fmla="*/ 288 h 460"/>
              <a:gd name="T44" fmla="*/ 745 w 794"/>
              <a:gd name="T45" fmla="*/ 0 h 460"/>
              <a:gd name="T46" fmla="*/ 780 w 794"/>
              <a:gd name="T47" fmla="*/ 82 h 460"/>
              <a:gd name="T48" fmla="*/ 294 w 794"/>
              <a:gd name="T49" fmla="*/ 134 h 460"/>
              <a:gd name="T50" fmla="*/ 329 w 794"/>
              <a:gd name="T51" fmla="*/ 14 h 460"/>
              <a:gd name="T52" fmla="*/ 780 w 794"/>
              <a:gd name="T53" fmla="*/ 49 h 460"/>
              <a:gd name="T54" fmla="*/ 294 w 794"/>
              <a:gd name="T55" fmla="*/ 68 h 460"/>
              <a:gd name="T56" fmla="*/ 329 w 794"/>
              <a:gd name="T57" fmla="*/ 14 h 460"/>
              <a:gd name="T58" fmla="*/ 321 w 794"/>
              <a:gd name="T59" fmla="*/ 396 h 460"/>
              <a:gd name="T60" fmla="*/ 378 w 794"/>
              <a:gd name="T61" fmla="*/ 337 h 460"/>
              <a:gd name="T62" fmla="*/ 383 w 794"/>
              <a:gd name="T63" fmla="*/ 403 h 460"/>
              <a:gd name="T64" fmla="*/ 461 w 794"/>
              <a:gd name="T65" fmla="*/ 428 h 460"/>
              <a:gd name="T66" fmla="*/ 400 w 794"/>
              <a:gd name="T67" fmla="*/ 424 h 460"/>
              <a:gd name="T68" fmla="*/ 432 w 794"/>
              <a:gd name="T69" fmla="*/ 337 h 460"/>
              <a:gd name="T70" fmla="*/ 488 w 794"/>
              <a:gd name="T71" fmla="*/ 374 h 460"/>
              <a:gd name="T72" fmla="*/ 461 w 794"/>
              <a:gd name="T73" fmla="*/ 428 h 460"/>
              <a:gd name="T74" fmla="*/ 515 w 794"/>
              <a:gd name="T75" fmla="*/ 425 h 460"/>
              <a:gd name="T76" fmla="*/ 522 w 794"/>
              <a:gd name="T77" fmla="*/ 337 h 460"/>
              <a:gd name="T78" fmla="*/ 560 w 794"/>
              <a:gd name="T79" fmla="*/ 410 h 460"/>
              <a:gd name="T80" fmla="*/ 398 w 794"/>
              <a:gd name="T81" fmla="*/ 323 h 460"/>
              <a:gd name="T82" fmla="*/ 500 w 794"/>
              <a:gd name="T83" fmla="*/ 273 h 460"/>
              <a:gd name="T84" fmla="*/ 445 w 794"/>
              <a:gd name="T85" fmla="*/ 169 h 460"/>
              <a:gd name="T86" fmla="*/ 294 w 794"/>
              <a:gd name="T87" fmla="*/ 148 h 460"/>
              <a:gd name="T88" fmla="*/ 780 w 794"/>
              <a:gd name="T89" fmla="*/ 28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4" h="460">
                <a:moveTo>
                  <a:pt x="745" y="0"/>
                </a:moveTo>
                <a:cubicBezTo>
                  <a:pt x="329" y="0"/>
                  <a:pt x="329" y="0"/>
                  <a:pt x="329" y="0"/>
                </a:cubicBezTo>
                <a:cubicBezTo>
                  <a:pt x="313" y="0"/>
                  <a:pt x="299" y="7"/>
                  <a:pt x="290" y="20"/>
                </a:cubicBezTo>
                <a:cubicBezTo>
                  <a:pt x="278" y="14"/>
                  <a:pt x="248" y="8"/>
                  <a:pt x="212" y="39"/>
                </a:cubicBezTo>
                <a:cubicBezTo>
                  <a:pt x="168" y="77"/>
                  <a:pt x="6" y="200"/>
                  <a:pt x="4" y="201"/>
                </a:cubicBezTo>
                <a:cubicBezTo>
                  <a:pt x="1" y="204"/>
                  <a:pt x="0" y="208"/>
                  <a:pt x="3" y="211"/>
                </a:cubicBezTo>
                <a:cubicBezTo>
                  <a:pt x="4" y="213"/>
                  <a:pt x="6" y="214"/>
                  <a:pt x="8" y="214"/>
                </a:cubicBezTo>
                <a:cubicBezTo>
                  <a:pt x="10" y="214"/>
                  <a:pt x="11" y="213"/>
                  <a:pt x="13" y="212"/>
                </a:cubicBezTo>
                <a:cubicBezTo>
                  <a:pt x="14" y="211"/>
                  <a:pt x="177" y="88"/>
                  <a:pt x="221" y="50"/>
                </a:cubicBezTo>
                <a:cubicBezTo>
                  <a:pt x="251" y="24"/>
                  <a:pt x="274" y="28"/>
                  <a:pt x="283" y="32"/>
                </a:cubicBezTo>
                <a:cubicBezTo>
                  <a:pt x="281" y="37"/>
                  <a:pt x="280" y="43"/>
                  <a:pt x="280" y="49"/>
                </a:cubicBezTo>
                <a:cubicBezTo>
                  <a:pt x="280" y="244"/>
                  <a:pt x="280" y="244"/>
                  <a:pt x="280" y="244"/>
                </a:cubicBezTo>
                <a:cubicBezTo>
                  <a:pt x="260" y="253"/>
                  <a:pt x="246" y="259"/>
                  <a:pt x="245" y="260"/>
                </a:cubicBezTo>
                <a:cubicBezTo>
                  <a:pt x="241" y="262"/>
                  <a:pt x="240" y="266"/>
                  <a:pt x="241" y="270"/>
                </a:cubicBezTo>
                <a:cubicBezTo>
                  <a:pt x="243" y="273"/>
                  <a:pt x="247" y="275"/>
                  <a:pt x="251" y="273"/>
                </a:cubicBezTo>
                <a:cubicBezTo>
                  <a:pt x="252" y="272"/>
                  <a:pt x="410" y="198"/>
                  <a:pt x="450" y="182"/>
                </a:cubicBezTo>
                <a:cubicBezTo>
                  <a:pt x="479" y="170"/>
                  <a:pt x="498" y="184"/>
                  <a:pt x="507" y="201"/>
                </a:cubicBezTo>
                <a:cubicBezTo>
                  <a:pt x="516" y="221"/>
                  <a:pt x="514" y="248"/>
                  <a:pt x="492" y="261"/>
                </a:cubicBezTo>
                <a:cubicBezTo>
                  <a:pt x="482" y="267"/>
                  <a:pt x="464" y="275"/>
                  <a:pt x="444" y="285"/>
                </a:cubicBezTo>
                <a:cubicBezTo>
                  <a:pt x="411" y="300"/>
                  <a:pt x="381" y="315"/>
                  <a:pt x="371" y="324"/>
                </a:cubicBezTo>
                <a:cubicBezTo>
                  <a:pt x="371" y="324"/>
                  <a:pt x="370" y="324"/>
                  <a:pt x="370" y="325"/>
                </a:cubicBezTo>
                <a:cubicBezTo>
                  <a:pt x="370" y="325"/>
                  <a:pt x="369" y="325"/>
                  <a:pt x="369" y="326"/>
                </a:cubicBezTo>
                <a:cubicBezTo>
                  <a:pt x="366" y="329"/>
                  <a:pt x="361" y="334"/>
                  <a:pt x="356" y="340"/>
                </a:cubicBezTo>
                <a:cubicBezTo>
                  <a:pt x="336" y="363"/>
                  <a:pt x="303" y="401"/>
                  <a:pt x="274" y="409"/>
                </a:cubicBezTo>
                <a:cubicBezTo>
                  <a:pt x="236" y="419"/>
                  <a:pt x="82" y="424"/>
                  <a:pt x="80" y="424"/>
                </a:cubicBezTo>
                <a:cubicBezTo>
                  <a:pt x="76" y="424"/>
                  <a:pt x="73" y="428"/>
                  <a:pt x="74" y="431"/>
                </a:cubicBezTo>
                <a:cubicBezTo>
                  <a:pt x="74" y="435"/>
                  <a:pt x="77" y="438"/>
                  <a:pt x="81" y="438"/>
                </a:cubicBezTo>
                <a:cubicBezTo>
                  <a:pt x="81" y="438"/>
                  <a:pt x="81" y="438"/>
                  <a:pt x="81" y="438"/>
                </a:cubicBezTo>
                <a:cubicBezTo>
                  <a:pt x="87" y="438"/>
                  <a:pt x="238" y="433"/>
                  <a:pt x="278" y="422"/>
                </a:cubicBezTo>
                <a:cubicBezTo>
                  <a:pt x="289" y="419"/>
                  <a:pt x="299" y="413"/>
                  <a:pt x="310" y="406"/>
                </a:cubicBezTo>
                <a:cubicBezTo>
                  <a:pt x="314" y="416"/>
                  <a:pt x="322" y="425"/>
                  <a:pt x="333" y="431"/>
                </a:cubicBezTo>
                <a:cubicBezTo>
                  <a:pt x="339" y="434"/>
                  <a:pt x="347" y="436"/>
                  <a:pt x="354" y="436"/>
                </a:cubicBezTo>
                <a:cubicBezTo>
                  <a:pt x="365" y="436"/>
                  <a:pt x="376" y="431"/>
                  <a:pt x="385" y="423"/>
                </a:cubicBezTo>
                <a:cubicBezTo>
                  <a:pt x="386" y="425"/>
                  <a:pt x="386" y="426"/>
                  <a:pt x="386" y="428"/>
                </a:cubicBezTo>
                <a:cubicBezTo>
                  <a:pt x="391" y="440"/>
                  <a:pt x="399" y="450"/>
                  <a:pt x="410" y="455"/>
                </a:cubicBezTo>
                <a:cubicBezTo>
                  <a:pt x="417" y="459"/>
                  <a:pt x="424" y="460"/>
                  <a:pt x="431" y="460"/>
                </a:cubicBezTo>
                <a:cubicBezTo>
                  <a:pt x="449" y="460"/>
                  <a:pt x="465" y="451"/>
                  <a:pt x="474" y="434"/>
                </a:cubicBezTo>
                <a:cubicBezTo>
                  <a:pt x="485" y="410"/>
                  <a:pt x="485" y="410"/>
                  <a:pt x="485" y="410"/>
                </a:cubicBezTo>
                <a:cubicBezTo>
                  <a:pt x="489" y="421"/>
                  <a:pt x="497" y="431"/>
                  <a:pt x="509" y="437"/>
                </a:cubicBezTo>
                <a:cubicBezTo>
                  <a:pt x="516" y="440"/>
                  <a:pt x="523" y="442"/>
                  <a:pt x="530" y="442"/>
                </a:cubicBezTo>
                <a:cubicBezTo>
                  <a:pt x="547" y="442"/>
                  <a:pt x="564" y="432"/>
                  <a:pt x="572" y="416"/>
                </a:cubicBezTo>
                <a:cubicBezTo>
                  <a:pt x="611" y="337"/>
                  <a:pt x="611" y="337"/>
                  <a:pt x="611" y="337"/>
                </a:cubicBezTo>
                <a:cubicBezTo>
                  <a:pt x="745" y="337"/>
                  <a:pt x="745" y="337"/>
                  <a:pt x="745" y="337"/>
                </a:cubicBezTo>
                <a:cubicBezTo>
                  <a:pt x="772" y="337"/>
                  <a:pt x="794" y="315"/>
                  <a:pt x="794" y="288"/>
                </a:cubicBezTo>
                <a:cubicBezTo>
                  <a:pt x="794" y="49"/>
                  <a:pt x="794" y="49"/>
                  <a:pt x="794" y="49"/>
                </a:cubicBezTo>
                <a:cubicBezTo>
                  <a:pt x="794" y="22"/>
                  <a:pt x="772" y="0"/>
                  <a:pt x="745" y="0"/>
                </a:cubicBezTo>
                <a:close/>
                <a:moveTo>
                  <a:pt x="294" y="82"/>
                </a:moveTo>
                <a:cubicBezTo>
                  <a:pt x="780" y="82"/>
                  <a:pt x="780" y="82"/>
                  <a:pt x="780" y="82"/>
                </a:cubicBezTo>
                <a:cubicBezTo>
                  <a:pt x="780" y="134"/>
                  <a:pt x="780" y="134"/>
                  <a:pt x="780" y="134"/>
                </a:cubicBezTo>
                <a:cubicBezTo>
                  <a:pt x="294" y="134"/>
                  <a:pt x="294" y="134"/>
                  <a:pt x="294" y="134"/>
                </a:cubicBezTo>
                <a:lnTo>
                  <a:pt x="294" y="82"/>
                </a:lnTo>
                <a:close/>
                <a:moveTo>
                  <a:pt x="329" y="14"/>
                </a:moveTo>
                <a:cubicBezTo>
                  <a:pt x="745" y="14"/>
                  <a:pt x="745" y="14"/>
                  <a:pt x="745" y="14"/>
                </a:cubicBezTo>
                <a:cubicBezTo>
                  <a:pt x="765" y="14"/>
                  <a:pt x="780" y="29"/>
                  <a:pt x="780" y="49"/>
                </a:cubicBezTo>
                <a:cubicBezTo>
                  <a:pt x="780" y="68"/>
                  <a:pt x="780" y="68"/>
                  <a:pt x="780" y="68"/>
                </a:cubicBezTo>
                <a:cubicBezTo>
                  <a:pt x="294" y="68"/>
                  <a:pt x="294" y="68"/>
                  <a:pt x="294" y="68"/>
                </a:cubicBezTo>
                <a:cubicBezTo>
                  <a:pt x="294" y="49"/>
                  <a:pt x="294" y="49"/>
                  <a:pt x="294" y="49"/>
                </a:cubicBezTo>
                <a:cubicBezTo>
                  <a:pt x="294" y="29"/>
                  <a:pt x="310" y="14"/>
                  <a:pt x="329" y="14"/>
                </a:cubicBezTo>
                <a:close/>
                <a:moveTo>
                  <a:pt x="339" y="418"/>
                </a:moveTo>
                <a:cubicBezTo>
                  <a:pt x="330" y="414"/>
                  <a:pt x="324" y="406"/>
                  <a:pt x="321" y="396"/>
                </a:cubicBezTo>
                <a:cubicBezTo>
                  <a:pt x="338" y="382"/>
                  <a:pt x="354" y="364"/>
                  <a:pt x="366" y="350"/>
                </a:cubicBezTo>
                <a:cubicBezTo>
                  <a:pt x="371" y="345"/>
                  <a:pt x="375" y="340"/>
                  <a:pt x="378" y="337"/>
                </a:cubicBezTo>
                <a:cubicBezTo>
                  <a:pt x="416" y="337"/>
                  <a:pt x="416" y="337"/>
                  <a:pt x="416" y="337"/>
                </a:cubicBezTo>
                <a:cubicBezTo>
                  <a:pt x="383" y="403"/>
                  <a:pt x="383" y="403"/>
                  <a:pt x="383" y="403"/>
                </a:cubicBezTo>
                <a:cubicBezTo>
                  <a:pt x="375" y="420"/>
                  <a:pt x="355" y="426"/>
                  <a:pt x="339" y="418"/>
                </a:cubicBezTo>
                <a:close/>
                <a:moveTo>
                  <a:pt x="461" y="428"/>
                </a:moveTo>
                <a:cubicBezTo>
                  <a:pt x="453" y="444"/>
                  <a:pt x="433" y="451"/>
                  <a:pt x="416" y="443"/>
                </a:cubicBezTo>
                <a:cubicBezTo>
                  <a:pt x="409" y="439"/>
                  <a:pt x="403" y="432"/>
                  <a:pt x="400" y="424"/>
                </a:cubicBezTo>
                <a:cubicBezTo>
                  <a:pt x="397" y="415"/>
                  <a:pt x="398" y="406"/>
                  <a:pt x="401" y="398"/>
                </a:cubicBezTo>
                <a:cubicBezTo>
                  <a:pt x="432" y="337"/>
                  <a:pt x="432" y="337"/>
                  <a:pt x="432" y="337"/>
                </a:cubicBezTo>
                <a:cubicBezTo>
                  <a:pt x="506" y="337"/>
                  <a:pt x="506" y="337"/>
                  <a:pt x="506" y="337"/>
                </a:cubicBezTo>
                <a:cubicBezTo>
                  <a:pt x="488" y="374"/>
                  <a:pt x="488" y="374"/>
                  <a:pt x="488" y="374"/>
                </a:cubicBezTo>
                <a:cubicBezTo>
                  <a:pt x="488" y="374"/>
                  <a:pt x="488" y="374"/>
                  <a:pt x="488" y="374"/>
                </a:cubicBezTo>
                <a:lnTo>
                  <a:pt x="461" y="428"/>
                </a:lnTo>
                <a:close/>
                <a:moveTo>
                  <a:pt x="560" y="410"/>
                </a:moveTo>
                <a:cubicBezTo>
                  <a:pt x="552" y="426"/>
                  <a:pt x="532" y="433"/>
                  <a:pt x="515" y="425"/>
                </a:cubicBezTo>
                <a:cubicBezTo>
                  <a:pt x="499" y="416"/>
                  <a:pt x="492" y="397"/>
                  <a:pt x="500" y="380"/>
                </a:cubicBezTo>
                <a:cubicBezTo>
                  <a:pt x="522" y="337"/>
                  <a:pt x="522" y="337"/>
                  <a:pt x="522" y="337"/>
                </a:cubicBezTo>
                <a:cubicBezTo>
                  <a:pt x="596" y="337"/>
                  <a:pt x="596" y="337"/>
                  <a:pt x="596" y="337"/>
                </a:cubicBezTo>
                <a:lnTo>
                  <a:pt x="560" y="410"/>
                </a:lnTo>
                <a:close/>
                <a:moveTo>
                  <a:pt x="745" y="323"/>
                </a:moveTo>
                <a:cubicBezTo>
                  <a:pt x="398" y="323"/>
                  <a:pt x="398" y="323"/>
                  <a:pt x="398" y="323"/>
                </a:cubicBezTo>
                <a:cubicBezTo>
                  <a:pt x="412" y="315"/>
                  <a:pt x="432" y="306"/>
                  <a:pt x="450" y="297"/>
                </a:cubicBezTo>
                <a:cubicBezTo>
                  <a:pt x="470" y="288"/>
                  <a:pt x="489" y="279"/>
                  <a:pt x="500" y="273"/>
                </a:cubicBezTo>
                <a:cubicBezTo>
                  <a:pt x="529" y="255"/>
                  <a:pt x="531" y="220"/>
                  <a:pt x="519" y="195"/>
                </a:cubicBezTo>
                <a:cubicBezTo>
                  <a:pt x="509" y="174"/>
                  <a:pt x="483" y="154"/>
                  <a:pt x="445" y="169"/>
                </a:cubicBezTo>
                <a:cubicBezTo>
                  <a:pt x="419" y="179"/>
                  <a:pt x="345" y="214"/>
                  <a:pt x="294" y="237"/>
                </a:cubicBezTo>
                <a:cubicBezTo>
                  <a:pt x="294" y="148"/>
                  <a:pt x="294" y="148"/>
                  <a:pt x="294" y="148"/>
                </a:cubicBezTo>
                <a:cubicBezTo>
                  <a:pt x="780" y="148"/>
                  <a:pt x="780" y="148"/>
                  <a:pt x="780" y="148"/>
                </a:cubicBezTo>
                <a:cubicBezTo>
                  <a:pt x="780" y="288"/>
                  <a:pt x="780" y="288"/>
                  <a:pt x="780" y="288"/>
                </a:cubicBezTo>
                <a:cubicBezTo>
                  <a:pt x="780" y="307"/>
                  <a:pt x="765" y="323"/>
                  <a:pt x="745" y="32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2"/>
          <a:stretch>
            <a:fillRect/>
          </a:stretch>
        </p:blipFill>
        <p:spPr>
          <a:xfrm>
            <a:off x="3717688" y="2248793"/>
            <a:ext cx="1271028" cy="2510455"/>
          </a:xfrm>
          <a:prstGeom prst="rect">
            <a:avLst/>
          </a:prstGeom>
        </p:spPr>
      </p:pic>
      <p:pic>
        <p:nvPicPr>
          <p:cNvPr id="13" name="Picture 2"/>
          <p:cNvPicPr>
            <a:picLocks noChangeAspect="1"/>
          </p:cNvPicPr>
          <p:nvPr/>
        </p:nvPicPr>
        <p:blipFill>
          <a:blip r:embed="rId3"/>
          <a:stretch>
            <a:fillRect/>
          </a:stretch>
        </p:blipFill>
        <p:spPr>
          <a:xfrm>
            <a:off x="645564" y="2416320"/>
            <a:ext cx="1338975" cy="2330402"/>
          </a:xfrm>
          <a:prstGeom prst="rect">
            <a:avLst/>
          </a:prstGeom>
        </p:spPr>
      </p:pic>
      <p:pic>
        <p:nvPicPr>
          <p:cNvPr id="14" name="Εικόνα 11"/>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37346"/>
          <a:stretch/>
        </p:blipFill>
        <p:spPr>
          <a:xfrm>
            <a:off x="703863" y="3435721"/>
            <a:ext cx="1222375" cy="1311001"/>
          </a:xfrm>
          <a:prstGeom prst="rect">
            <a:avLst/>
          </a:prstGeom>
        </p:spPr>
      </p:pic>
      <p:sp>
        <p:nvSpPr>
          <p:cNvPr id="15" name="Rectangle 14"/>
          <p:cNvSpPr/>
          <p:nvPr/>
        </p:nvSpPr>
        <p:spPr>
          <a:xfrm>
            <a:off x="703863" y="3263900"/>
            <a:ext cx="1222375" cy="2275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6" name="Shape 99" descr="Questionnaire Snapshots.jpg"/>
          <p:cNvPicPr preferRelativeResize="0"/>
          <p:nvPr/>
        </p:nvPicPr>
        <p:blipFill rotWithShape="1">
          <a:blip r:embed="rId6">
            <a:alphaModFix/>
          </a:blip>
          <a:srcRect t="4257" r="55361" b="3788"/>
          <a:stretch/>
        </p:blipFill>
        <p:spPr>
          <a:xfrm>
            <a:off x="6640570" y="2218466"/>
            <a:ext cx="1457603" cy="2528256"/>
          </a:xfrm>
          <a:prstGeom prst="rect">
            <a:avLst/>
          </a:prstGeom>
          <a:noFill/>
          <a:ln>
            <a:noFill/>
          </a:ln>
        </p:spPr>
      </p:pic>
      <p:sp>
        <p:nvSpPr>
          <p:cNvPr id="20" name="Shape 96">
            <a:extLst>
              <a:ext uri="{FF2B5EF4-FFF2-40B4-BE49-F238E27FC236}">
                <a16:creationId xmlns:a16="http://schemas.microsoft.com/office/drawing/2014/main" id="{8616460F-E967-4606-ABC4-DCCBC5348F16}"/>
              </a:ext>
            </a:extLst>
          </p:cNvPr>
          <p:cNvSpPr txBox="1">
            <a:spLocks noGrp="1"/>
          </p:cNvSpPr>
          <p:nvPr>
            <p:ph type="title"/>
          </p:nvPr>
        </p:nvSpPr>
        <p:spPr>
          <a:prstGeom prst="rect">
            <a:avLst/>
          </a:prstGeom>
        </p:spPr>
        <p:txBody>
          <a:bodyPr lIns="68575" tIns="68575" rIns="68575" bIns="68575" anchor="t" anchorCtr="0">
            <a:noAutofit/>
          </a:bodyPr>
          <a:lstStyle/>
          <a:p>
            <a:pPr lvl="0" algn="ctr"/>
            <a:r>
              <a:rPr lang="en-US" sz="2400" b="1" dirty="0">
                <a:solidFill>
                  <a:schemeClr val="bg1"/>
                </a:solidFill>
              </a:rPr>
              <a:t>Moments of truth in </a:t>
            </a:r>
            <a:r>
              <a:rPr lang="en-US" sz="2400" b="1" dirty="0">
                <a:solidFill>
                  <a:schemeClr val="tx1"/>
                </a:solidFill>
              </a:rPr>
              <a:t>retail </a:t>
            </a:r>
            <a:r>
              <a:rPr lang="en-US" sz="2400" b="1" dirty="0">
                <a:solidFill>
                  <a:schemeClr val="bg1"/>
                </a:solidFill>
              </a:rPr>
              <a:t>e-commerce</a:t>
            </a:r>
            <a:endParaRPr lang="en" sz="2400" b="1" dirty="0">
              <a:solidFill>
                <a:schemeClr val="tx1"/>
              </a:solidFill>
            </a:endParaRPr>
          </a:p>
        </p:txBody>
      </p:sp>
      <p:sp>
        <p:nvSpPr>
          <p:cNvPr id="21" name="Rectangle 12">
            <a:extLst>
              <a:ext uri="{FF2B5EF4-FFF2-40B4-BE49-F238E27FC236}">
                <a16:creationId xmlns:a16="http://schemas.microsoft.com/office/drawing/2014/main" id="{20FC0B31-BBA8-44BD-A432-9FECCC0D04FE}"/>
              </a:ext>
            </a:extLst>
          </p:cNvPr>
          <p:cNvSpPr/>
          <p:nvPr/>
        </p:nvSpPr>
        <p:spPr>
          <a:xfrm>
            <a:off x="276720" y="653585"/>
            <a:ext cx="2125395" cy="37764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Browsing</a:t>
            </a:r>
            <a:endParaRPr lang="el-GR" sz="1200" b="1" dirty="0">
              <a:solidFill>
                <a:schemeClr val="bg2">
                  <a:lumMod val="50000"/>
                </a:schemeClr>
              </a:solidFill>
            </a:endParaRPr>
          </a:p>
        </p:txBody>
      </p:sp>
      <p:sp>
        <p:nvSpPr>
          <p:cNvPr id="22" name="Rectangle 12">
            <a:extLst>
              <a:ext uri="{FF2B5EF4-FFF2-40B4-BE49-F238E27FC236}">
                <a16:creationId xmlns:a16="http://schemas.microsoft.com/office/drawing/2014/main" id="{917D38DE-4ADD-4183-BE1F-F9422F88460A}"/>
              </a:ext>
            </a:extLst>
          </p:cNvPr>
          <p:cNvSpPr/>
          <p:nvPr/>
        </p:nvSpPr>
        <p:spPr>
          <a:xfrm>
            <a:off x="3257114" y="638265"/>
            <a:ext cx="2125395" cy="37764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Checking Out</a:t>
            </a:r>
            <a:endParaRPr lang="el-GR" sz="1200" b="1" dirty="0">
              <a:solidFill>
                <a:schemeClr val="bg2">
                  <a:lumMod val="50000"/>
                </a:schemeClr>
              </a:solidFill>
            </a:endParaRPr>
          </a:p>
        </p:txBody>
      </p:sp>
      <p:sp>
        <p:nvSpPr>
          <p:cNvPr id="23" name="Rectangle 12">
            <a:extLst>
              <a:ext uri="{FF2B5EF4-FFF2-40B4-BE49-F238E27FC236}">
                <a16:creationId xmlns:a16="http://schemas.microsoft.com/office/drawing/2014/main" id="{DE3432F8-0FD2-43BF-9097-7C2AE4E1D53A}"/>
              </a:ext>
            </a:extLst>
          </p:cNvPr>
          <p:cNvSpPr/>
          <p:nvPr/>
        </p:nvSpPr>
        <p:spPr>
          <a:xfrm>
            <a:off x="6344303" y="640577"/>
            <a:ext cx="2125395" cy="377645"/>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After Delivery / Pick Up</a:t>
            </a:r>
            <a:endParaRPr lang="el-GR" sz="1200" b="1" dirty="0">
              <a:solidFill>
                <a:schemeClr val="bg2">
                  <a:lumMod val="50000"/>
                </a:schemeClr>
              </a:solidFill>
            </a:endParaRPr>
          </a:p>
        </p:txBody>
      </p:sp>
      <p:pic>
        <p:nvPicPr>
          <p:cNvPr id="24" name="Picture 2" descr="Related image">
            <a:extLst>
              <a:ext uri="{FF2B5EF4-FFF2-40B4-BE49-F238E27FC236}">
                <a16:creationId xmlns:a16="http://schemas.microsoft.com/office/drawing/2014/main" id="{7832DF44-A0B8-467C-A34B-DE153D711F50}"/>
              </a:ext>
            </a:extLst>
          </p:cNvPr>
          <p:cNvPicPr>
            <a:picLocks noChangeAspect="1" noChangeArrowheads="1"/>
          </p:cNvPicPr>
          <p:nvPr/>
        </p:nvPicPr>
        <p:blipFill>
          <a:blip r:embed="rId7" cstate="print">
            <a:lum bright="70000" contrast="-70000"/>
            <a:extLst>
              <a:ext uri="{28A0092B-C50C-407E-A947-70E740481C1C}">
                <a14:useLocalDpi xmlns:a14="http://schemas.microsoft.com/office/drawing/2010/main" val="0"/>
              </a:ext>
            </a:extLst>
          </a:blip>
          <a:srcRect/>
          <a:stretch>
            <a:fillRect/>
          </a:stretch>
        </p:blipFill>
        <p:spPr bwMode="auto">
          <a:xfrm>
            <a:off x="7072163" y="1206627"/>
            <a:ext cx="615899" cy="5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4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r="36258"/>
          <a:stretch/>
        </p:blipFill>
        <p:spPr>
          <a:xfrm>
            <a:off x="2085975" y="864766"/>
            <a:ext cx="6350872" cy="3928691"/>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40285" t="29304" r="40285" b="29304"/>
          <a:stretch/>
        </p:blipFill>
        <p:spPr>
          <a:xfrm>
            <a:off x="565273" y="1435894"/>
            <a:ext cx="372071" cy="792606"/>
          </a:xfrm>
          <a:prstGeom prst="rect">
            <a:avLst/>
          </a:prstGeom>
        </p:spPr>
      </p:pic>
      <p:sp>
        <p:nvSpPr>
          <p:cNvPr id="13" name="Title 1"/>
          <p:cNvSpPr txBox="1">
            <a:spLocks/>
          </p:cNvSpPr>
          <p:nvPr/>
        </p:nvSpPr>
        <p:spPr>
          <a:xfrm>
            <a:off x="-71608" y="2586526"/>
            <a:ext cx="1714500" cy="6791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b="1" u="sng" dirty="0">
                <a:solidFill>
                  <a:srgbClr val="32475D"/>
                </a:solidFill>
              </a:rPr>
              <a:t>Which Orders </a:t>
            </a:r>
            <a:r>
              <a:rPr lang="en-US" sz="1500" dirty="0">
                <a:solidFill>
                  <a:srgbClr val="32475D"/>
                </a:solidFill>
              </a:rPr>
              <a:t>need your </a:t>
            </a:r>
            <a:r>
              <a:rPr lang="en-US" sz="1500" b="1" dirty="0">
                <a:solidFill>
                  <a:srgbClr val="FF0000"/>
                </a:solidFill>
              </a:rPr>
              <a:t>immediate attention</a:t>
            </a:r>
            <a:r>
              <a:rPr lang="en-US" sz="1500" dirty="0">
                <a:solidFill>
                  <a:srgbClr val="32475D"/>
                </a:solidFill>
              </a:rPr>
              <a:t>!</a:t>
            </a:r>
            <a:endParaRPr lang="el-GR" sz="1500" dirty="0">
              <a:solidFill>
                <a:srgbClr val="32475D"/>
              </a:solidFill>
            </a:endParaRPr>
          </a:p>
        </p:txBody>
      </p:sp>
      <p:sp>
        <p:nvSpPr>
          <p:cNvPr id="14" name="Right Arrow 13"/>
          <p:cNvSpPr/>
          <p:nvPr/>
        </p:nvSpPr>
        <p:spPr>
          <a:xfrm flipV="1">
            <a:off x="1614145" y="2656081"/>
            <a:ext cx="275987" cy="34289"/>
          </a:xfrm>
          <a:prstGeom prst="rightArrow">
            <a:avLst/>
          </a:prstGeom>
          <a:noFill/>
          <a:ln w="38100">
            <a:solidFill>
              <a:srgbClr val="2B7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5" name="Right Arrow 14"/>
          <p:cNvSpPr/>
          <p:nvPr/>
        </p:nvSpPr>
        <p:spPr>
          <a:xfrm flipV="1">
            <a:off x="1607002" y="2891824"/>
            <a:ext cx="275987" cy="34289"/>
          </a:xfrm>
          <a:prstGeom prst="rightArrow">
            <a:avLst/>
          </a:prstGeom>
          <a:noFill/>
          <a:ln w="38100">
            <a:solidFill>
              <a:srgbClr val="2B7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6" name="Right Arrow 15"/>
          <p:cNvSpPr/>
          <p:nvPr/>
        </p:nvSpPr>
        <p:spPr>
          <a:xfrm flipV="1">
            <a:off x="1599858" y="3156143"/>
            <a:ext cx="275987" cy="34289"/>
          </a:xfrm>
          <a:prstGeom prst="rightArrow">
            <a:avLst/>
          </a:prstGeom>
          <a:noFill/>
          <a:ln w="38100">
            <a:solidFill>
              <a:srgbClr val="2B7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7" name="Right Arrow 16"/>
          <p:cNvSpPr/>
          <p:nvPr/>
        </p:nvSpPr>
        <p:spPr>
          <a:xfrm flipV="1">
            <a:off x="1595334" y="3634774"/>
            <a:ext cx="275987" cy="34289"/>
          </a:xfrm>
          <a:prstGeom prst="rightArrow">
            <a:avLst/>
          </a:prstGeom>
          <a:noFill/>
          <a:ln w="38100">
            <a:solidFill>
              <a:srgbClr val="2B7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8" name="Right Arrow 17"/>
          <p:cNvSpPr/>
          <p:nvPr/>
        </p:nvSpPr>
        <p:spPr>
          <a:xfrm flipV="1">
            <a:off x="1595334" y="3891949"/>
            <a:ext cx="275987" cy="34289"/>
          </a:xfrm>
          <a:prstGeom prst="rightArrow">
            <a:avLst/>
          </a:prstGeom>
          <a:noFill/>
          <a:ln w="38100">
            <a:solidFill>
              <a:srgbClr val="2B7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9" name="Title 1"/>
          <p:cNvSpPr txBox="1">
            <a:spLocks/>
          </p:cNvSpPr>
          <p:nvPr/>
        </p:nvSpPr>
        <p:spPr>
          <a:xfrm>
            <a:off x="83676" y="3551580"/>
            <a:ext cx="1511659" cy="4817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500" dirty="0">
                <a:solidFill>
                  <a:srgbClr val="32475D"/>
                </a:solidFill>
              </a:rPr>
              <a:t>Orders with comments!</a:t>
            </a:r>
            <a:endParaRPr lang="el-GR" sz="1500" dirty="0">
              <a:solidFill>
                <a:srgbClr val="32475D"/>
              </a:solidFill>
            </a:endParaRPr>
          </a:p>
        </p:txBody>
      </p:sp>
      <p:pic>
        <p:nvPicPr>
          <p:cNvPr id="20" name="Picture 19"/>
          <p:cNvPicPr>
            <a:picLocks noChangeAspect="1"/>
          </p:cNvPicPr>
          <p:nvPr/>
        </p:nvPicPr>
        <p:blipFill>
          <a:blip r:embed="rId4"/>
          <a:stretch>
            <a:fillRect/>
          </a:stretch>
        </p:blipFill>
        <p:spPr>
          <a:xfrm>
            <a:off x="4407694" y="2228500"/>
            <a:ext cx="4651296" cy="2736056"/>
          </a:xfrm>
          <a:prstGeom prst="rect">
            <a:avLst/>
          </a:prstGeom>
          <a:ln>
            <a:solidFill>
              <a:schemeClr val="accent1"/>
            </a:solid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4606" y="4908153"/>
            <a:ext cx="1214933" cy="235347"/>
          </a:xfrm>
          <a:prstGeom prst="rect">
            <a:avLst/>
          </a:prstGeom>
        </p:spPr>
      </p:pic>
      <p:sp>
        <p:nvSpPr>
          <p:cNvPr id="23" name="Down Arrow 22"/>
          <p:cNvSpPr/>
          <p:nvPr/>
        </p:nvSpPr>
        <p:spPr>
          <a:xfrm>
            <a:off x="2921794" y="2536032"/>
            <a:ext cx="521494" cy="2285650"/>
          </a:xfrm>
          <a:prstGeom prst="downArrow">
            <a:avLst/>
          </a:prstGeom>
          <a:solidFill>
            <a:srgbClr val="5B9BD5">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cxnSp>
        <p:nvCxnSpPr>
          <p:cNvPr id="26" name="Straight Connector 25"/>
          <p:cNvCxnSpPr/>
          <p:nvPr/>
        </p:nvCxnSpPr>
        <p:spPr>
          <a:xfrm flipV="1">
            <a:off x="3321844" y="2228500"/>
            <a:ext cx="1085850" cy="3766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14358" y="2690370"/>
            <a:ext cx="1093336" cy="22741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Make customer satisfaction a daily habit!</a:t>
            </a:r>
            <a:endParaRPr lang="el-GR" dirty="0"/>
          </a:p>
        </p:txBody>
      </p:sp>
    </p:spTree>
    <p:extLst>
      <p:ext uri="{BB962C8B-B14F-4D97-AF65-F5344CB8AC3E}">
        <p14:creationId xmlns:p14="http://schemas.microsoft.com/office/powerpoint/2010/main" val="17941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P spid="19"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34D514-21C0-41AE-97E2-AC4297EABF5E}"/>
              </a:ext>
            </a:extLst>
          </p:cNvPr>
          <p:cNvSpPr>
            <a:spLocks noGrp="1"/>
          </p:cNvSpPr>
          <p:nvPr>
            <p:ph type="title"/>
          </p:nvPr>
        </p:nvSpPr>
        <p:spPr/>
        <p:txBody>
          <a:bodyPr/>
          <a:lstStyle/>
          <a:p>
            <a:r>
              <a:rPr lang="en-US" dirty="0"/>
              <a:t>It starts with a question….</a:t>
            </a:r>
            <a:endParaRPr lang="el-GR" dirty="0"/>
          </a:p>
        </p:txBody>
      </p:sp>
      <p:pic>
        <p:nvPicPr>
          <p:cNvPr id="2052" name="Picture 4" descr="Image result for audience">
            <a:extLst>
              <a:ext uri="{FF2B5EF4-FFF2-40B4-BE49-F238E27FC236}">
                <a16:creationId xmlns:a16="http://schemas.microsoft.com/office/drawing/2014/main" id="{C630A0BC-D5EB-464B-8347-5ADA71A804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440"/>
          <a:stretch/>
        </p:blipFill>
        <p:spPr bwMode="auto">
          <a:xfrm>
            <a:off x="0" y="631919"/>
            <a:ext cx="9144000" cy="415844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B3131F63-73CC-49BA-8000-8952A8976D56}"/>
              </a:ext>
            </a:extLst>
          </p:cNvPr>
          <p:cNvSpPr txBox="1">
            <a:spLocks/>
          </p:cNvSpPr>
          <p:nvPr/>
        </p:nvSpPr>
        <p:spPr>
          <a:xfrm>
            <a:off x="212942" y="3466531"/>
            <a:ext cx="8718115" cy="90981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500"/>
              </a:lnSpc>
              <a:spcBef>
                <a:spcPts val="0"/>
              </a:spcBef>
              <a:buNone/>
            </a:pPr>
            <a:r>
              <a:rPr lang="en-US" sz="7200" b="1" dirty="0">
                <a:solidFill>
                  <a:srgbClr val="0070C0"/>
                </a:solidFill>
              </a:rPr>
              <a:t>What do they need?</a:t>
            </a:r>
          </a:p>
        </p:txBody>
      </p:sp>
    </p:spTree>
    <p:extLst>
      <p:ext uri="{BB962C8B-B14F-4D97-AF65-F5344CB8AC3E}">
        <p14:creationId xmlns:p14="http://schemas.microsoft.com/office/powerpoint/2010/main" val="2239368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34D514-21C0-41AE-97E2-AC4297EABF5E}"/>
              </a:ext>
            </a:extLst>
          </p:cNvPr>
          <p:cNvSpPr>
            <a:spLocks noGrp="1"/>
          </p:cNvSpPr>
          <p:nvPr>
            <p:ph type="title"/>
          </p:nvPr>
        </p:nvSpPr>
        <p:spPr/>
        <p:txBody>
          <a:bodyPr/>
          <a:lstStyle/>
          <a:p>
            <a:r>
              <a:rPr lang="en-US" dirty="0"/>
              <a:t>We used to explore customer segments…</a:t>
            </a:r>
            <a:endParaRPr lang="el-GR" dirty="0"/>
          </a:p>
        </p:txBody>
      </p:sp>
      <p:pic>
        <p:nvPicPr>
          <p:cNvPr id="2052" name="Picture 4" descr="Image result for audience">
            <a:extLst>
              <a:ext uri="{FF2B5EF4-FFF2-40B4-BE49-F238E27FC236}">
                <a16:creationId xmlns:a16="http://schemas.microsoft.com/office/drawing/2014/main" id="{C630A0BC-D5EB-464B-8347-5ADA71A804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440"/>
          <a:stretch/>
        </p:blipFill>
        <p:spPr bwMode="auto">
          <a:xfrm>
            <a:off x="0" y="631919"/>
            <a:ext cx="9144000" cy="415844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0EB69A6-9DBD-4E92-8756-440E8BA63D07}"/>
              </a:ext>
            </a:extLst>
          </p:cNvPr>
          <p:cNvSpPr/>
          <p:nvPr/>
        </p:nvSpPr>
        <p:spPr>
          <a:xfrm>
            <a:off x="3016155" y="517458"/>
            <a:ext cx="805218" cy="887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Oval 7">
            <a:extLst>
              <a:ext uri="{FF2B5EF4-FFF2-40B4-BE49-F238E27FC236}">
                <a16:creationId xmlns:a16="http://schemas.microsoft.com/office/drawing/2014/main" id="{5A4CC107-6438-4437-8FC2-0D797FF5B8E5}"/>
              </a:ext>
            </a:extLst>
          </p:cNvPr>
          <p:cNvSpPr/>
          <p:nvPr/>
        </p:nvSpPr>
        <p:spPr>
          <a:xfrm>
            <a:off x="1762836" y="507932"/>
            <a:ext cx="805218" cy="887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Oval 8">
            <a:extLst>
              <a:ext uri="{FF2B5EF4-FFF2-40B4-BE49-F238E27FC236}">
                <a16:creationId xmlns:a16="http://schemas.microsoft.com/office/drawing/2014/main" id="{18A077DD-EFA0-49DC-AEF5-AAE499C8A9F4}"/>
              </a:ext>
            </a:extLst>
          </p:cNvPr>
          <p:cNvSpPr/>
          <p:nvPr/>
        </p:nvSpPr>
        <p:spPr>
          <a:xfrm>
            <a:off x="4169391" y="1344566"/>
            <a:ext cx="805218" cy="887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Oval 9">
            <a:extLst>
              <a:ext uri="{FF2B5EF4-FFF2-40B4-BE49-F238E27FC236}">
                <a16:creationId xmlns:a16="http://schemas.microsoft.com/office/drawing/2014/main" id="{1A4581CF-1A87-40CF-B089-03AB3057C271}"/>
              </a:ext>
            </a:extLst>
          </p:cNvPr>
          <p:cNvSpPr/>
          <p:nvPr/>
        </p:nvSpPr>
        <p:spPr>
          <a:xfrm>
            <a:off x="478809" y="517458"/>
            <a:ext cx="805218" cy="887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a:extLst>
              <a:ext uri="{FF2B5EF4-FFF2-40B4-BE49-F238E27FC236}">
                <a16:creationId xmlns:a16="http://schemas.microsoft.com/office/drawing/2014/main" id="{8A57FD4F-0976-491D-8499-04FACE3489C9}"/>
              </a:ext>
            </a:extLst>
          </p:cNvPr>
          <p:cNvSpPr/>
          <p:nvPr/>
        </p:nvSpPr>
        <p:spPr>
          <a:xfrm>
            <a:off x="-40374" y="1323255"/>
            <a:ext cx="805218" cy="887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Content Placeholder 1">
            <a:extLst>
              <a:ext uri="{FF2B5EF4-FFF2-40B4-BE49-F238E27FC236}">
                <a16:creationId xmlns:a16="http://schemas.microsoft.com/office/drawing/2014/main" id="{6D2B815A-FA6D-441B-A6FB-3FD05C8A70F0}"/>
              </a:ext>
            </a:extLst>
          </p:cNvPr>
          <p:cNvSpPr txBox="1">
            <a:spLocks/>
          </p:cNvSpPr>
          <p:nvPr/>
        </p:nvSpPr>
        <p:spPr>
          <a:xfrm>
            <a:off x="212942" y="3466531"/>
            <a:ext cx="8718115" cy="90981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500"/>
              </a:lnSpc>
              <a:spcBef>
                <a:spcPts val="0"/>
              </a:spcBef>
              <a:buNone/>
            </a:pPr>
            <a:r>
              <a:rPr lang="en-US" sz="7200" b="1" dirty="0">
                <a:solidFill>
                  <a:srgbClr val="0070C0"/>
                </a:solidFill>
              </a:rPr>
              <a:t>What do they need?</a:t>
            </a:r>
          </a:p>
        </p:txBody>
      </p:sp>
    </p:spTree>
    <p:extLst>
      <p:ext uri="{BB962C8B-B14F-4D97-AF65-F5344CB8AC3E}">
        <p14:creationId xmlns:p14="http://schemas.microsoft.com/office/powerpoint/2010/main" val="3050074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34D514-21C0-41AE-97E2-AC4297EABF5E}"/>
              </a:ext>
            </a:extLst>
          </p:cNvPr>
          <p:cNvSpPr>
            <a:spLocks noGrp="1"/>
          </p:cNvSpPr>
          <p:nvPr>
            <p:ph type="title"/>
          </p:nvPr>
        </p:nvSpPr>
        <p:spPr/>
        <p:txBody>
          <a:bodyPr/>
          <a:lstStyle/>
          <a:p>
            <a:r>
              <a:rPr lang="en-US" dirty="0"/>
              <a:t>Now it’s personal!</a:t>
            </a:r>
            <a:endParaRPr lang="el-GR" dirty="0"/>
          </a:p>
        </p:txBody>
      </p:sp>
      <p:pic>
        <p:nvPicPr>
          <p:cNvPr id="2052" name="Picture 4" descr="Image result for audience">
            <a:extLst>
              <a:ext uri="{FF2B5EF4-FFF2-40B4-BE49-F238E27FC236}">
                <a16:creationId xmlns:a16="http://schemas.microsoft.com/office/drawing/2014/main" id="{C630A0BC-D5EB-464B-8347-5ADA71A804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440"/>
          <a:stretch/>
        </p:blipFill>
        <p:spPr bwMode="auto">
          <a:xfrm>
            <a:off x="0" y="631919"/>
            <a:ext cx="9144000" cy="4158446"/>
          </a:xfrm>
          <a:prstGeom prst="rect">
            <a:avLst/>
          </a:prstGeom>
          <a:noFill/>
          <a:extLst>
            <a:ext uri="{909E8E84-426E-40DD-AFC4-6F175D3DCCD1}">
              <a14:hiddenFill xmlns:a14="http://schemas.microsoft.com/office/drawing/2010/main">
                <a:solidFill>
                  <a:srgbClr val="FFFFFF"/>
                </a:solidFill>
              </a14:hiddenFill>
            </a:ext>
          </a:extLst>
        </p:spPr>
      </p:pic>
      <p:sp>
        <p:nvSpPr>
          <p:cNvPr id="2" name="Arrow: Down 1">
            <a:extLst>
              <a:ext uri="{FF2B5EF4-FFF2-40B4-BE49-F238E27FC236}">
                <a16:creationId xmlns:a16="http://schemas.microsoft.com/office/drawing/2014/main" id="{930A5CBD-17C6-4E7F-91AB-1D424C3946A0}"/>
              </a:ext>
            </a:extLst>
          </p:cNvPr>
          <p:cNvSpPr/>
          <p:nvPr/>
        </p:nvSpPr>
        <p:spPr>
          <a:xfrm>
            <a:off x="6619164" y="741100"/>
            <a:ext cx="709684" cy="14971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Content Placeholder 1">
            <a:extLst>
              <a:ext uri="{FF2B5EF4-FFF2-40B4-BE49-F238E27FC236}">
                <a16:creationId xmlns:a16="http://schemas.microsoft.com/office/drawing/2014/main" id="{63ABB539-CB6C-4418-B325-55F981DB2F03}"/>
              </a:ext>
            </a:extLst>
          </p:cNvPr>
          <p:cNvSpPr txBox="1">
            <a:spLocks/>
          </p:cNvSpPr>
          <p:nvPr/>
        </p:nvSpPr>
        <p:spPr>
          <a:xfrm>
            <a:off x="212942" y="3466531"/>
            <a:ext cx="8718115" cy="90981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7500"/>
              </a:lnSpc>
              <a:spcBef>
                <a:spcPts val="0"/>
              </a:spcBef>
              <a:buNone/>
            </a:pPr>
            <a:r>
              <a:rPr lang="en-US" sz="7200" b="1" dirty="0">
                <a:solidFill>
                  <a:srgbClr val="0070C0"/>
                </a:solidFill>
              </a:rPr>
              <a:t>What do </a:t>
            </a:r>
            <a:r>
              <a:rPr lang="en-US" sz="7200" b="1" strike="sngStrike" dirty="0">
                <a:solidFill>
                  <a:srgbClr val="0070C0"/>
                </a:solidFill>
              </a:rPr>
              <a:t>they</a:t>
            </a:r>
            <a:r>
              <a:rPr lang="en-US" sz="7200" b="1" dirty="0">
                <a:solidFill>
                  <a:srgbClr val="0070C0"/>
                </a:solidFill>
              </a:rPr>
              <a:t> need?</a:t>
            </a:r>
          </a:p>
        </p:txBody>
      </p:sp>
    </p:spTree>
    <p:extLst>
      <p:ext uri="{BB962C8B-B14F-4D97-AF65-F5344CB8AC3E}">
        <p14:creationId xmlns:p14="http://schemas.microsoft.com/office/powerpoint/2010/main" val="322674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1788" y="2047960"/>
            <a:ext cx="2714625" cy="2564211"/>
          </a:xfrm>
          <a:prstGeom prst="rect">
            <a:avLst/>
          </a:prstGeom>
        </p:spPr>
      </p:pic>
      <p:pic>
        <p:nvPicPr>
          <p:cNvPr id="12" name="Picture 11"/>
          <p:cNvPicPr>
            <a:picLocks noChangeAspect="1"/>
          </p:cNvPicPr>
          <p:nvPr/>
        </p:nvPicPr>
        <p:blipFill rotWithShape="1">
          <a:blip r:embed="rId4"/>
          <a:srcRect t="373"/>
          <a:stretch/>
        </p:blipFill>
        <p:spPr>
          <a:xfrm>
            <a:off x="5731059" y="2007782"/>
            <a:ext cx="3398608" cy="2578568"/>
          </a:xfrm>
          <a:prstGeom prst="rect">
            <a:avLst/>
          </a:prstGeom>
        </p:spPr>
      </p:pic>
      <p:pic>
        <p:nvPicPr>
          <p:cNvPr id="14" name="Picture 3"/>
          <p:cNvPicPr>
            <a:picLocks noChangeAspect="1"/>
          </p:cNvPicPr>
          <p:nvPr/>
        </p:nvPicPr>
        <p:blipFill rotWithShape="1">
          <a:blip r:embed="rId5">
            <a:extLst>
              <a:ext uri="{28A0092B-C50C-407E-A947-70E740481C1C}">
                <a14:useLocalDpi xmlns:a14="http://schemas.microsoft.com/office/drawing/2010/main" val="0"/>
              </a:ext>
            </a:extLst>
          </a:blip>
          <a:srcRect l="40285" t="29304" r="40285" b="29304"/>
          <a:stretch/>
        </p:blipFill>
        <p:spPr>
          <a:xfrm>
            <a:off x="7388363" y="879447"/>
            <a:ext cx="442258" cy="942122"/>
          </a:xfrm>
          <a:prstGeom prst="rect">
            <a:avLst/>
          </a:prstGeom>
        </p:spPr>
      </p:pic>
      <p:sp>
        <p:nvSpPr>
          <p:cNvPr id="15" name="Rectangle 9"/>
          <p:cNvSpPr/>
          <p:nvPr/>
        </p:nvSpPr>
        <p:spPr>
          <a:xfrm>
            <a:off x="3441872" y="1154176"/>
            <a:ext cx="3988491" cy="784830"/>
          </a:xfrm>
          <a:prstGeom prst="rect">
            <a:avLst/>
          </a:prstGeom>
        </p:spPr>
        <p:txBody>
          <a:bodyPr wrap="square">
            <a:spAutoFit/>
          </a:bodyPr>
          <a:lstStyle/>
          <a:p>
            <a:pPr algn="ctr"/>
            <a:r>
              <a:rPr lang="en-US" sz="1500" dirty="0">
                <a:solidFill>
                  <a:srgbClr val="436187"/>
                </a:solidFill>
                <a:latin typeface="+mj-lt"/>
                <a:ea typeface="Gulim" panose="020B0600000101010101" pitchFamily="34" charset="-127"/>
              </a:rPr>
              <a:t>Automated email alerts when a customers requires special attention, based on his feedback</a:t>
            </a:r>
          </a:p>
        </p:txBody>
      </p:sp>
      <p:sp>
        <p:nvSpPr>
          <p:cNvPr id="4" name="Title 3"/>
          <p:cNvSpPr>
            <a:spLocks noGrp="1"/>
          </p:cNvSpPr>
          <p:nvPr>
            <p:ph type="title"/>
          </p:nvPr>
        </p:nvSpPr>
        <p:spPr>
          <a:xfrm>
            <a:off x="57150" y="196658"/>
            <a:ext cx="8972550" cy="360098"/>
          </a:xfrm>
          <a:prstGeom prst="rect">
            <a:avLst/>
          </a:prstGeom>
        </p:spPr>
        <p:txBody>
          <a:bodyPr/>
          <a:lstStyle/>
          <a:p>
            <a:r>
              <a:rPr lang="en-US" b="1" dirty="0"/>
              <a:t>Automated Email alerts:</a:t>
            </a:r>
            <a:r>
              <a:rPr lang="en-US" dirty="0"/>
              <a:t> Be notified when a customer has an issue!</a:t>
            </a:r>
            <a:endParaRPr lang="el-GR" dirty="0"/>
          </a:p>
        </p:txBody>
      </p:sp>
      <p:pic>
        <p:nvPicPr>
          <p:cNvPr id="10" name="Picture 9"/>
          <p:cNvPicPr>
            <a:picLocks noChangeAspect="1"/>
          </p:cNvPicPr>
          <p:nvPr/>
        </p:nvPicPr>
        <p:blipFill rotWithShape="1">
          <a:blip r:embed="rId6"/>
          <a:srcRect l="5208"/>
          <a:stretch/>
        </p:blipFill>
        <p:spPr>
          <a:xfrm>
            <a:off x="1" y="627001"/>
            <a:ext cx="2814638" cy="4170476"/>
          </a:xfrm>
          <a:prstGeom prst="rect">
            <a:avLst/>
          </a:prstGeom>
        </p:spPr>
      </p:pic>
      <p:sp>
        <p:nvSpPr>
          <p:cNvPr id="13" name="Rectangle 12"/>
          <p:cNvSpPr/>
          <p:nvPr/>
        </p:nvSpPr>
        <p:spPr>
          <a:xfrm>
            <a:off x="1" y="3360832"/>
            <a:ext cx="2814638" cy="1436645"/>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50"/>
          </a:p>
        </p:txBody>
      </p:sp>
      <p:pic>
        <p:nvPicPr>
          <p:cNvPr id="21" name="Picture 4" descr="http://www.e-satisfaction.com/wp-content/uploads/2016/10/myshoe.png">
            <a:extLst>
              <a:ext uri="{FF2B5EF4-FFF2-40B4-BE49-F238E27FC236}">
                <a16:creationId xmlns:a16="http://schemas.microsoft.com/office/drawing/2014/main" id="{693590D4-F43A-41D7-99DB-34A10AD1B3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94" y="3512304"/>
            <a:ext cx="1599251" cy="42202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39089567-BE28-4814-9E81-9C2F276BD5D8}"/>
              </a:ext>
            </a:extLst>
          </p:cNvPr>
          <p:cNvSpPr/>
          <p:nvPr/>
        </p:nvSpPr>
        <p:spPr>
          <a:xfrm>
            <a:off x="297752" y="4004020"/>
            <a:ext cx="2219134" cy="618631"/>
          </a:xfrm>
          <a:prstGeom prst="rect">
            <a:avLst/>
          </a:prstGeom>
        </p:spPr>
        <p:txBody>
          <a:bodyPr wrap="square">
            <a:sp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685800">
              <a:lnSpc>
                <a:spcPct val="95000"/>
              </a:lnSpc>
            </a:pPr>
            <a:r>
              <a:rPr lang="fr-FR" sz="1800" b="1" u="sng" dirty="0">
                <a:solidFill>
                  <a:prstClr val="black"/>
                </a:solidFill>
              </a:rPr>
              <a:t>25% </a:t>
            </a:r>
            <a:r>
              <a:rPr lang="fr-FR" sz="1800" b="1" u="sng" dirty="0" err="1">
                <a:solidFill>
                  <a:prstClr val="black"/>
                </a:solidFill>
              </a:rPr>
              <a:t>reduction</a:t>
            </a:r>
            <a:r>
              <a:rPr lang="fr-FR" sz="1800" b="1" u="sng" dirty="0">
                <a:solidFill>
                  <a:prstClr val="black"/>
                </a:solidFill>
              </a:rPr>
              <a:t> </a:t>
            </a:r>
            <a:r>
              <a:rPr lang="fr-FR" sz="1800" dirty="0">
                <a:solidFill>
                  <a:prstClr val="black"/>
                </a:solidFill>
              </a:rPr>
              <a:t>of call center </a:t>
            </a:r>
            <a:r>
              <a:rPr lang="fr-FR" sz="1800" dirty="0" err="1">
                <a:solidFill>
                  <a:prstClr val="black"/>
                </a:solidFill>
              </a:rPr>
              <a:t>cost</a:t>
            </a:r>
            <a:endParaRPr lang="en-US" sz="1800" dirty="0">
              <a:solidFill>
                <a:prstClr val="black"/>
              </a:solidFill>
            </a:endParaRPr>
          </a:p>
        </p:txBody>
      </p:sp>
      <p:sp>
        <p:nvSpPr>
          <p:cNvPr id="2" name="Rectangle: Rounded Corners 1">
            <a:extLst>
              <a:ext uri="{FF2B5EF4-FFF2-40B4-BE49-F238E27FC236}">
                <a16:creationId xmlns:a16="http://schemas.microsoft.com/office/drawing/2014/main" id="{8BAD9CB3-39A9-4049-914E-5C1B9E17CD30}"/>
              </a:ext>
            </a:extLst>
          </p:cNvPr>
          <p:cNvSpPr/>
          <p:nvPr/>
        </p:nvSpPr>
        <p:spPr>
          <a:xfrm>
            <a:off x="3073138" y="2712239"/>
            <a:ext cx="810705" cy="2666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0655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1"/>
          <p:cNvPicPr>
            <a:picLocks noChangeAspect="1"/>
          </p:cNvPicPr>
          <p:nvPr/>
        </p:nvPicPr>
        <p:blipFill rotWithShape="1">
          <a:blip r:embed="rId3">
            <a:extLst>
              <a:ext uri="{28A0092B-C50C-407E-A947-70E740481C1C}">
                <a14:useLocalDpi xmlns:a14="http://schemas.microsoft.com/office/drawing/2010/main" val="0"/>
              </a:ext>
            </a:extLst>
          </a:blip>
          <a:srcRect t="1" b="18804"/>
          <a:stretch/>
        </p:blipFill>
        <p:spPr>
          <a:xfrm>
            <a:off x="-1" y="617135"/>
            <a:ext cx="9144001" cy="4176322"/>
          </a:xfrm>
          <a:prstGeom prst="rect">
            <a:avLst/>
          </a:prstGeom>
        </p:spPr>
      </p:pic>
      <p:sp>
        <p:nvSpPr>
          <p:cNvPr id="2" name="Content Placeholder 1"/>
          <p:cNvSpPr>
            <a:spLocks noGrp="1"/>
          </p:cNvSpPr>
          <p:nvPr>
            <p:ph idx="1"/>
          </p:nvPr>
        </p:nvSpPr>
        <p:spPr>
          <a:xfrm>
            <a:off x="0" y="1894668"/>
            <a:ext cx="5056322" cy="1569958"/>
          </a:xfrm>
          <a:prstGeom prst="rect">
            <a:avLst/>
          </a:prstGeom>
          <a:solidFill>
            <a:schemeClr val="bg1"/>
          </a:solidFill>
        </p:spPr>
        <p:txBody>
          <a:bodyPr anchor="ctr"/>
          <a:lstStyle/>
          <a:p>
            <a:pPr marL="0" indent="0" algn="ctr">
              <a:buNone/>
            </a:pPr>
            <a:r>
              <a:rPr lang="en-US" sz="4500" b="1" dirty="0">
                <a:solidFill>
                  <a:srgbClr val="0070C0"/>
                </a:solidFill>
              </a:rPr>
              <a:t>the #1 humanized marketing platform</a:t>
            </a:r>
          </a:p>
        </p:txBody>
      </p:sp>
      <p:sp>
        <p:nvSpPr>
          <p:cNvPr id="3" name="Title 2"/>
          <p:cNvSpPr>
            <a:spLocks noGrp="1"/>
          </p:cNvSpPr>
          <p:nvPr>
            <p:ph type="title"/>
          </p:nvPr>
        </p:nvSpPr>
        <p:spPr>
          <a:xfrm>
            <a:off x="57150" y="196659"/>
            <a:ext cx="7429500" cy="383182"/>
          </a:xfrm>
        </p:spPr>
        <p:txBody>
          <a:bodyPr/>
          <a:lstStyle/>
          <a:p>
            <a:r>
              <a:rPr lang="en-US" b="1" dirty="0"/>
              <a:t>About e-satisfaction</a:t>
            </a:r>
            <a:endParaRPr lang="el-GR" dirty="0"/>
          </a:p>
        </p:txBody>
      </p:sp>
    </p:spTree>
    <p:extLst>
      <p:ext uri="{BB962C8B-B14F-4D97-AF65-F5344CB8AC3E}">
        <p14:creationId xmlns:p14="http://schemas.microsoft.com/office/powerpoint/2010/main" val="392937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4300" y="1423271"/>
            <a:ext cx="3703007" cy="2489548"/>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a:p>
        </p:txBody>
      </p:sp>
      <p:sp>
        <p:nvSpPr>
          <p:cNvPr id="12" name="Oval 11"/>
          <p:cNvSpPr/>
          <p:nvPr/>
        </p:nvSpPr>
        <p:spPr>
          <a:xfrm>
            <a:off x="2743202" y="892481"/>
            <a:ext cx="3541733" cy="3551129"/>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a:p>
        </p:txBody>
      </p:sp>
      <p:sp>
        <p:nvSpPr>
          <p:cNvPr id="10" name="Rectangle 9"/>
          <p:cNvSpPr/>
          <p:nvPr/>
        </p:nvSpPr>
        <p:spPr>
          <a:xfrm>
            <a:off x="5326695" y="1446756"/>
            <a:ext cx="3703007" cy="248954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a:p>
        </p:txBody>
      </p:sp>
      <p:sp>
        <p:nvSpPr>
          <p:cNvPr id="4" name="Title 3"/>
          <p:cNvSpPr>
            <a:spLocks noGrp="1"/>
          </p:cNvSpPr>
          <p:nvPr>
            <p:ph type="title"/>
          </p:nvPr>
        </p:nvSpPr>
        <p:spPr/>
        <p:txBody>
          <a:bodyPr/>
          <a:lstStyle/>
          <a:p>
            <a:r>
              <a:rPr lang="en-US" b="1" dirty="0"/>
              <a:t>Build a real-time </a:t>
            </a:r>
            <a:r>
              <a:rPr lang="en-US" b="1" dirty="0">
                <a:solidFill>
                  <a:schemeClr val="tx1"/>
                </a:solidFill>
              </a:rPr>
              <a:t>contextual consumer engagement </a:t>
            </a:r>
            <a:r>
              <a:rPr lang="en-US" b="1" dirty="0"/>
              <a:t>engine</a:t>
            </a:r>
            <a:endParaRPr lang="el-GR" b="1" dirty="0"/>
          </a:p>
        </p:txBody>
      </p:sp>
      <p:graphicFrame>
        <p:nvGraphicFramePr>
          <p:cNvPr id="6" name="Diagram 5"/>
          <p:cNvGraphicFramePr/>
          <p:nvPr>
            <p:extLst>
              <p:ext uri="{D42A27DB-BD31-4B8C-83A1-F6EECF244321}">
                <p14:modId xmlns:p14="http://schemas.microsoft.com/office/powerpoint/2010/main" val="386227183"/>
              </p:ext>
            </p:extLst>
          </p:nvPr>
        </p:nvGraphicFramePr>
        <p:xfrm>
          <a:off x="1524000" y="53975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4102586" y="2256563"/>
            <a:ext cx="822960" cy="822960"/>
            <a:chOff x="381000" y="15082838"/>
            <a:chExt cx="2673350" cy="2674938"/>
          </a:xfrm>
        </p:grpSpPr>
        <p:sp>
          <p:nvSpPr>
            <p:cNvPr id="8" name="Oval 53"/>
            <p:cNvSpPr>
              <a:spLocks noChangeArrowheads="1"/>
            </p:cNvSpPr>
            <p:nvPr/>
          </p:nvSpPr>
          <p:spPr bwMode="auto">
            <a:xfrm>
              <a:off x="381000" y="15082838"/>
              <a:ext cx="2673350" cy="2674938"/>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9" name="Freeform 55"/>
            <p:cNvSpPr>
              <a:spLocks noEditPoints="1"/>
            </p:cNvSpPr>
            <p:nvPr/>
          </p:nvSpPr>
          <p:spPr bwMode="auto">
            <a:xfrm>
              <a:off x="1262062" y="15503525"/>
              <a:ext cx="911225" cy="1833563"/>
            </a:xfrm>
            <a:custGeom>
              <a:avLst/>
              <a:gdLst>
                <a:gd name="T0" fmla="*/ 95 w 243"/>
                <a:gd name="T1" fmla="*/ 85 h 489"/>
                <a:gd name="T2" fmla="*/ 121 w 243"/>
                <a:gd name="T3" fmla="*/ 93 h 489"/>
                <a:gd name="T4" fmla="*/ 168 w 243"/>
                <a:gd name="T5" fmla="*/ 46 h 489"/>
                <a:gd name="T6" fmla="*/ 121 w 243"/>
                <a:gd name="T7" fmla="*/ 0 h 489"/>
                <a:gd name="T8" fmla="*/ 95 w 243"/>
                <a:gd name="T9" fmla="*/ 8 h 489"/>
                <a:gd name="T10" fmla="*/ 86 w 243"/>
                <a:gd name="T11" fmla="*/ 17 h 489"/>
                <a:gd name="T12" fmla="*/ 86 w 243"/>
                <a:gd name="T13" fmla="*/ 76 h 489"/>
                <a:gd name="T14" fmla="*/ 242 w 243"/>
                <a:gd name="T15" fmla="*/ 274 h 489"/>
                <a:gd name="T16" fmla="*/ 242 w 243"/>
                <a:gd name="T17" fmla="*/ 273 h 489"/>
                <a:gd name="T18" fmla="*/ 240 w 243"/>
                <a:gd name="T19" fmla="*/ 269 h 489"/>
                <a:gd name="T20" fmla="*/ 237 w 243"/>
                <a:gd name="T21" fmla="*/ 259 h 489"/>
                <a:gd name="T22" fmla="*/ 194 w 243"/>
                <a:gd name="T23" fmla="*/ 132 h 489"/>
                <a:gd name="T24" fmla="*/ 177 w 243"/>
                <a:gd name="T25" fmla="*/ 114 h 489"/>
                <a:gd name="T26" fmla="*/ 142 w 243"/>
                <a:gd name="T27" fmla="*/ 104 h 489"/>
                <a:gd name="T28" fmla="*/ 94 w 243"/>
                <a:gd name="T29" fmla="*/ 104 h 489"/>
                <a:gd name="T30" fmla="*/ 49 w 243"/>
                <a:gd name="T31" fmla="*/ 132 h 489"/>
                <a:gd name="T32" fmla="*/ 33 w 243"/>
                <a:gd name="T33" fmla="*/ 176 h 489"/>
                <a:gd name="T34" fmla="*/ 14 w 243"/>
                <a:gd name="T35" fmla="*/ 232 h 489"/>
                <a:gd name="T36" fmla="*/ 4 w 243"/>
                <a:gd name="T37" fmla="*/ 265 h 489"/>
                <a:gd name="T38" fmla="*/ 1 w 243"/>
                <a:gd name="T39" fmla="*/ 274 h 489"/>
                <a:gd name="T40" fmla="*/ 13 w 243"/>
                <a:gd name="T41" fmla="*/ 294 h 489"/>
                <a:gd name="T42" fmla="*/ 24 w 243"/>
                <a:gd name="T43" fmla="*/ 295 h 489"/>
                <a:gd name="T44" fmla="*/ 60 w 243"/>
                <a:gd name="T45" fmla="*/ 227 h 489"/>
                <a:gd name="T46" fmla="*/ 38 w 243"/>
                <a:gd name="T47" fmla="*/ 359 h 489"/>
                <a:gd name="T48" fmla="*/ 42 w 243"/>
                <a:gd name="T49" fmla="*/ 362 h 489"/>
                <a:gd name="T50" fmla="*/ 65 w 243"/>
                <a:gd name="T51" fmla="*/ 362 h 489"/>
                <a:gd name="T52" fmla="*/ 65 w 243"/>
                <a:gd name="T53" fmla="*/ 388 h 489"/>
                <a:gd name="T54" fmla="*/ 63 w 243"/>
                <a:gd name="T55" fmla="*/ 438 h 489"/>
                <a:gd name="T56" fmla="*/ 63 w 243"/>
                <a:gd name="T57" fmla="*/ 455 h 489"/>
                <a:gd name="T58" fmla="*/ 62 w 243"/>
                <a:gd name="T59" fmla="*/ 469 h 489"/>
                <a:gd name="T60" fmla="*/ 62 w 243"/>
                <a:gd name="T61" fmla="*/ 470 h 489"/>
                <a:gd name="T62" fmla="*/ 76 w 243"/>
                <a:gd name="T63" fmla="*/ 487 h 489"/>
                <a:gd name="T64" fmla="*/ 96 w 243"/>
                <a:gd name="T65" fmla="*/ 485 h 489"/>
                <a:gd name="T66" fmla="*/ 107 w 243"/>
                <a:gd name="T67" fmla="*/ 470 h 489"/>
                <a:gd name="T68" fmla="*/ 123 w 243"/>
                <a:gd name="T69" fmla="*/ 362 h 489"/>
                <a:gd name="T70" fmla="*/ 143 w 243"/>
                <a:gd name="T71" fmla="*/ 483 h 489"/>
                <a:gd name="T72" fmla="*/ 158 w 243"/>
                <a:gd name="T73" fmla="*/ 489 h 489"/>
                <a:gd name="T74" fmla="*/ 166 w 243"/>
                <a:gd name="T75" fmla="*/ 487 h 489"/>
                <a:gd name="T76" fmla="*/ 180 w 243"/>
                <a:gd name="T77" fmla="*/ 469 h 489"/>
                <a:gd name="T78" fmla="*/ 180 w 243"/>
                <a:gd name="T79" fmla="*/ 442 h 489"/>
                <a:gd name="T80" fmla="*/ 177 w 243"/>
                <a:gd name="T81" fmla="*/ 362 h 489"/>
                <a:gd name="T82" fmla="*/ 203 w 243"/>
                <a:gd name="T83" fmla="*/ 361 h 489"/>
                <a:gd name="T84" fmla="*/ 204 w 243"/>
                <a:gd name="T85" fmla="*/ 356 h 489"/>
                <a:gd name="T86" fmla="*/ 195 w 243"/>
                <a:gd name="T87" fmla="*/ 256 h 489"/>
                <a:gd name="T88" fmla="*/ 223 w 243"/>
                <a:gd name="T89" fmla="*/ 295 h 489"/>
                <a:gd name="T90" fmla="*/ 226 w 243"/>
                <a:gd name="T91" fmla="*/ 295 h 489"/>
                <a:gd name="T92" fmla="*/ 238 w 243"/>
                <a:gd name="T93" fmla="*/ 289 h 489"/>
                <a:gd name="T94" fmla="*/ 242 w 243"/>
                <a:gd name="T95" fmla="*/ 27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3" h="489">
                  <a:moveTo>
                    <a:pt x="89" y="79"/>
                  </a:moveTo>
                  <a:cubicBezTo>
                    <a:pt x="91" y="81"/>
                    <a:pt x="93" y="83"/>
                    <a:pt x="95" y="85"/>
                  </a:cubicBezTo>
                  <a:cubicBezTo>
                    <a:pt x="98" y="86"/>
                    <a:pt x="101" y="88"/>
                    <a:pt x="103" y="89"/>
                  </a:cubicBezTo>
                  <a:cubicBezTo>
                    <a:pt x="109" y="91"/>
                    <a:pt x="115" y="93"/>
                    <a:pt x="121" y="93"/>
                  </a:cubicBezTo>
                  <a:cubicBezTo>
                    <a:pt x="126" y="93"/>
                    <a:pt x="131" y="92"/>
                    <a:pt x="135" y="90"/>
                  </a:cubicBezTo>
                  <a:cubicBezTo>
                    <a:pt x="154" y="85"/>
                    <a:pt x="168" y="67"/>
                    <a:pt x="168" y="46"/>
                  </a:cubicBezTo>
                  <a:cubicBezTo>
                    <a:pt x="168" y="26"/>
                    <a:pt x="154" y="8"/>
                    <a:pt x="135" y="2"/>
                  </a:cubicBezTo>
                  <a:cubicBezTo>
                    <a:pt x="131" y="1"/>
                    <a:pt x="126" y="0"/>
                    <a:pt x="121" y="0"/>
                  </a:cubicBezTo>
                  <a:cubicBezTo>
                    <a:pt x="115" y="0"/>
                    <a:pt x="109" y="1"/>
                    <a:pt x="103" y="4"/>
                  </a:cubicBezTo>
                  <a:cubicBezTo>
                    <a:pt x="101" y="5"/>
                    <a:pt x="98" y="6"/>
                    <a:pt x="95" y="8"/>
                  </a:cubicBezTo>
                  <a:cubicBezTo>
                    <a:pt x="93" y="10"/>
                    <a:pt x="91" y="12"/>
                    <a:pt x="89" y="14"/>
                  </a:cubicBezTo>
                  <a:cubicBezTo>
                    <a:pt x="88" y="15"/>
                    <a:pt x="87" y="16"/>
                    <a:pt x="86" y="17"/>
                  </a:cubicBezTo>
                  <a:cubicBezTo>
                    <a:pt x="79" y="25"/>
                    <a:pt x="75" y="35"/>
                    <a:pt x="75" y="46"/>
                  </a:cubicBezTo>
                  <a:cubicBezTo>
                    <a:pt x="75" y="57"/>
                    <a:pt x="79" y="68"/>
                    <a:pt x="86" y="76"/>
                  </a:cubicBezTo>
                  <a:cubicBezTo>
                    <a:pt x="87" y="77"/>
                    <a:pt x="88" y="78"/>
                    <a:pt x="89" y="79"/>
                  </a:cubicBezTo>
                  <a:close/>
                  <a:moveTo>
                    <a:pt x="242" y="274"/>
                  </a:moveTo>
                  <a:cubicBezTo>
                    <a:pt x="242" y="274"/>
                    <a:pt x="242" y="273"/>
                    <a:pt x="242" y="273"/>
                  </a:cubicBezTo>
                  <a:cubicBezTo>
                    <a:pt x="242" y="273"/>
                    <a:pt x="242" y="273"/>
                    <a:pt x="242" y="273"/>
                  </a:cubicBezTo>
                  <a:cubicBezTo>
                    <a:pt x="242" y="273"/>
                    <a:pt x="241" y="273"/>
                    <a:pt x="241" y="272"/>
                  </a:cubicBezTo>
                  <a:cubicBezTo>
                    <a:pt x="241" y="272"/>
                    <a:pt x="241" y="271"/>
                    <a:pt x="240" y="269"/>
                  </a:cubicBezTo>
                  <a:cubicBezTo>
                    <a:pt x="240" y="268"/>
                    <a:pt x="240" y="267"/>
                    <a:pt x="239" y="265"/>
                  </a:cubicBezTo>
                  <a:cubicBezTo>
                    <a:pt x="238" y="263"/>
                    <a:pt x="238" y="261"/>
                    <a:pt x="237" y="259"/>
                  </a:cubicBezTo>
                  <a:cubicBezTo>
                    <a:pt x="237" y="258"/>
                    <a:pt x="236" y="257"/>
                    <a:pt x="236" y="256"/>
                  </a:cubicBezTo>
                  <a:cubicBezTo>
                    <a:pt x="224" y="220"/>
                    <a:pt x="200" y="146"/>
                    <a:pt x="194" y="132"/>
                  </a:cubicBezTo>
                  <a:cubicBezTo>
                    <a:pt x="193" y="130"/>
                    <a:pt x="191" y="127"/>
                    <a:pt x="190" y="125"/>
                  </a:cubicBezTo>
                  <a:cubicBezTo>
                    <a:pt x="186" y="121"/>
                    <a:pt x="182" y="117"/>
                    <a:pt x="177" y="114"/>
                  </a:cubicBezTo>
                  <a:cubicBezTo>
                    <a:pt x="174" y="112"/>
                    <a:pt x="169" y="110"/>
                    <a:pt x="165" y="108"/>
                  </a:cubicBezTo>
                  <a:cubicBezTo>
                    <a:pt x="158" y="106"/>
                    <a:pt x="151" y="105"/>
                    <a:pt x="142" y="104"/>
                  </a:cubicBezTo>
                  <a:cubicBezTo>
                    <a:pt x="136" y="103"/>
                    <a:pt x="129" y="103"/>
                    <a:pt x="121" y="103"/>
                  </a:cubicBezTo>
                  <a:cubicBezTo>
                    <a:pt x="111" y="103"/>
                    <a:pt x="102" y="103"/>
                    <a:pt x="94" y="104"/>
                  </a:cubicBezTo>
                  <a:cubicBezTo>
                    <a:pt x="74" y="107"/>
                    <a:pt x="61" y="114"/>
                    <a:pt x="53" y="125"/>
                  </a:cubicBezTo>
                  <a:cubicBezTo>
                    <a:pt x="51" y="127"/>
                    <a:pt x="50" y="130"/>
                    <a:pt x="49" y="132"/>
                  </a:cubicBezTo>
                  <a:cubicBezTo>
                    <a:pt x="46" y="138"/>
                    <a:pt x="41" y="153"/>
                    <a:pt x="34" y="172"/>
                  </a:cubicBezTo>
                  <a:cubicBezTo>
                    <a:pt x="34" y="174"/>
                    <a:pt x="33" y="175"/>
                    <a:pt x="33" y="176"/>
                  </a:cubicBezTo>
                  <a:cubicBezTo>
                    <a:pt x="30" y="184"/>
                    <a:pt x="28" y="192"/>
                    <a:pt x="25" y="200"/>
                  </a:cubicBezTo>
                  <a:cubicBezTo>
                    <a:pt x="21" y="211"/>
                    <a:pt x="18" y="222"/>
                    <a:pt x="14" y="232"/>
                  </a:cubicBezTo>
                  <a:cubicBezTo>
                    <a:pt x="11" y="241"/>
                    <a:pt x="9" y="249"/>
                    <a:pt x="7" y="256"/>
                  </a:cubicBezTo>
                  <a:cubicBezTo>
                    <a:pt x="5" y="259"/>
                    <a:pt x="4" y="262"/>
                    <a:pt x="4" y="265"/>
                  </a:cubicBezTo>
                  <a:cubicBezTo>
                    <a:pt x="2" y="269"/>
                    <a:pt x="1" y="272"/>
                    <a:pt x="1" y="273"/>
                  </a:cubicBezTo>
                  <a:cubicBezTo>
                    <a:pt x="1" y="273"/>
                    <a:pt x="1" y="273"/>
                    <a:pt x="1" y="274"/>
                  </a:cubicBezTo>
                  <a:cubicBezTo>
                    <a:pt x="0" y="276"/>
                    <a:pt x="0" y="278"/>
                    <a:pt x="0" y="280"/>
                  </a:cubicBezTo>
                  <a:cubicBezTo>
                    <a:pt x="1" y="286"/>
                    <a:pt x="6" y="292"/>
                    <a:pt x="13" y="294"/>
                  </a:cubicBezTo>
                  <a:cubicBezTo>
                    <a:pt x="15" y="295"/>
                    <a:pt x="17" y="295"/>
                    <a:pt x="19" y="295"/>
                  </a:cubicBezTo>
                  <a:cubicBezTo>
                    <a:pt x="21" y="295"/>
                    <a:pt x="23" y="295"/>
                    <a:pt x="24" y="295"/>
                  </a:cubicBezTo>
                  <a:cubicBezTo>
                    <a:pt x="29" y="293"/>
                    <a:pt x="33" y="290"/>
                    <a:pt x="35" y="285"/>
                  </a:cubicBezTo>
                  <a:cubicBezTo>
                    <a:pt x="60" y="227"/>
                    <a:pt x="60" y="227"/>
                    <a:pt x="60" y="227"/>
                  </a:cubicBezTo>
                  <a:cubicBezTo>
                    <a:pt x="38" y="357"/>
                    <a:pt x="38" y="357"/>
                    <a:pt x="38" y="357"/>
                  </a:cubicBezTo>
                  <a:cubicBezTo>
                    <a:pt x="38" y="357"/>
                    <a:pt x="38" y="358"/>
                    <a:pt x="38" y="359"/>
                  </a:cubicBezTo>
                  <a:cubicBezTo>
                    <a:pt x="38" y="359"/>
                    <a:pt x="39" y="360"/>
                    <a:pt x="39" y="360"/>
                  </a:cubicBezTo>
                  <a:cubicBezTo>
                    <a:pt x="40" y="361"/>
                    <a:pt x="41" y="362"/>
                    <a:pt x="42" y="362"/>
                  </a:cubicBezTo>
                  <a:cubicBezTo>
                    <a:pt x="42" y="362"/>
                    <a:pt x="42" y="362"/>
                    <a:pt x="43" y="362"/>
                  </a:cubicBezTo>
                  <a:cubicBezTo>
                    <a:pt x="65" y="362"/>
                    <a:pt x="65" y="362"/>
                    <a:pt x="65" y="362"/>
                  </a:cubicBezTo>
                  <a:cubicBezTo>
                    <a:pt x="65" y="367"/>
                    <a:pt x="65" y="373"/>
                    <a:pt x="65" y="380"/>
                  </a:cubicBezTo>
                  <a:cubicBezTo>
                    <a:pt x="65" y="382"/>
                    <a:pt x="65" y="385"/>
                    <a:pt x="65" y="388"/>
                  </a:cubicBezTo>
                  <a:cubicBezTo>
                    <a:pt x="64" y="399"/>
                    <a:pt x="64" y="411"/>
                    <a:pt x="64" y="422"/>
                  </a:cubicBezTo>
                  <a:cubicBezTo>
                    <a:pt x="63" y="428"/>
                    <a:pt x="63" y="433"/>
                    <a:pt x="63" y="438"/>
                  </a:cubicBezTo>
                  <a:cubicBezTo>
                    <a:pt x="63" y="442"/>
                    <a:pt x="63" y="446"/>
                    <a:pt x="63" y="449"/>
                  </a:cubicBezTo>
                  <a:cubicBezTo>
                    <a:pt x="63" y="451"/>
                    <a:pt x="63" y="453"/>
                    <a:pt x="63" y="455"/>
                  </a:cubicBezTo>
                  <a:cubicBezTo>
                    <a:pt x="63" y="460"/>
                    <a:pt x="62" y="464"/>
                    <a:pt x="62" y="466"/>
                  </a:cubicBezTo>
                  <a:cubicBezTo>
                    <a:pt x="62" y="468"/>
                    <a:pt x="62" y="469"/>
                    <a:pt x="62" y="469"/>
                  </a:cubicBezTo>
                  <a:cubicBezTo>
                    <a:pt x="62" y="469"/>
                    <a:pt x="62" y="469"/>
                    <a:pt x="62" y="469"/>
                  </a:cubicBezTo>
                  <a:cubicBezTo>
                    <a:pt x="62" y="470"/>
                    <a:pt x="62" y="470"/>
                    <a:pt x="62" y="470"/>
                  </a:cubicBezTo>
                  <a:cubicBezTo>
                    <a:pt x="63" y="476"/>
                    <a:pt x="67" y="482"/>
                    <a:pt x="72" y="485"/>
                  </a:cubicBezTo>
                  <a:cubicBezTo>
                    <a:pt x="74" y="486"/>
                    <a:pt x="75" y="487"/>
                    <a:pt x="76" y="487"/>
                  </a:cubicBezTo>
                  <a:cubicBezTo>
                    <a:pt x="79" y="488"/>
                    <a:pt x="81" y="489"/>
                    <a:pt x="84" y="489"/>
                  </a:cubicBezTo>
                  <a:cubicBezTo>
                    <a:pt x="89" y="489"/>
                    <a:pt x="93" y="487"/>
                    <a:pt x="96" y="485"/>
                  </a:cubicBezTo>
                  <a:cubicBezTo>
                    <a:pt x="99" y="484"/>
                    <a:pt x="101" y="482"/>
                    <a:pt x="102" y="480"/>
                  </a:cubicBezTo>
                  <a:cubicBezTo>
                    <a:pt x="105" y="477"/>
                    <a:pt x="106" y="474"/>
                    <a:pt x="107" y="470"/>
                  </a:cubicBezTo>
                  <a:cubicBezTo>
                    <a:pt x="119" y="362"/>
                    <a:pt x="119" y="362"/>
                    <a:pt x="119" y="362"/>
                  </a:cubicBezTo>
                  <a:cubicBezTo>
                    <a:pt x="123" y="362"/>
                    <a:pt x="123" y="362"/>
                    <a:pt x="123" y="362"/>
                  </a:cubicBezTo>
                  <a:cubicBezTo>
                    <a:pt x="136" y="470"/>
                    <a:pt x="136" y="470"/>
                    <a:pt x="136" y="470"/>
                  </a:cubicBezTo>
                  <a:cubicBezTo>
                    <a:pt x="136" y="475"/>
                    <a:pt x="139" y="480"/>
                    <a:pt x="143" y="483"/>
                  </a:cubicBezTo>
                  <a:cubicBezTo>
                    <a:pt x="145" y="485"/>
                    <a:pt x="147" y="486"/>
                    <a:pt x="150" y="487"/>
                  </a:cubicBezTo>
                  <a:cubicBezTo>
                    <a:pt x="153" y="488"/>
                    <a:pt x="155" y="489"/>
                    <a:pt x="158" y="489"/>
                  </a:cubicBezTo>
                  <a:cubicBezTo>
                    <a:pt x="158" y="489"/>
                    <a:pt x="158" y="489"/>
                    <a:pt x="158" y="489"/>
                  </a:cubicBezTo>
                  <a:cubicBezTo>
                    <a:pt x="161" y="489"/>
                    <a:pt x="164" y="488"/>
                    <a:pt x="166" y="487"/>
                  </a:cubicBezTo>
                  <a:cubicBezTo>
                    <a:pt x="174" y="484"/>
                    <a:pt x="180" y="478"/>
                    <a:pt x="180" y="470"/>
                  </a:cubicBezTo>
                  <a:cubicBezTo>
                    <a:pt x="180" y="470"/>
                    <a:pt x="180" y="469"/>
                    <a:pt x="180" y="469"/>
                  </a:cubicBezTo>
                  <a:cubicBezTo>
                    <a:pt x="180" y="468"/>
                    <a:pt x="180" y="462"/>
                    <a:pt x="180" y="452"/>
                  </a:cubicBezTo>
                  <a:cubicBezTo>
                    <a:pt x="180" y="449"/>
                    <a:pt x="180" y="446"/>
                    <a:pt x="180" y="442"/>
                  </a:cubicBezTo>
                  <a:cubicBezTo>
                    <a:pt x="179" y="440"/>
                    <a:pt x="179" y="437"/>
                    <a:pt x="179" y="434"/>
                  </a:cubicBezTo>
                  <a:cubicBezTo>
                    <a:pt x="179" y="411"/>
                    <a:pt x="178" y="380"/>
                    <a:pt x="177" y="362"/>
                  </a:cubicBezTo>
                  <a:cubicBezTo>
                    <a:pt x="200" y="362"/>
                    <a:pt x="200" y="362"/>
                    <a:pt x="200" y="362"/>
                  </a:cubicBezTo>
                  <a:cubicBezTo>
                    <a:pt x="201" y="362"/>
                    <a:pt x="202" y="361"/>
                    <a:pt x="203" y="361"/>
                  </a:cubicBezTo>
                  <a:cubicBezTo>
                    <a:pt x="204" y="360"/>
                    <a:pt x="204" y="359"/>
                    <a:pt x="204" y="357"/>
                  </a:cubicBezTo>
                  <a:cubicBezTo>
                    <a:pt x="204" y="357"/>
                    <a:pt x="204" y="356"/>
                    <a:pt x="204" y="356"/>
                  </a:cubicBezTo>
                  <a:cubicBezTo>
                    <a:pt x="183" y="227"/>
                    <a:pt x="183" y="227"/>
                    <a:pt x="183" y="227"/>
                  </a:cubicBezTo>
                  <a:cubicBezTo>
                    <a:pt x="195" y="256"/>
                    <a:pt x="195" y="256"/>
                    <a:pt x="195" y="256"/>
                  </a:cubicBezTo>
                  <a:cubicBezTo>
                    <a:pt x="207" y="286"/>
                    <a:pt x="207" y="286"/>
                    <a:pt x="207" y="286"/>
                  </a:cubicBezTo>
                  <a:cubicBezTo>
                    <a:pt x="210" y="291"/>
                    <a:pt x="216" y="295"/>
                    <a:pt x="223" y="295"/>
                  </a:cubicBezTo>
                  <a:cubicBezTo>
                    <a:pt x="223" y="295"/>
                    <a:pt x="223" y="295"/>
                    <a:pt x="223" y="295"/>
                  </a:cubicBezTo>
                  <a:cubicBezTo>
                    <a:pt x="224" y="295"/>
                    <a:pt x="225" y="295"/>
                    <a:pt x="226" y="295"/>
                  </a:cubicBezTo>
                  <a:cubicBezTo>
                    <a:pt x="228" y="295"/>
                    <a:pt x="229" y="295"/>
                    <a:pt x="230" y="294"/>
                  </a:cubicBezTo>
                  <a:cubicBezTo>
                    <a:pt x="233" y="293"/>
                    <a:pt x="236" y="291"/>
                    <a:pt x="238" y="289"/>
                  </a:cubicBezTo>
                  <a:cubicBezTo>
                    <a:pt x="239" y="288"/>
                    <a:pt x="239" y="287"/>
                    <a:pt x="240" y="286"/>
                  </a:cubicBezTo>
                  <a:cubicBezTo>
                    <a:pt x="242" y="282"/>
                    <a:pt x="243" y="278"/>
                    <a:pt x="242" y="274"/>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grpSp>
      <p:sp>
        <p:nvSpPr>
          <p:cNvPr id="14" name="Content Placeholder 1"/>
          <p:cNvSpPr txBox="1">
            <a:spLocks/>
          </p:cNvSpPr>
          <p:nvPr/>
        </p:nvSpPr>
        <p:spPr>
          <a:xfrm>
            <a:off x="348381" y="1069379"/>
            <a:ext cx="2601500" cy="236460"/>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500" b="1" dirty="0">
                <a:solidFill>
                  <a:schemeClr val="tx1">
                    <a:lumMod val="75000"/>
                    <a:lumOff val="25000"/>
                  </a:schemeClr>
                </a:solidFill>
              </a:rPr>
              <a:t>Systems of insights</a:t>
            </a:r>
          </a:p>
        </p:txBody>
      </p:sp>
      <p:sp>
        <p:nvSpPr>
          <p:cNvPr id="15" name="Content Placeholder 1"/>
          <p:cNvSpPr txBox="1">
            <a:spLocks/>
          </p:cNvSpPr>
          <p:nvPr/>
        </p:nvSpPr>
        <p:spPr>
          <a:xfrm>
            <a:off x="6194121" y="1069379"/>
            <a:ext cx="2601500" cy="236460"/>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500" b="1" dirty="0">
                <a:solidFill>
                  <a:schemeClr val="tx1">
                    <a:lumMod val="75000"/>
                    <a:lumOff val="25000"/>
                  </a:schemeClr>
                </a:solidFill>
              </a:rPr>
              <a:t>Systems of Engagement</a:t>
            </a:r>
          </a:p>
        </p:txBody>
      </p:sp>
      <p:sp>
        <p:nvSpPr>
          <p:cNvPr id="16" name="Content Placeholder 1"/>
          <p:cNvSpPr txBox="1">
            <a:spLocks/>
          </p:cNvSpPr>
          <p:nvPr/>
        </p:nvSpPr>
        <p:spPr>
          <a:xfrm>
            <a:off x="255869" y="1769005"/>
            <a:ext cx="2434881" cy="236460"/>
          </a:xfrm>
          <a:prstGeom prst="rect">
            <a:avLst/>
          </a:prstGeom>
          <a:no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100" b="1" dirty="0">
                <a:solidFill>
                  <a:schemeClr val="bg1"/>
                </a:solidFill>
              </a:rPr>
              <a:t>Customer data</a:t>
            </a:r>
          </a:p>
        </p:txBody>
      </p:sp>
      <p:sp>
        <p:nvSpPr>
          <p:cNvPr id="17" name="Content Placeholder 1"/>
          <p:cNvSpPr txBox="1">
            <a:spLocks/>
          </p:cNvSpPr>
          <p:nvPr/>
        </p:nvSpPr>
        <p:spPr>
          <a:xfrm>
            <a:off x="255869" y="2493254"/>
            <a:ext cx="2434881" cy="236460"/>
          </a:xfrm>
          <a:prstGeom prst="rect">
            <a:avLst/>
          </a:prstGeom>
          <a:no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100" b="1" dirty="0">
                <a:solidFill>
                  <a:schemeClr val="bg1"/>
                </a:solidFill>
              </a:rPr>
              <a:t>Real time analytics</a:t>
            </a:r>
          </a:p>
        </p:txBody>
      </p:sp>
      <p:sp>
        <p:nvSpPr>
          <p:cNvPr id="18" name="Content Placeholder 1"/>
          <p:cNvSpPr txBox="1">
            <a:spLocks/>
          </p:cNvSpPr>
          <p:nvPr/>
        </p:nvSpPr>
        <p:spPr>
          <a:xfrm>
            <a:off x="258311" y="3217504"/>
            <a:ext cx="2432441" cy="236460"/>
          </a:xfrm>
          <a:prstGeom prst="rect">
            <a:avLst/>
          </a:prstGeom>
          <a:no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100" b="1" dirty="0">
                <a:solidFill>
                  <a:schemeClr val="bg1"/>
                </a:solidFill>
              </a:rPr>
              <a:t>Insights</a:t>
            </a:r>
          </a:p>
        </p:txBody>
      </p:sp>
      <p:sp>
        <p:nvSpPr>
          <p:cNvPr id="19" name="Content Placeholder 1"/>
          <p:cNvSpPr txBox="1">
            <a:spLocks/>
          </p:cNvSpPr>
          <p:nvPr/>
        </p:nvSpPr>
        <p:spPr>
          <a:xfrm>
            <a:off x="6340818" y="2053535"/>
            <a:ext cx="2527444" cy="236460"/>
          </a:xfrm>
          <a:prstGeom prst="rect">
            <a:avLst/>
          </a:prstGeom>
          <a:no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2100" b="1" dirty="0"/>
              <a:t>Interactions</a:t>
            </a:r>
          </a:p>
        </p:txBody>
      </p:sp>
      <p:sp>
        <p:nvSpPr>
          <p:cNvPr id="21" name="Content Placeholder 1"/>
          <p:cNvSpPr txBox="1">
            <a:spLocks/>
          </p:cNvSpPr>
          <p:nvPr/>
        </p:nvSpPr>
        <p:spPr>
          <a:xfrm>
            <a:off x="6284933" y="2864999"/>
            <a:ext cx="2713284" cy="236460"/>
          </a:xfrm>
          <a:prstGeom prst="rect">
            <a:avLst/>
          </a:prstGeom>
          <a:no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None/>
            </a:pPr>
            <a:r>
              <a:rPr lang="en-US" sz="2100" b="1" dirty="0"/>
              <a:t>Marketing Automations</a:t>
            </a:r>
          </a:p>
        </p:txBody>
      </p:sp>
      <p:sp>
        <p:nvSpPr>
          <p:cNvPr id="24" name="Rectangle 23"/>
          <p:cNvSpPr/>
          <p:nvPr/>
        </p:nvSpPr>
        <p:spPr>
          <a:xfrm>
            <a:off x="1" y="4535444"/>
            <a:ext cx="2968669" cy="213585"/>
          </a:xfrm>
          <a:prstGeom prst="rect">
            <a:avLst/>
          </a:prstGeom>
        </p:spPr>
        <p:txBody>
          <a:bodyPr wrap="square">
            <a:spAutoFit/>
          </a:bodyPr>
          <a:lstStyle/>
          <a:p>
            <a:r>
              <a:rPr lang="en-US" sz="788" dirty="0">
                <a:solidFill>
                  <a:schemeClr val="bg1">
                    <a:lumMod val="50000"/>
                  </a:schemeClr>
                </a:solidFill>
              </a:rPr>
              <a:t>Source: Forrester, the Age of the Customer</a:t>
            </a:r>
            <a:endParaRPr lang="el-GR" sz="788" dirty="0">
              <a:solidFill>
                <a:schemeClr val="bg1">
                  <a:lumMod val="50000"/>
                </a:schemeClr>
              </a:solidFill>
            </a:endParaRPr>
          </a:p>
        </p:txBody>
      </p:sp>
    </p:spTree>
    <p:extLst>
      <p:ext uri="{BB962C8B-B14F-4D97-AF65-F5344CB8AC3E}">
        <p14:creationId xmlns:p14="http://schemas.microsoft.com/office/powerpoint/2010/main" val="161468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14772"/>
            <a:ext cx="9144000" cy="41858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pic>
        <p:nvPicPr>
          <p:cNvPr id="4098" name="Picture 2" descr="http://satisfaction.dragndrop.gr/wp-content/uploads/2016/10/sp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716" y="614773"/>
            <a:ext cx="5205284" cy="29279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3587965"/>
            <a:ext cx="9144000" cy="12126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33" name="TextBox 32"/>
          <p:cNvSpPr txBox="1"/>
          <p:nvPr/>
        </p:nvSpPr>
        <p:spPr>
          <a:xfrm>
            <a:off x="-6601" y="648911"/>
            <a:ext cx="3399817" cy="1338828"/>
          </a:xfrm>
          <a:prstGeom prst="rect">
            <a:avLst/>
          </a:prstGeom>
          <a:noFill/>
        </p:spPr>
        <p:txBody>
          <a:bodyPr wrap="square" rtlCol="0">
            <a:spAutoFit/>
          </a:bodyPr>
          <a:lstStyle/>
          <a:p>
            <a:pPr algn="ctr">
              <a:defRPr/>
            </a:pPr>
            <a:r>
              <a:rPr lang="en-US" sz="4050" b="1" dirty="0">
                <a:solidFill>
                  <a:srgbClr val="0073B5"/>
                </a:solidFill>
                <a:latin typeface="Roboto Black" panose="02000000000000000000" pitchFamily="2" charset="0"/>
                <a:ea typeface="Roboto Black" panose="02000000000000000000" pitchFamily="2" charset="0"/>
                <a:cs typeface="Roboto Black" panose="02000000000000000000" pitchFamily="2" charset="0"/>
              </a:rPr>
              <a:t>170+</a:t>
            </a:r>
            <a:r>
              <a:rPr lang="en-US" sz="4050" b="1" dirty="0">
                <a:solidFill>
                  <a:srgbClr val="C8C9CC"/>
                </a:solidFill>
                <a:latin typeface="Roboto Black" panose="02000000000000000000" pitchFamily="2" charset="0"/>
                <a:ea typeface="Roboto Black" panose="02000000000000000000" pitchFamily="2" charset="0"/>
                <a:cs typeface="Roboto Black" panose="02000000000000000000" pitchFamily="2" charset="0"/>
              </a:rPr>
              <a:t> </a:t>
            </a:r>
          </a:p>
          <a:p>
            <a:pPr algn="ctr">
              <a:defRPr/>
            </a:pPr>
            <a:r>
              <a:rPr lang="en-US" sz="4050" b="1" dirty="0">
                <a:solidFill>
                  <a:srgbClr val="C8C9CC"/>
                </a:solidFill>
                <a:latin typeface="Roboto Black" panose="02000000000000000000" pitchFamily="2" charset="0"/>
                <a:ea typeface="Roboto Black" panose="02000000000000000000" pitchFamily="2" charset="0"/>
                <a:cs typeface="Roboto Black" panose="02000000000000000000" pitchFamily="2" charset="0"/>
              </a:rPr>
              <a:t>e-businesses</a:t>
            </a:r>
          </a:p>
        </p:txBody>
      </p:sp>
      <p:sp>
        <p:nvSpPr>
          <p:cNvPr id="38" name="TextBox 37"/>
          <p:cNvSpPr txBox="1"/>
          <p:nvPr/>
        </p:nvSpPr>
        <p:spPr>
          <a:xfrm>
            <a:off x="3009925" y="1716878"/>
            <a:ext cx="2919120" cy="715581"/>
          </a:xfrm>
          <a:prstGeom prst="rect">
            <a:avLst/>
          </a:prstGeom>
          <a:noFill/>
        </p:spPr>
        <p:txBody>
          <a:bodyPr wrap="square" rtlCol="0">
            <a:spAutoFit/>
          </a:bodyPr>
          <a:lstStyle/>
          <a:p>
            <a:pPr algn="ctr">
              <a:defRPr/>
            </a:pPr>
            <a:r>
              <a:rPr lang="en-US" sz="4050" b="1" dirty="0">
                <a:solidFill>
                  <a:srgbClr val="C8C9CC"/>
                </a:solidFill>
                <a:latin typeface="Roboto Black" panose="02000000000000000000" pitchFamily="2" charset="0"/>
                <a:ea typeface="Roboto Black" panose="02000000000000000000" pitchFamily="2" charset="0"/>
                <a:cs typeface="Roboto Black" panose="02000000000000000000" pitchFamily="2" charset="0"/>
              </a:rPr>
              <a:t>2,500,000+</a:t>
            </a:r>
            <a:endParaRPr lang="en-US" sz="4050" b="1" dirty="0">
              <a:solidFill>
                <a:srgbClr val="0073B5"/>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9" name="TextBox 38"/>
          <p:cNvSpPr txBox="1"/>
          <p:nvPr/>
        </p:nvSpPr>
        <p:spPr>
          <a:xfrm>
            <a:off x="2825336" y="2302714"/>
            <a:ext cx="3245111" cy="369332"/>
          </a:xfrm>
          <a:prstGeom prst="rect">
            <a:avLst/>
          </a:prstGeom>
          <a:noFill/>
        </p:spPr>
        <p:txBody>
          <a:bodyPr wrap="square" rtlCol="0">
            <a:spAutoFit/>
          </a:bodyPr>
          <a:lstStyle/>
          <a:p>
            <a:pPr algn="ctr">
              <a:defRPr/>
            </a:pPr>
            <a:r>
              <a:rPr lang="en-US" dirty="0">
                <a:solidFill>
                  <a:srgbClr val="0073B5"/>
                </a:solidFill>
                <a:latin typeface="Roboto" panose="02000000000000000000" pitchFamily="2" charset="0"/>
                <a:ea typeface="Roboto" panose="02000000000000000000" pitchFamily="2" charset="0"/>
                <a:cs typeface="Roboto" panose="02000000000000000000" pitchFamily="2" charset="0"/>
              </a:rPr>
              <a:t>responses from customers</a:t>
            </a:r>
          </a:p>
        </p:txBody>
      </p:sp>
      <p:sp>
        <p:nvSpPr>
          <p:cNvPr id="2" name="Title 1"/>
          <p:cNvSpPr>
            <a:spLocks noGrp="1"/>
          </p:cNvSpPr>
          <p:nvPr>
            <p:ph type="title"/>
          </p:nvPr>
        </p:nvSpPr>
        <p:spPr/>
        <p:txBody>
          <a:bodyPr/>
          <a:lstStyle/>
          <a:p>
            <a:r>
              <a:rPr lang="en-US" dirty="0"/>
              <a:t>Our traction and achievements!</a:t>
            </a:r>
            <a:endParaRPr lang="el-GR" dirty="0"/>
          </a:p>
        </p:txBody>
      </p:sp>
      <p:pic>
        <p:nvPicPr>
          <p:cNvPr id="25" name="Picture 4" descr="http://upload.wikimedia.org/wikipedia/en/2/2d/AB-Vasilopoulos_Logo.jpg"/>
          <p:cNvPicPr>
            <a:picLocks noChangeAspect="1" noChangeArrowheads="1"/>
          </p:cNvPicPr>
          <p:nvPr/>
        </p:nvPicPr>
        <p:blipFill>
          <a:blip r:embed="rId4"/>
          <a:srcRect/>
          <a:stretch>
            <a:fillRect/>
          </a:stretch>
        </p:blipFill>
        <p:spPr bwMode="auto">
          <a:xfrm>
            <a:off x="213415" y="3646534"/>
            <a:ext cx="1551212" cy="392906"/>
          </a:xfrm>
          <a:prstGeom prst="rect">
            <a:avLst/>
          </a:prstGeom>
          <a:noFill/>
        </p:spPr>
      </p:pic>
      <p:pic>
        <p:nvPicPr>
          <p:cNvPr id="26" name="Picture 4" descr="https://static.picodi.com/gr/shop/myshoe.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340" b="12340"/>
          <a:stretch/>
        </p:blipFill>
        <p:spPr bwMode="auto">
          <a:xfrm>
            <a:off x="7482193" y="3551170"/>
            <a:ext cx="1584707" cy="5968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vignette1.wikia.nocookie.net/logopedia/images/0/08/Leroy-merlin-logo.png/revision/latest?cb=201312271244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8052" y="3596277"/>
            <a:ext cx="1092487" cy="712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pdsodysseas.gr/sites/default/files/images/PIZZA-FAN-log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659" b="23288"/>
          <a:stretch/>
        </p:blipFill>
        <p:spPr bwMode="auto">
          <a:xfrm>
            <a:off x="5727340" y="3612029"/>
            <a:ext cx="1654385" cy="5451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N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27" y="4116200"/>
            <a:ext cx="1164836" cy="63262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a:blip r:embed="rId9"/>
          <a:stretch>
            <a:fillRect/>
          </a:stretch>
        </p:blipFill>
        <p:spPr>
          <a:xfrm>
            <a:off x="5221547" y="4360037"/>
            <a:ext cx="1655544" cy="371796"/>
          </a:xfrm>
          <a:prstGeom prst="rect">
            <a:avLst/>
          </a:prstGeom>
        </p:spPr>
      </p:pic>
      <p:pic>
        <p:nvPicPr>
          <p:cNvPr id="41" name="Picture 40"/>
          <p:cNvPicPr>
            <a:picLocks noChangeAspect="1"/>
          </p:cNvPicPr>
          <p:nvPr/>
        </p:nvPicPr>
        <p:blipFill>
          <a:blip r:embed="rId10"/>
          <a:stretch>
            <a:fillRect/>
          </a:stretch>
        </p:blipFill>
        <p:spPr>
          <a:xfrm>
            <a:off x="3255474" y="4360037"/>
            <a:ext cx="1464304" cy="344112"/>
          </a:xfrm>
          <a:prstGeom prst="rect">
            <a:avLst/>
          </a:prstGeom>
        </p:spPr>
      </p:pic>
      <p:pic>
        <p:nvPicPr>
          <p:cNvPr id="42" name="Picture 6" descr="http://corporate.kafkas.gr/Uploads/Images/1102/I-KAUKAS-stirizei-tis-foteines-idees-tou-mellontos-ston-astiko-fotismo-normal.jpg"/>
          <p:cNvPicPr>
            <a:picLocks noChangeAspect="1" noChangeArrowheads="1"/>
          </p:cNvPicPr>
          <p:nvPr/>
        </p:nvPicPr>
        <p:blipFill rotWithShape="1">
          <a:blip r:embed="rId11">
            <a:extLst>
              <a:ext uri="{28A0092B-C50C-407E-A947-70E740481C1C}">
                <a14:useLocalDpi xmlns:a14="http://schemas.microsoft.com/office/drawing/2010/main" val="0"/>
              </a:ext>
            </a:extLst>
          </a:blip>
          <a:srcRect l="9583" t="39791" r="9583" b="39791"/>
          <a:stretch/>
        </p:blipFill>
        <p:spPr bwMode="auto">
          <a:xfrm>
            <a:off x="7088201" y="4268369"/>
            <a:ext cx="1487044" cy="3635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descr="http://assets1.factoryoutlet.gr/templates/themes/defaultFO_R/Media/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9607" y="3660688"/>
            <a:ext cx="651871" cy="6247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hellenic entrepreneurship award">
            <a:extLst>
              <a:ext uri="{FF2B5EF4-FFF2-40B4-BE49-F238E27FC236}">
                <a16:creationId xmlns:a16="http://schemas.microsoft.com/office/drawing/2014/main" id="{5A093F47-D2F5-4587-9F1C-92F141480D55}"/>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5929" t="37885" r="15900" b="22430"/>
          <a:stretch/>
        </p:blipFill>
        <p:spPr bwMode="auto">
          <a:xfrm>
            <a:off x="57150" y="2747978"/>
            <a:ext cx="2263836" cy="7186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e-satisfaction.com/wp-content/uploads/2016/11/lighthouse_evolution_awards_optimized-1024x5501-e1479985696377.png">
            <a:extLst>
              <a:ext uri="{FF2B5EF4-FFF2-40B4-BE49-F238E27FC236}">
                <a16:creationId xmlns:a16="http://schemas.microsoft.com/office/drawing/2014/main" id="{B31747C0-C1C7-4246-826D-D7FA748EAB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42405" y="3000603"/>
            <a:ext cx="811785" cy="43836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e-satisfaction.com/wp-content/uploads/2016/10/evolution1.png">
            <a:extLst>
              <a:ext uri="{FF2B5EF4-FFF2-40B4-BE49-F238E27FC236}">
                <a16:creationId xmlns:a16="http://schemas.microsoft.com/office/drawing/2014/main" id="{3B2A9FA9-65CC-4F55-8071-EEF6AF7673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3505" y="3000603"/>
            <a:ext cx="843008" cy="43836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e-satisfaction.com/wp-content/uploads/2016/12/imageedit_14_5664155546.png">
            <a:extLst>
              <a:ext uri="{FF2B5EF4-FFF2-40B4-BE49-F238E27FC236}">
                <a16:creationId xmlns:a16="http://schemas.microsoft.com/office/drawing/2014/main" id="{CB1A4100-000A-4962-828A-66D21A98E8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78136" y="3000603"/>
            <a:ext cx="887552" cy="4383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www.reviewcenter.gr/data/companies/logos/cosmos-sport.jpg">
            <a:extLst>
              <a:ext uri="{FF2B5EF4-FFF2-40B4-BE49-F238E27FC236}">
                <a16:creationId xmlns:a16="http://schemas.microsoft.com/office/drawing/2014/main" id="{D4F5813E-93DE-4EF2-8454-DE1A7A324E97}"/>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27250" b="27250"/>
          <a:stretch/>
        </p:blipFill>
        <p:spPr bwMode="auto">
          <a:xfrm>
            <a:off x="2001353" y="3708088"/>
            <a:ext cx="1410594" cy="352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9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83514" y="710561"/>
            <a:ext cx="1740008" cy="3460789"/>
          </a:xfrm>
          <a:prstGeom prst="rect">
            <a:avLst/>
          </a:prstGeom>
        </p:spPr>
      </p:pic>
      <p:pic>
        <p:nvPicPr>
          <p:cNvPr id="41" name="Picture 40"/>
          <p:cNvPicPr>
            <a:picLocks noChangeAspect="1"/>
          </p:cNvPicPr>
          <p:nvPr/>
        </p:nvPicPr>
        <p:blipFill>
          <a:blip r:embed="rId3"/>
          <a:stretch>
            <a:fillRect/>
          </a:stretch>
        </p:blipFill>
        <p:spPr>
          <a:xfrm>
            <a:off x="5403410" y="2103463"/>
            <a:ext cx="1517972" cy="1693874"/>
          </a:xfrm>
          <a:prstGeom prst="rect">
            <a:avLst/>
          </a:prstGeom>
        </p:spPr>
      </p:pic>
      <p:sp>
        <p:nvSpPr>
          <p:cNvPr id="5" name="Rectangle 4">
            <a:extLst>
              <a:ext uri="{FF2B5EF4-FFF2-40B4-BE49-F238E27FC236}">
                <a16:creationId xmlns:a16="http://schemas.microsoft.com/office/drawing/2014/main" id="{A40CC766-2C94-4459-885F-783BA0BD57D8}"/>
              </a:ext>
            </a:extLst>
          </p:cNvPr>
          <p:cNvSpPr/>
          <p:nvPr/>
        </p:nvSpPr>
        <p:spPr>
          <a:xfrm>
            <a:off x="5392119" y="1091463"/>
            <a:ext cx="1564775" cy="2714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Arrow: Right 30"/>
          <p:cNvSpPr/>
          <p:nvPr/>
        </p:nvSpPr>
        <p:spPr>
          <a:xfrm>
            <a:off x="3645649" y="2485556"/>
            <a:ext cx="1637867" cy="317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a:p>
        </p:txBody>
      </p:sp>
      <p:sp>
        <p:nvSpPr>
          <p:cNvPr id="3" name="Title 2"/>
          <p:cNvSpPr>
            <a:spLocks noGrp="1"/>
          </p:cNvSpPr>
          <p:nvPr>
            <p:ph type="title"/>
          </p:nvPr>
        </p:nvSpPr>
        <p:spPr/>
        <p:txBody>
          <a:bodyPr>
            <a:normAutofit/>
          </a:bodyPr>
          <a:lstStyle/>
          <a:p>
            <a:r>
              <a:rPr lang="en-US" b="1" dirty="0"/>
              <a:t>Refer a Friend:</a:t>
            </a:r>
            <a:r>
              <a:rPr lang="en-US" dirty="0"/>
              <a:t> Positive Word of Mouth activation</a:t>
            </a:r>
            <a:endParaRPr lang="el-GR" dirty="0"/>
          </a:p>
        </p:txBody>
      </p:sp>
      <p:pic>
        <p:nvPicPr>
          <p:cNvPr id="2" name="Picture 1"/>
          <p:cNvPicPr>
            <a:picLocks noChangeAspect="1"/>
          </p:cNvPicPr>
          <p:nvPr/>
        </p:nvPicPr>
        <p:blipFill>
          <a:blip r:embed="rId4"/>
          <a:stretch>
            <a:fillRect/>
          </a:stretch>
        </p:blipFill>
        <p:spPr>
          <a:xfrm>
            <a:off x="1893472" y="710561"/>
            <a:ext cx="1752176" cy="3460789"/>
          </a:xfrm>
          <a:prstGeom prst="rect">
            <a:avLst/>
          </a:prstGeom>
        </p:spPr>
      </p:pic>
      <p:sp>
        <p:nvSpPr>
          <p:cNvPr id="15" name="Oval 49"/>
          <p:cNvSpPr>
            <a:spLocks noChangeArrowheads="1"/>
          </p:cNvSpPr>
          <p:nvPr/>
        </p:nvSpPr>
        <p:spPr bwMode="auto">
          <a:xfrm>
            <a:off x="480788" y="1614089"/>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00"/>
          </a:p>
        </p:txBody>
      </p:sp>
      <p:sp>
        <p:nvSpPr>
          <p:cNvPr id="16" name="Freeform 84"/>
          <p:cNvSpPr>
            <a:spLocks noEditPoints="1"/>
          </p:cNvSpPr>
          <p:nvPr/>
        </p:nvSpPr>
        <p:spPr bwMode="auto">
          <a:xfrm>
            <a:off x="652723" y="1852929"/>
            <a:ext cx="479090" cy="346181"/>
          </a:xfrm>
          <a:custGeom>
            <a:avLst/>
            <a:gdLst>
              <a:gd name="T0" fmla="*/ 611 w 618"/>
              <a:gd name="T1" fmla="*/ 447 h 447"/>
              <a:gd name="T2" fmla="*/ 450 w 618"/>
              <a:gd name="T3" fmla="*/ 447 h 447"/>
              <a:gd name="T4" fmla="*/ 443 w 618"/>
              <a:gd name="T5" fmla="*/ 440 h 447"/>
              <a:gd name="T6" fmla="*/ 443 w 618"/>
              <a:gd name="T7" fmla="*/ 7 h 447"/>
              <a:gd name="T8" fmla="*/ 450 w 618"/>
              <a:gd name="T9" fmla="*/ 0 h 447"/>
              <a:gd name="T10" fmla="*/ 611 w 618"/>
              <a:gd name="T11" fmla="*/ 0 h 447"/>
              <a:gd name="T12" fmla="*/ 618 w 618"/>
              <a:gd name="T13" fmla="*/ 7 h 447"/>
              <a:gd name="T14" fmla="*/ 618 w 618"/>
              <a:gd name="T15" fmla="*/ 440 h 447"/>
              <a:gd name="T16" fmla="*/ 611 w 618"/>
              <a:gd name="T17" fmla="*/ 447 h 447"/>
              <a:gd name="T18" fmla="*/ 457 w 618"/>
              <a:gd name="T19" fmla="*/ 433 h 447"/>
              <a:gd name="T20" fmla="*/ 604 w 618"/>
              <a:gd name="T21" fmla="*/ 433 h 447"/>
              <a:gd name="T22" fmla="*/ 604 w 618"/>
              <a:gd name="T23" fmla="*/ 14 h 447"/>
              <a:gd name="T24" fmla="*/ 457 w 618"/>
              <a:gd name="T25" fmla="*/ 14 h 447"/>
              <a:gd name="T26" fmla="*/ 457 w 618"/>
              <a:gd name="T27" fmla="*/ 433 h 447"/>
              <a:gd name="T28" fmla="*/ 389 w 618"/>
              <a:gd name="T29" fmla="*/ 447 h 447"/>
              <a:gd name="T30" fmla="*/ 228 w 618"/>
              <a:gd name="T31" fmla="*/ 447 h 447"/>
              <a:gd name="T32" fmla="*/ 221 w 618"/>
              <a:gd name="T33" fmla="*/ 440 h 447"/>
              <a:gd name="T34" fmla="*/ 221 w 618"/>
              <a:gd name="T35" fmla="*/ 110 h 447"/>
              <a:gd name="T36" fmla="*/ 228 w 618"/>
              <a:gd name="T37" fmla="*/ 103 h 447"/>
              <a:gd name="T38" fmla="*/ 389 w 618"/>
              <a:gd name="T39" fmla="*/ 103 h 447"/>
              <a:gd name="T40" fmla="*/ 396 w 618"/>
              <a:gd name="T41" fmla="*/ 110 h 447"/>
              <a:gd name="T42" fmla="*/ 396 w 618"/>
              <a:gd name="T43" fmla="*/ 440 h 447"/>
              <a:gd name="T44" fmla="*/ 389 w 618"/>
              <a:gd name="T45" fmla="*/ 447 h 447"/>
              <a:gd name="T46" fmla="*/ 235 w 618"/>
              <a:gd name="T47" fmla="*/ 433 h 447"/>
              <a:gd name="T48" fmla="*/ 382 w 618"/>
              <a:gd name="T49" fmla="*/ 433 h 447"/>
              <a:gd name="T50" fmla="*/ 382 w 618"/>
              <a:gd name="T51" fmla="*/ 117 h 447"/>
              <a:gd name="T52" fmla="*/ 235 w 618"/>
              <a:gd name="T53" fmla="*/ 117 h 447"/>
              <a:gd name="T54" fmla="*/ 235 w 618"/>
              <a:gd name="T55" fmla="*/ 433 h 447"/>
              <a:gd name="T56" fmla="*/ 168 w 618"/>
              <a:gd name="T57" fmla="*/ 447 h 447"/>
              <a:gd name="T58" fmla="*/ 7 w 618"/>
              <a:gd name="T59" fmla="*/ 447 h 447"/>
              <a:gd name="T60" fmla="*/ 0 w 618"/>
              <a:gd name="T61" fmla="*/ 440 h 447"/>
              <a:gd name="T62" fmla="*/ 0 w 618"/>
              <a:gd name="T63" fmla="*/ 224 h 447"/>
              <a:gd name="T64" fmla="*/ 7 w 618"/>
              <a:gd name="T65" fmla="*/ 217 h 447"/>
              <a:gd name="T66" fmla="*/ 168 w 618"/>
              <a:gd name="T67" fmla="*/ 217 h 447"/>
              <a:gd name="T68" fmla="*/ 175 w 618"/>
              <a:gd name="T69" fmla="*/ 224 h 447"/>
              <a:gd name="T70" fmla="*/ 175 w 618"/>
              <a:gd name="T71" fmla="*/ 440 h 447"/>
              <a:gd name="T72" fmla="*/ 168 w 618"/>
              <a:gd name="T73" fmla="*/ 447 h 447"/>
              <a:gd name="T74" fmla="*/ 14 w 618"/>
              <a:gd name="T75" fmla="*/ 433 h 447"/>
              <a:gd name="T76" fmla="*/ 161 w 618"/>
              <a:gd name="T77" fmla="*/ 433 h 447"/>
              <a:gd name="T78" fmla="*/ 161 w 618"/>
              <a:gd name="T79" fmla="*/ 231 h 447"/>
              <a:gd name="T80" fmla="*/ 14 w 618"/>
              <a:gd name="T81" fmla="*/ 231 h 447"/>
              <a:gd name="T82" fmla="*/ 14 w 618"/>
              <a:gd name="T83" fmla="*/ 43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8" h="447">
                <a:moveTo>
                  <a:pt x="611" y="447"/>
                </a:moveTo>
                <a:cubicBezTo>
                  <a:pt x="450" y="447"/>
                  <a:pt x="450" y="447"/>
                  <a:pt x="450" y="447"/>
                </a:cubicBezTo>
                <a:cubicBezTo>
                  <a:pt x="446" y="447"/>
                  <a:pt x="443" y="444"/>
                  <a:pt x="443" y="440"/>
                </a:cubicBezTo>
                <a:cubicBezTo>
                  <a:pt x="443" y="7"/>
                  <a:pt x="443" y="7"/>
                  <a:pt x="443" y="7"/>
                </a:cubicBezTo>
                <a:cubicBezTo>
                  <a:pt x="443" y="3"/>
                  <a:pt x="446" y="0"/>
                  <a:pt x="450" y="0"/>
                </a:cubicBezTo>
                <a:cubicBezTo>
                  <a:pt x="611" y="0"/>
                  <a:pt x="611" y="0"/>
                  <a:pt x="611" y="0"/>
                </a:cubicBezTo>
                <a:cubicBezTo>
                  <a:pt x="615" y="0"/>
                  <a:pt x="618" y="3"/>
                  <a:pt x="618" y="7"/>
                </a:cubicBezTo>
                <a:cubicBezTo>
                  <a:pt x="618" y="440"/>
                  <a:pt x="618" y="440"/>
                  <a:pt x="618" y="440"/>
                </a:cubicBezTo>
                <a:cubicBezTo>
                  <a:pt x="618" y="444"/>
                  <a:pt x="615" y="447"/>
                  <a:pt x="611" y="447"/>
                </a:cubicBezTo>
                <a:close/>
                <a:moveTo>
                  <a:pt x="457" y="433"/>
                </a:moveTo>
                <a:cubicBezTo>
                  <a:pt x="604" y="433"/>
                  <a:pt x="604" y="433"/>
                  <a:pt x="604" y="433"/>
                </a:cubicBezTo>
                <a:cubicBezTo>
                  <a:pt x="604" y="14"/>
                  <a:pt x="604" y="14"/>
                  <a:pt x="604" y="14"/>
                </a:cubicBezTo>
                <a:cubicBezTo>
                  <a:pt x="457" y="14"/>
                  <a:pt x="457" y="14"/>
                  <a:pt x="457" y="14"/>
                </a:cubicBezTo>
                <a:lnTo>
                  <a:pt x="457" y="433"/>
                </a:lnTo>
                <a:close/>
                <a:moveTo>
                  <a:pt x="389" y="447"/>
                </a:moveTo>
                <a:cubicBezTo>
                  <a:pt x="228" y="447"/>
                  <a:pt x="228" y="447"/>
                  <a:pt x="228" y="447"/>
                </a:cubicBezTo>
                <a:cubicBezTo>
                  <a:pt x="225" y="447"/>
                  <a:pt x="221" y="444"/>
                  <a:pt x="221" y="440"/>
                </a:cubicBezTo>
                <a:cubicBezTo>
                  <a:pt x="221" y="110"/>
                  <a:pt x="221" y="110"/>
                  <a:pt x="221" y="110"/>
                </a:cubicBezTo>
                <a:cubicBezTo>
                  <a:pt x="221" y="106"/>
                  <a:pt x="225" y="103"/>
                  <a:pt x="228" y="103"/>
                </a:cubicBezTo>
                <a:cubicBezTo>
                  <a:pt x="389" y="103"/>
                  <a:pt x="389" y="103"/>
                  <a:pt x="389" y="103"/>
                </a:cubicBezTo>
                <a:cubicBezTo>
                  <a:pt x="393" y="103"/>
                  <a:pt x="396" y="106"/>
                  <a:pt x="396" y="110"/>
                </a:cubicBezTo>
                <a:cubicBezTo>
                  <a:pt x="396" y="440"/>
                  <a:pt x="396" y="440"/>
                  <a:pt x="396" y="440"/>
                </a:cubicBezTo>
                <a:cubicBezTo>
                  <a:pt x="396" y="444"/>
                  <a:pt x="393" y="447"/>
                  <a:pt x="389" y="447"/>
                </a:cubicBezTo>
                <a:close/>
                <a:moveTo>
                  <a:pt x="235" y="433"/>
                </a:moveTo>
                <a:cubicBezTo>
                  <a:pt x="382" y="433"/>
                  <a:pt x="382" y="433"/>
                  <a:pt x="382" y="433"/>
                </a:cubicBezTo>
                <a:cubicBezTo>
                  <a:pt x="382" y="117"/>
                  <a:pt x="382" y="117"/>
                  <a:pt x="382" y="117"/>
                </a:cubicBezTo>
                <a:cubicBezTo>
                  <a:pt x="235" y="117"/>
                  <a:pt x="235" y="117"/>
                  <a:pt x="235" y="117"/>
                </a:cubicBezTo>
                <a:lnTo>
                  <a:pt x="235" y="433"/>
                </a:lnTo>
                <a:close/>
                <a:moveTo>
                  <a:pt x="168" y="447"/>
                </a:moveTo>
                <a:cubicBezTo>
                  <a:pt x="7" y="447"/>
                  <a:pt x="7" y="447"/>
                  <a:pt x="7" y="447"/>
                </a:cubicBezTo>
                <a:cubicBezTo>
                  <a:pt x="3" y="447"/>
                  <a:pt x="0" y="444"/>
                  <a:pt x="0" y="440"/>
                </a:cubicBezTo>
                <a:cubicBezTo>
                  <a:pt x="0" y="224"/>
                  <a:pt x="0" y="224"/>
                  <a:pt x="0" y="224"/>
                </a:cubicBezTo>
                <a:cubicBezTo>
                  <a:pt x="0" y="220"/>
                  <a:pt x="3" y="217"/>
                  <a:pt x="7" y="217"/>
                </a:cubicBezTo>
                <a:cubicBezTo>
                  <a:pt x="168" y="217"/>
                  <a:pt x="168" y="217"/>
                  <a:pt x="168" y="217"/>
                </a:cubicBezTo>
                <a:cubicBezTo>
                  <a:pt x="172" y="217"/>
                  <a:pt x="175" y="220"/>
                  <a:pt x="175" y="224"/>
                </a:cubicBezTo>
                <a:cubicBezTo>
                  <a:pt x="175" y="440"/>
                  <a:pt x="175" y="440"/>
                  <a:pt x="175" y="440"/>
                </a:cubicBezTo>
                <a:cubicBezTo>
                  <a:pt x="175" y="444"/>
                  <a:pt x="172" y="447"/>
                  <a:pt x="168" y="447"/>
                </a:cubicBezTo>
                <a:close/>
                <a:moveTo>
                  <a:pt x="14" y="433"/>
                </a:moveTo>
                <a:cubicBezTo>
                  <a:pt x="161" y="433"/>
                  <a:pt x="161" y="433"/>
                  <a:pt x="161" y="433"/>
                </a:cubicBezTo>
                <a:cubicBezTo>
                  <a:pt x="161" y="231"/>
                  <a:pt x="161" y="231"/>
                  <a:pt x="161" y="231"/>
                </a:cubicBezTo>
                <a:cubicBezTo>
                  <a:pt x="14" y="231"/>
                  <a:pt x="14" y="231"/>
                  <a:pt x="14" y="231"/>
                </a:cubicBezTo>
                <a:lnTo>
                  <a:pt x="14" y="43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00"/>
          </a:p>
        </p:txBody>
      </p:sp>
      <p:sp>
        <p:nvSpPr>
          <p:cNvPr id="17" name="Oval 48"/>
          <p:cNvSpPr>
            <a:spLocks noChangeArrowheads="1"/>
          </p:cNvSpPr>
          <p:nvPr/>
        </p:nvSpPr>
        <p:spPr bwMode="auto">
          <a:xfrm>
            <a:off x="480788" y="3000436"/>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18" name="Freeform 85"/>
          <p:cNvSpPr>
            <a:spLocks noEditPoints="1"/>
          </p:cNvSpPr>
          <p:nvPr/>
        </p:nvSpPr>
        <p:spPr bwMode="auto">
          <a:xfrm>
            <a:off x="652536" y="3149824"/>
            <a:ext cx="479464" cy="525085"/>
          </a:xfrm>
          <a:custGeom>
            <a:avLst/>
            <a:gdLst>
              <a:gd name="T0" fmla="*/ 309 w 619"/>
              <a:gd name="T1" fmla="*/ 679 h 679"/>
              <a:gd name="T2" fmla="*/ 0 w 619"/>
              <a:gd name="T3" fmla="*/ 369 h 679"/>
              <a:gd name="T4" fmla="*/ 304 w 619"/>
              <a:gd name="T5" fmla="*/ 60 h 679"/>
              <a:gd name="T6" fmla="*/ 309 w 619"/>
              <a:gd name="T7" fmla="*/ 62 h 679"/>
              <a:gd name="T8" fmla="*/ 312 w 619"/>
              <a:gd name="T9" fmla="*/ 67 h 679"/>
              <a:gd name="T10" fmla="*/ 312 w 619"/>
              <a:gd name="T11" fmla="*/ 365 h 679"/>
              <a:gd name="T12" fmla="*/ 561 w 619"/>
              <a:gd name="T13" fmla="*/ 201 h 679"/>
              <a:gd name="T14" fmla="*/ 566 w 619"/>
              <a:gd name="T15" fmla="*/ 200 h 679"/>
              <a:gd name="T16" fmla="*/ 571 w 619"/>
              <a:gd name="T17" fmla="*/ 203 h 679"/>
              <a:gd name="T18" fmla="*/ 619 w 619"/>
              <a:gd name="T19" fmla="*/ 369 h 679"/>
              <a:gd name="T20" fmla="*/ 309 w 619"/>
              <a:gd name="T21" fmla="*/ 679 h 679"/>
              <a:gd name="T22" fmla="*/ 298 w 619"/>
              <a:gd name="T23" fmla="*/ 74 h 679"/>
              <a:gd name="T24" fmla="*/ 14 w 619"/>
              <a:gd name="T25" fmla="*/ 369 h 679"/>
              <a:gd name="T26" fmla="*/ 309 w 619"/>
              <a:gd name="T27" fmla="*/ 665 h 679"/>
              <a:gd name="T28" fmla="*/ 605 w 619"/>
              <a:gd name="T29" fmla="*/ 369 h 679"/>
              <a:gd name="T30" fmla="*/ 563 w 619"/>
              <a:gd name="T31" fmla="*/ 217 h 679"/>
              <a:gd name="T32" fmla="*/ 308 w 619"/>
              <a:gd name="T33" fmla="*/ 384 h 679"/>
              <a:gd name="T34" fmla="*/ 301 w 619"/>
              <a:gd name="T35" fmla="*/ 384 h 679"/>
              <a:gd name="T36" fmla="*/ 298 w 619"/>
              <a:gd name="T37" fmla="*/ 378 h 679"/>
              <a:gd name="T38" fmla="*/ 298 w 619"/>
              <a:gd name="T39" fmla="*/ 74 h 679"/>
              <a:gd name="T40" fmla="*/ 348 w 619"/>
              <a:gd name="T41" fmla="*/ 308 h 679"/>
              <a:gd name="T42" fmla="*/ 345 w 619"/>
              <a:gd name="T43" fmla="*/ 307 h 679"/>
              <a:gd name="T44" fmla="*/ 341 w 619"/>
              <a:gd name="T45" fmla="*/ 301 h 679"/>
              <a:gd name="T46" fmla="*/ 341 w 619"/>
              <a:gd name="T47" fmla="*/ 7 h 679"/>
              <a:gd name="T48" fmla="*/ 343 w 619"/>
              <a:gd name="T49" fmla="*/ 2 h 679"/>
              <a:gd name="T50" fmla="*/ 348 w 619"/>
              <a:gd name="T51" fmla="*/ 0 h 679"/>
              <a:gd name="T52" fmla="*/ 599 w 619"/>
              <a:gd name="T53" fmla="*/ 135 h 679"/>
              <a:gd name="T54" fmla="*/ 600 w 619"/>
              <a:gd name="T55" fmla="*/ 141 h 679"/>
              <a:gd name="T56" fmla="*/ 597 w 619"/>
              <a:gd name="T57" fmla="*/ 145 h 679"/>
              <a:gd name="T58" fmla="*/ 352 w 619"/>
              <a:gd name="T59" fmla="*/ 307 h 679"/>
              <a:gd name="T60" fmla="*/ 348 w 619"/>
              <a:gd name="T61" fmla="*/ 308 h 679"/>
              <a:gd name="T62" fmla="*/ 355 w 619"/>
              <a:gd name="T63" fmla="*/ 14 h 679"/>
              <a:gd name="T64" fmla="*/ 355 w 619"/>
              <a:gd name="T65" fmla="*/ 288 h 679"/>
              <a:gd name="T66" fmla="*/ 583 w 619"/>
              <a:gd name="T67" fmla="*/ 137 h 679"/>
              <a:gd name="T68" fmla="*/ 355 w 619"/>
              <a:gd name="T69" fmla="*/ 1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9" h="679">
                <a:moveTo>
                  <a:pt x="309" y="679"/>
                </a:moveTo>
                <a:cubicBezTo>
                  <a:pt x="139" y="679"/>
                  <a:pt x="0" y="540"/>
                  <a:pt x="0" y="369"/>
                </a:cubicBezTo>
                <a:cubicBezTo>
                  <a:pt x="0" y="201"/>
                  <a:pt x="136" y="62"/>
                  <a:pt x="304" y="60"/>
                </a:cubicBezTo>
                <a:cubicBezTo>
                  <a:pt x="306" y="60"/>
                  <a:pt x="308" y="60"/>
                  <a:pt x="309" y="62"/>
                </a:cubicBezTo>
                <a:cubicBezTo>
                  <a:pt x="311" y="63"/>
                  <a:pt x="312" y="65"/>
                  <a:pt x="312" y="67"/>
                </a:cubicBezTo>
                <a:cubicBezTo>
                  <a:pt x="312" y="365"/>
                  <a:pt x="312" y="365"/>
                  <a:pt x="312" y="365"/>
                </a:cubicBezTo>
                <a:cubicBezTo>
                  <a:pt x="561" y="201"/>
                  <a:pt x="561" y="201"/>
                  <a:pt x="561" y="201"/>
                </a:cubicBezTo>
                <a:cubicBezTo>
                  <a:pt x="563" y="200"/>
                  <a:pt x="564" y="200"/>
                  <a:pt x="566" y="200"/>
                </a:cubicBezTo>
                <a:cubicBezTo>
                  <a:pt x="568" y="201"/>
                  <a:pt x="570" y="202"/>
                  <a:pt x="571" y="203"/>
                </a:cubicBezTo>
                <a:cubicBezTo>
                  <a:pt x="602" y="253"/>
                  <a:pt x="619" y="310"/>
                  <a:pt x="619" y="369"/>
                </a:cubicBezTo>
                <a:cubicBezTo>
                  <a:pt x="619" y="540"/>
                  <a:pt x="480" y="679"/>
                  <a:pt x="309" y="679"/>
                </a:cubicBezTo>
                <a:close/>
                <a:moveTo>
                  <a:pt x="298" y="74"/>
                </a:moveTo>
                <a:cubicBezTo>
                  <a:pt x="140" y="80"/>
                  <a:pt x="14" y="211"/>
                  <a:pt x="14" y="369"/>
                </a:cubicBezTo>
                <a:cubicBezTo>
                  <a:pt x="14" y="532"/>
                  <a:pt x="146" y="665"/>
                  <a:pt x="309" y="665"/>
                </a:cubicBezTo>
                <a:cubicBezTo>
                  <a:pt x="472" y="665"/>
                  <a:pt x="605" y="532"/>
                  <a:pt x="605" y="369"/>
                </a:cubicBezTo>
                <a:cubicBezTo>
                  <a:pt x="605" y="315"/>
                  <a:pt x="590" y="263"/>
                  <a:pt x="563" y="217"/>
                </a:cubicBezTo>
                <a:cubicBezTo>
                  <a:pt x="308" y="384"/>
                  <a:pt x="308" y="384"/>
                  <a:pt x="308" y="384"/>
                </a:cubicBezTo>
                <a:cubicBezTo>
                  <a:pt x="306" y="386"/>
                  <a:pt x="304" y="386"/>
                  <a:pt x="301" y="384"/>
                </a:cubicBezTo>
                <a:cubicBezTo>
                  <a:pt x="299" y="383"/>
                  <a:pt x="298" y="381"/>
                  <a:pt x="298" y="378"/>
                </a:cubicBezTo>
                <a:lnTo>
                  <a:pt x="298" y="74"/>
                </a:lnTo>
                <a:close/>
                <a:moveTo>
                  <a:pt x="348" y="308"/>
                </a:moveTo>
                <a:cubicBezTo>
                  <a:pt x="347" y="308"/>
                  <a:pt x="346" y="307"/>
                  <a:pt x="345" y="307"/>
                </a:cubicBezTo>
                <a:cubicBezTo>
                  <a:pt x="342" y="306"/>
                  <a:pt x="341" y="303"/>
                  <a:pt x="341" y="301"/>
                </a:cubicBezTo>
                <a:cubicBezTo>
                  <a:pt x="341" y="7"/>
                  <a:pt x="341" y="7"/>
                  <a:pt x="341" y="7"/>
                </a:cubicBezTo>
                <a:cubicBezTo>
                  <a:pt x="341" y="5"/>
                  <a:pt x="342" y="3"/>
                  <a:pt x="343" y="2"/>
                </a:cubicBezTo>
                <a:cubicBezTo>
                  <a:pt x="344" y="1"/>
                  <a:pt x="346" y="0"/>
                  <a:pt x="348" y="0"/>
                </a:cubicBezTo>
                <a:cubicBezTo>
                  <a:pt x="449" y="2"/>
                  <a:pt x="542" y="52"/>
                  <a:pt x="599" y="135"/>
                </a:cubicBezTo>
                <a:cubicBezTo>
                  <a:pt x="600" y="137"/>
                  <a:pt x="600" y="139"/>
                  <a:pt x="600" y="141"/>
                </a:cubicBezTo>
                <a:cubicBezTo>
                  <a:pt x="600" y="143"/>
                  <a:pt x="599" y="144"/>
                  <a:pt x="597" y="145"/>
                </a:cubicBezTo>
                <a:cubicBezTo>
                  <a:pt x="352" y="307"/>
                  <a:pt x="352" y="307"/>
                  <a:pt x="352" y="307"/>
                </a:cubicBezTo>
                <a:cubicBezTo>
                  <a:pt x="351" y="307"/>
                  <a:pt x="349" y="308"/>
                  <a:pt x="348" y="308"/>
                </a:cubicBezTo>
                <a:close/>
                <a:moveTo>
                  <a:pt x="355" y="14"/>
                </a:moveTo>
                <a:cubicBezTo>
                  <a:pt x="355" y="288"/>
                  <a:pt x="355" y="288"/>
                  <a:pt x="355" y="288"/>
                </a:cubicBezTo>
                <a:cubicBezTo>
                  <a:pt x="583" y="137"/>
                  <a:pt x="583" y="137"/>
                  <a:pt x="583" y="137"/>
                </a:cubicBezTo>
                <a:cubicBezTo>
                  <a:pt x="530" y="63"/>
                  <a:pt x="446" y="18"/>
                  <a:pt x="355" y="14"/>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19" name="Oval 63"/>
          <p:cNvSpPr>
            <a:spLocks noChangeArrowheads="1"/>
          </p:cNvSpPr>
          <p:nvPr/>
        </p:nvSpPr>
        <p:spPr bwMode="auto">
          <a:xfrm>
            <a:off x="7611652" y="1614089"/>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00"/>
          </a:p>
        </p:txBody>
      </p:sp>
      <p:sp>
        <p:nvSpPr>
          <p:cNvPr id="20" name="Freeform 130"/>
          <p:cNvSpPr>
            <a:spLocks noEditPoints="1"/>
          </p:cNvSpPr>
          <p:nvPr/>
        </p:nvSpPr>
        <p:spPr bwMode="auto">
          <a:xfrm>
            <a:off x="7681426" y="1877367"/>
            <a:ext cx="672680" cy="297305"/>
          </a:xfrm>
          <a:custGeom>
            <a:avLst/>
            <a:gdLst>
              <a:gd name="T0" fmla="*/ 869 w 869"/>
              <a:gd name="T1" fmla="*/ 6 h 384"/>
              <a:gd name="T2" fmla="*/ 868 w 869"/>
              <a:gd name="T3" fmla="*/ 4 h 384"/>
              <a:gd name="T4" fmla="*/ 868 w 869"/>
              <a:gd name="T5" fmla="*/ 3 h 384"/>
              <a:gd name="T6" fmla="*/ 867 w 869"/>
              <a:gd name="T7" fmla="*/ 2 h 384"/>
              <a:gd name="T8" fmla="*/ 866 w 869"/>
              <a:gd name="T9" fmla="*/ 2 h 384"/>
              <a:gd name="T10" fmla="*/ 865 w 869"/>
              <a:gd name="T11" fmla="*/ 1 h 384"/>
              <a:gd name="T12" fmla="*/ 864 w 869"/>
              <a:gd name="T13" fmla="*/ 0 h 384"/>
              <a:gd name="T14" fmla="*/ 863 w 869"/>
              <a:gd name="T15" fmla="*/ 0 h 384"/>
              <a:gd name="T16" fmla="*/ 862 w 869"/>
              <a:gd name="T17" fmla="*/ 0 h 384"/>
              <a:gd name="T18" fmla="*/ 263 w 869"/>
              <a:gd name="T19" fmla="*/ 0 h 384"/>
              <a:gd name="T20" fmla="*/ 261 w 869"/>
              <a:gd name="T21" fmla="*/ 0 h 384"/>
              <a:gd name="T22" fmla="*/ 260 w 869"/>
              <a:gd name="T23" fmla="*/ 0 h 384"/>
              <a:gd name="T24" fmla="*/ 259 w 869"/>
              <a:gd name="T25" fmla="*/ 1 h 384"/>
              <a:gd name="T26" fmla="*/ 258 w 869"/>
              <a:gd name="T27" fmla="*/ 2 h 384"/>
              <a:gd name="T28" fmla="*/ 258 w 869"/>
              <a:gd name="T29" fmla="*/ 2 h 384"/>
              <a:gd name="T30" fmla="*/ 257 w 869"/>
              <a:gd name="T31" fmla="*/ 3 h 384"/>
              <a:gd name="T32" fmla="*/ 256 w 869"/>
              <a:gd name="T33" fmla="*/ 4 h 384"/>
              <a:gd name="T34" fmla="*/ 256 w 869"/>
              <a:gd name="T35" fmla="*/ 6 h 384"/>
              <a:gd name="T36" fmla="*/ 256 w 869"/>
              <a:gd name="T37" fmla="*/ 7 h 384"/>
              <a:gd name="T38" fmla="*/ 263 w 869"/>
              <a:gd name="T39" fmla="*/ 384 h 384"/>
              <a:gd name="T40" fmla="*/ 869 w 869"/>
              <a:gd name="T41" fmla="*/ 377 h 384"/>
              <a:gd name="T42" fmla="*/ 869 w 869"/>
              <a:gd name="T43" fmla="*/ 6 h 384"/>
              <a:gd name="T44" fmla="*/ 442 w 869"/>
              <a:gd name="T45" fmla="*/ 169 h 384"/>
              <a:gd name="T46" fmla="*/ 270 w 869"/>
              <a:gd name="T47" fmla="*/ 22 h 384"/>
              <a:gd name="T48" fmla="*/ 843 w 869"/>
              <a:gd name="T49" fmla="*/ 14 h 384"/>
              <a:gd name="T50" fmla="*/ 515 w 869"/>
              <a:gd name="T51" fmla="*/ 214 h 384"/>
              <a:gd name="T52" fmla="*/ 855 w 869"/>
              <a:gd name="T53" fmla="*/ 22 h 384"/>
              <a:gd name="T54" fmla="*/ 683 w 869"/>
              <a:gd name="T55" fmla="*/ 168 h 384"/>
              <a:gd name="T56" fmla="*/ 270 w 869"/>
              <a:gd name="T57" fmla="*/ 370 h 384"/>
              <a:gd name="T58" fmla="*/ 453 w 869"/>
              <a:gd name="T59" fmla="*/ 178 h 384"/>
              <a:gd name="T60" fmla="*/ 561 w 869"/>
              <a:gd name="T61" fmla="*/ 244 h 384"/>
              <a:gd name="T62" fmla="*/ 672 w 869"/>
              <a:gd name="T63" fmla="*/ 177 h 384"/>
              <a:gd name="T64" fmla="*/ 855 w 869"/>
              <a:gd name="T65" fmla="*/ 370 h 384"/>
              <a:gd name="T66" fmla="*/ 204 w 869"/>
              <a:gd name="T67" fmla="*/ 7 h 384"/>
              <a:gd name="T68" fmla="*/ 7 w 869"/>
              <a:gd name="T69" fmla="*/ 14 h 384"/>
              <a:gd name="T70" fmla="*/ 7 w 869"/>
              <a:gd name="T71" fmla="*/ 0 h 384"/>
              <a:gd name="T72" fmla="*/ 204 w 869"/>
              <a:gd name="T73" fmla="*/ 7 h 384"/>
              <a:gd name="T74" fmla="*/ 197 w 869"/>
              <a:gd name="T75" fmla="*/ 95 h 384"/>
              <a:gd name="T76" fmla="*/ 58 w 869"/>
              <a:gd name="T77" fmla="*/ 88 h 384"/>
              <a:gd name="T78" fmla="*/ 197 w 869"/>
              <a:gd name="T79" fmla="*/ 81 h 384"/>
              <a:gd name="T80" fmla="*/ 204 w 869"/>
              <a:gd name="T81" fmla="*/ 169 h 384"/>
              <a:gd name="T82" fmla="*/ 142 w 869"/>
              <a:gd name="T83" fmla="*/ 176 h 384"/>
              <a:gd name="T84" fmla="*/ 142 w 869"/>
              <a:gd name="T85" fmla="*/ 162 h 384"/>
              <a:gd name="T86" fmla="*/ 204 w 869"/>
              <a:gd name="T87" fmla="*/ 1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9" h="384">
                <a:moveTo>
                  <a:pt x="869" y="6"/>
                </a:moveTo>
                <a:cubicBezTo>
                  <a:pt x="869" y="6"/>
                  <a:pt x="869" y="6"/>
                  <a:pt x="869" y="6"/>
                </a:cubicBezTo>
                <a:cubicBezTo>
                  <a:pt x="869" y="6"/>
                  <a:pt x="869" y="5"/>
                  <a:pt x="869" y="5"/>
                </a:cubicBezTo>
                <a:cubicBezTo>
                  <a:pt x="868" y="5"/>
                  <a:pt x="868" y="5"/>
                  <a:pt x="868" y="4"/>
                </a:cubicBezTo>
                <a:cubicBezTo>
                  <a:pt x="868" y="4"/>
                  <a:pt x="868" y="4"/>
                  <a:pt x="868" y="4"/>
                </a:cubicBezTo>
                <a:cubicBezTo>
                  <a:pt x="868" y="4"/>
                  <a:pt x="868" y="3"/>
                  <a:pt x="868" y="3"/>
                </a:cubicBezTo>
                <a:cubicBezTo>
                  <a:pt x="868" y="3"/>
                  <a:pt x="867" y="3"/>
                  <a:pt x="867" y="3"/>
                </a:cubicBezTo>
                <a:cubicBezTo>
                  <a:pt x="867" y="3"/>
                  <a:pt x="867" y="2"/>
                  <a:pt x="867" y="2"/>
                </a:cubicBezTo>
                <a:cubicBezTo>
                  <a:pt x="867" y="2"/>
                  <a:pt x="867" y="2"/>
                  <a:pt x="867" y="2"/>
                </a:cubicBezTo>
                <a:cubicBezTo>
                  <a:pt x="867" y="2"/>
                  <a:pt x="867" y="2"/>
                  <a:pt x="866" y="2"/>
                </a:cubicBezTo>
                <a:cubicBezTo>
                  <a:pt x="866" y="1"/>
                  <a:pt x="866" y="1"/>
                  <a:pt x="866" y="1"/>
                </a:cubicBezTo>
                <a:cubicBezTo>
                  <a:pt x="866" y="1"/>
                  <a:pt x="865" y="1"/>
                  <a:pt x="865" y="1"/>
                </a:cubicBezTo>
                <a:cubicBezTo>
                  <a:pt x="865" y="1"/>
                  <a:pt x="865" y="1"/>
                  <a:pt x="865" y="1"/>
                </a:cubicBezTo>
                <a:cubicBezTo>
                  <a:pt x="864" y="0"/>
                  <a:pt x="864" y="0"/>
                  <a:pt x="864" y="0"/>
                </a:cubicBezTo>
                <a:cubicBezTo>
                  <a:pt x="864" y="0"/>
                  <a:pt x="864" y="0"/>
                  <a:pt x="863" y="0"/>
                </a:cubicBezTo>
                <a:cubicBezTo>
                  <a:pt x="863" y="0"/>
                  <a:pt x="863" y="0"/>
                  <a:pt x="863" y="0"/>
                </a:cubicBezTo>
                <a:cubicBezTo>
                  <a:pt x="863" y="0"/>
                  <a:pt x="862" y="0"/>
                  <a:pt x="862" y="0"/>
                </a:cubicBezTo>
                <a:cubicBezTo>
                  <a:pt x="862" y="0"/>
                  <a:pt x="862" y="0"/>
                  <a:pt x="862" y="0"/>
                </a:cubicBezTo>
                <a:cubicBezTo>
                  <a:pt x="263" y="0"/>
                  <a:pt x="263" y="0"/>
                  <a:pt x="263" y="0"/>
                </a:cubicBezTo>
                <a:cubicBezTo>
                  <a:pt x="263" y="0"/>
                  <a:pt x="263" y="0"/>
                  <a:pt x="263" y="0"/>
                </a:cubicBezTo>
                <a:cubicBezTo>
                  <a:pt x="262" y="0"/>
                  <a:pt x="262" y="0"/>
                  <a:pt x="262" y="0"/>
                </a:cubicBezTo>
                <a:cubicBezTo>
                  <a:pt x="262" y="0"/>
                  <a:pt x="261" y="0"/>
                  <a:pt x="261" y="0"/>
                </a:cubicBezTo>
                <a:cubicBezTo>
                  <a:pt x="261" y="0"/>
                  <a:pt x="261" y="0"/>
                  <a:pt x="261" y="0"/>
                </a:cubicBezTo>
                <a:cubicBezTo>
                  <a:pt x="260" y="0"/>
                  <a:pt x="260" y="0"/>
                  <a:pt x="260" y="0"/>
                </a:cubicBezTo>
                <a:cubicBezTo>
                  <a:pt x="260" y="1"/>
                  <a:pt x="260" y="1"/>
                  <a:pt x="259" y="1"/>
                </a:cubicBezTo>
                <a:cubicBezTo>
                  <a:pt x="259" y="1"/>
                  <a:pt x="259" y="1"/>
                  <a:pt x="259" y="1"/>
                </a:cubicBezTo>
                <a:cubicBezTo>
                  <a:pt x="259" y="1"/>
                  <a:pt x="258" y="1"/>
                  <a:pt x="258" y="2"/>
                </a:cubicBezTo>
                <a:cubicBezTo>
                  <a:pt x="258" y="2"/>
                  <a:pt x="258" y="2"/>
                  <a:pt x="258" y="2"/>
                </a:cubicBezTo>
                <a:cubicBezTo>
                  <a:pt x="258" y="2"/>
                  <a:pt x="258" y="2"/>
                  <a:pt x="258" y="2"/>
                </a:cubicBezTo>
                <a:cubicBezTo>
                  <a:pt x="258" y="2"/>
                  <a:pt x="258" y="2"/>
                  <a:pt x="258" y="2"/>
                </a:cubicBezTo>
                <a:cubicBezTo>
                  <a:pt x="257" y="2"/>
                  <a:pt x="257" y="3"/>
                  <a:pt x="257" y="3"/>
                </a:cubicBezTo>
                <a:cubicBezTo>
                  <a:pt x="257" y="3"/>
                  <a:pt x="257" y="3"/>
                  <a:pt x="257" y="3"/>
                </a:cubicBezTo>
                <a:cubicBezTo>
                  <a:pt x="257" y="3"/>
                  <a:pt x="257" y="4"/>
                  <a:pt x="257" y="4"/>
                </a:cubicBezTo>
                <a:cubicBezTo>
                  <a:pt x="257" y="4"/>
                  <a:pt x="256" y="4"/>
                  <a:pt x="256" y="4"/>
                </a:cubicBezTo>
                <a:cubicBezTo>
                  <a:pt x="256" y="5"/>
                  <a:pt x="256" y="5"/>
                  <a:pt x="256" y="5"/>
                </a:cubicBezTo>
                <a:cubicBezTo>
                  <a:pt x="256" y="5"/>
                  <a:pt x="256" y="6"/>
                  <a:pt x="256" y="6"/>
                </a:cubicBezTo>
                <a:cubicBezTo>
                  <a:pt x="256" y="6"/>
                  <a:pt x="256" y="6"/>
                  <a:pt x="256" y="6"/>
                </a:cubicBezTo>
                <a:cubicBezTo>
                  <a:pt x="256" y="7"/>
                  <a:pt x="256" y="7"/>
                  <a:pt x="256" y="7"/>
                </a:cubicBezTo>
                <a:cubicBezTo>
                  <a:pt x="256" y="377"/>
                  <a:pt x="256" y="377"/>
                  <a:pt x="256" y="377"/>
                </a:cubicBezTo>
                <a:cubicBezTo>
                  <a:pt x="256" y="380"/>
                  <a:pt x="259" y="384"/>
                  <a:pt x="263" y="384"/>
                </a:cubicBezTo>
                <a:cubicBezTo>
                  <a:pt x="862" y="384"/>
                  <a:pt x="862" y="384"/>
                  <a:pt x="862" y="384"/>
                </a:cubicBezTo>
                <a:cubicBezTo>
                  <a:pt x="866" y="384"/>
                  <a:pt x="869" y="380"/>
                  <a:pt x="869" y="377"/>
                </a:cubicBezTo>
                <a:cubicBezTo>
                  <a:pt x="869" y="7"/>
                  <a:pt x="869" y="7"/>
                  <a:pt x="869" y="7"/>
                </a:cubicBezTo>
                <a:cubicBezTo>
                  <a:pt x="869" y="7"/>
                  <a:pt x="869" y="7"/>
                  <a:pt x="869" y="6"/>
                </a:cubicBezTo>
                <a:close/>
                <a:moveTo>
                  <a:pt x="270" y="22"/>
                </a:moveTo>
                <a:cubicBezTo>
                  <a:pt x="442" y="169"/>
                  <a:pt x="442" y="169"/>
                  <a:pt x="442" y="169"/>
                </a:cubicBezTo>
                <a:cubicBezTo>
                  <a:pt x="270" y="315"/>
                  <a:pt x="270" y="315"/>
                  <a:pt x="270" y="315"/>
                </a:cubicBezTo>
                <a:lnTo>
                  <a:pt x="270" y="22"/>
                </a:lnTo>
                <a:close/>
                <a:moveTo>
                  <a:pt x="282" y="14"/>
                </a:moveTo>
                <a:cubicBezTo>
                  <a:pt x="843" y="14"/>
                  <a:pt x="843" y="14"/>
                  <a:pt x="843" y="14"/>
                </a:cubicBezTo>
                <a:cubicBezTo>
                  <a:pt x="607" y="214"/>
                  <a:pt x="607" y="214"/>
                  <a:pt x="607" y="214"/>
                </a:cubicBezTo>
                <a:cubicBezTo>
                  <a:pt x="582" y="235"/>
                  <a:pt x="541" y="235"/>
                  <a:pt x="515" y="214"/>
                </a:cubicBezTo>
                <a:lnTo>
                  <a:pt x="282" y="14"/>
                </a:lnTo>
                <a:close/>
                <a:moveTo>
                  <a:pt x="855" y="22"/>
                </a:moveTo>
                <a:cubicBezTo>
                  <a:pt x="855" y="315"/>
                  <a:pt x="855" y="315"/>
                  <a:pt x="855" y="315"/>
                </a:cubicBezTo>
                <a:cubicBezTo>
                  <a:pt x="683" y="168"/>
                  <a:pt x="683" y="168"/>
                  <a:pt x="683" y="168"/>
                </a:cubicBezTo>
                <a:lnTo>
                  <a:pt x="855" y="22"/>
                </a:lnTo>
                <a:close/>
                <a:moveTo>
                  <a:pt x="270" y="370"/>
                </a:moveTo>
                <a:cubicBezTo>
                  <a:pt x="270" y="333"/>
                  <a:pt x="270" y="333"/>
                  <a:pt x="270" y="333"/>
                </a:cubicBezTo>
                <a:cubicBezTo>
                  <a:pt x="453" y="178"/>
                  <a:pt x="453" y="178"/>
                  <a:pt x="453" y="178"/>
                </a:cubicBezTo>
                <a:cubicBezTo>
                  <a:pt x="506" y="224"/>
                  <a:pt x="506" y="224"/>
                  <a:pt x="506" y="224"/>
                </a:cubicBezTo>
                <a:cubicBezTo>
                  <a:pt x="521" y="237"/>
                  <a:pt x="541" y="244"/>
                  <a:pt x="561" y="244"/>
                </a:cubicBezTo>
                <a:cubicBezTo>
                  <a:pt x="581" y="244"/>
                  <a:pt x="601" y="237"/>
                  <a:pt x="616" y="224"/>
                </a:cubicBezTo>
                <a:cubicBezTo>
                  <a:pt x="672" y="177"/>
                  <a:pt x="672" y="177"/>
                  <a:pt x="672" y="177"/>
                </a:cubicBezTo>
                <a:cubicBezTo>
                  <a:pt x="855" y="333"/>
                  <a:pt x="855" y="333"/>
                  <a:pt x="855" y="333"/>
                </a:cubicBezTo>
                <a:cubicBezTo>
                  <a:pt x="855" y="370"/>
                  <a:pt x="855" y="370"/>
                  <a:pt x="855" y="370"/>
                </a:cubicBezTo>
                <a:lnTo>
                  <a:pt x="270" y="370"/>
                </a:lnTo>
                <a:close/>
                <a:moveTo>
                  <a:pt x="204" y="7"/>
                </a:moveTo>
                <a:cubicBezTo>
                  <a:pt x="204" y="11"/>
                  <a:pt x="201" y="14"/>
                  <a:pt x="197" y="14"/>
                </a:cubicBezTo>
                <a:cubicBezTo>
                  <a:pt x="7" y="14"/>
                  <a:pt x="7" y="14"/>
                  <a:pt x="7" y="14"/>
                </a:cubicBezTo>
                <a:cubicBezTo>
                  <a:pt x="3" y="14"/>
                  <a:pt x="0" y="11"/>
                  <a:pt x="0" y="7"/>
                </a:cubicBezTo>
                <a:cubicBezTo>
                  <a:pt x="0" y="3"/>
                  <a:pt x="3" y="0"/>
                  <a:pt x="7" y="0"/>
                </a:cubicBezTo>
                <a:cubicBezTo>
                  <a:pt x="197" y="0"/>
                  <a:pt x="197" y="0"/>
                  <a:pt x="197" y="0"/>
                </a:cubicBezTo>
                <a:cubicBezTo>
                  <a:pt x="201" y="0"/>
                  <a:pt x="204" y="3"/>
                  <a:pt x="204" y="7"/>
                </a:cubicBezTo>
                <a:close/>
                <a:moveTo>
                  <a:pt x="204" y="88"/>
                </a:moveTo>
                <a:cubicBezTo>
                  <a:pt x="204" y="92"/>
                  <a:pt x="201" y="95"/>
                  <a:pt x="197" y="95"/>
                </a:cubicBezTo>
                <a:cubicBezTo>
                  <a:pt x="65" y="95"/>
                  <a:pt x="65" y="95"/>
                  <a:pt x="65" y="95"/>
                </a:cubicBezTo>
                <a:cubicBezTo>
                  <a:pt x="61" y="95"/>
                  <a:pt x="58" y="92"/>
                  <a:pt x="58" y="88"/>
                </a:cubicBezTo>
                <a:cubicBezTo>
                  <a:pt x="58" y="84"/>
                  <a:pt x="61" y="81"/>
                  <a:pt x="65" y="81"/>
                </a:cubicBezTo>
                <a:cubicBezTo>
                  <a:pt x="197" y="81"/>
                  <a:pt x="197" y="81"/>
                  <a:pt x="197" y="81"/>
                </a:cubicBezTo>
                <a:cubicBezTo>
                  <a:pt x="201" y="81"/>
                  <a:pt x="204" y="84"/>
                  <a:pt x="204" y="88"/>
                </a:cubicBezTo>
                <a:close/>
                <a:moveTo>
                  <a:pt x="204" y="169"/>
                </a:moveTo>
                <a:cubicBezTo>
                  <a:pt x="204" y="173"/>
                  <a:pt x="201" y="176"/>
                  <a:pt x="197" y="176"/>
                </a:cubicBezTo>
                <a:cubicBezTo>
                  <a:pt x="142" y="176"/>
                  <a:pt x="142" y="176"/>
                  <a:pt x="142" y="176"/>
                </a:cubicBezTo>
                <a:cubicBezTo>
                  <a:pt x="139" y="176"/>
                  <a:pt x="135" y="173"/>
                  <a:pt x="135" y="169"/>
                </a:cubicBezTo>
                <a:cubicBezTo>
                  <a:pt x="135" y="165"/>
                  <a:pt x="139" y="162"/>
                  <a:pt x="142" y="162"/>
                </a:cubicBezTo>
                <a:cubicBezTo>
                  <a:pt x="197" y="162"/>
                  <a:pt x="197" y="162"/>
                  <a:pt x="197" y="162"/>
                </a:cubicBezTo>
                <a:cubicBezTo>
                  <a:pt x="201" y="162"/>
                  <a:pt x="204" y="165"/>
                  <a:pt x="204" y="16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00"/>
          </a:p>
        </p:txBody>
      </p:sp>
      <p:sp>
        <p:nvSpPr>
          <p:cNvPr id="21" name="Oval 14"/>
          <p:cNvSpPr>
            <a:spLocks noChangeArrowheads="1"/>
          </p:cNvSpPr>
          <p:nvPr/>
        </p:nvSpPr>
        <p:spPr bwMode="auto">
          <a:xfrm>
            <a:off x="7611652" y="3000436"/>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2" name="Freeform 113"/>
          <p:cNvSpPr>
            <a:spLocks noEditPoints="1"/>
          </p:cNvSpPr>
          <p:nvPr/>
        </p:nvSpPr>
        <p:spPr bwMode="auto">
          <a:xfrm>
            <a:off x="7801832" y="3191480"/>
            <a:ext cx="450381" cy="440007"/>
          </a:xfrm>
          <a:custGeom>
            <a:avLst/>
            <a:gdLst>
              <a:gd name="T0" fmla="*/ 530 w 582"/>
              <a:gd name="T1" fmla="*/ 0 h 569"/>
              <a:gd name="T2" fmla="*/ 237 w 582"/>
              <a:gd name="T3" fmla="*/ 196 h 569"/>
              <a:gd name="T4" fmla="*/ 44 w 582"/>
              <a:gd name="T5" fmla="*/ 285 h 569"/>
              <a:gd name="T6" fmla="*/ 52 w 582"/>
              <a:gd name="T7" fmla="*/ 295 h 569"/>
              <a:gd name="T8" fmla="*/ 138 w 582"/>
              <a:gd name="T9" fmla="*/ 305 h 569"/>
              <a:gd name="T10" fmla="*/ 109 w 582"/>
              <a:gd name="T11" fmla="*/ 362 h 569"/>
              <a:gd name="T12" fmla="*/ 197 w 582"/>
              <a:gd name="T13" fmla="*/ 466 h 569"/>
              <a:gd name="T14" fmla="*/ 238 w 582"/>
              <a:gd name="T15" fmla="*/ 432 h 569"/>
              <a:gd name="T16" fmla="*/ 265 w 582"/>
              <a:gd name="T17" fmla="*/ 432 h 569"/>
              <a:gd name="T18" fmla="*/ 275 w 582"/>
              <a:gd name="T19" fmla="*/ 518 h 569"/>
              <a:gd name="T20" fmla="*/ 282 w 582"/>
              <a:gd name="T21" fmla="*/ 527 h 569"/>
              <a:gd name="T22" fmla="*/ 366 w 582"/>
              <a:gd name="T23" fmla="*/ 454 h 569"/>
              <a:gd name="T24" fmla="*/ 481 w 582"/>
              <a:gd name="T25" fmla="*/ 235 h 569"/>
              <a:gd name="T26" fmla="*/ 63 w 582"/>
              <a:gd name="T27" fmla="*/ 278 h 569"/>
              <a:gd name="T28" fmla="*/ 225 w 582"/>
              <a:gd name="T29" fmla="*/ 210 h 569"/>
              <a:gd name="T30" fmla="*/ 63 w 582"/>
              <a:gd name="T31" fmla="*/ 278 h 569"/>
              <a:gd name="T32" fmla="*/ 149 w 582"/>
              <a:gd name="T33" fmla="*/ 421 h 569"/>
              <a:gd name="T34" fmla="*/ 145 w 582"/>
              <a:gd name="T35" fmla="*/ 345 h 569"/>
              <a:gd name="T36" fmla="*/ 225 w 582"/>
              <a:gd name="T37" fmla="*/ 425 h 569"/>
              <a:gd name="T38" fmla="*/ 353 w 582"/>
              <a:gd name="T39" fmla="*/ 449 h 569"/>
              <a:gd name="T40" fmla="*/ 285 w 582"/>
              <a:gd name="T41" fmla="*/ 414 h 569"/>
              <a:gd name="T42" fmla="*/ 353 w 582"/>
              <a:gd name="T43" fmla="*/ 449 h 569"/>
              <a:gd name="T44" fmla="*/ 271 w 582"/>
              <a:gd name="T45" fmla="*/ 407 h 569"/>
              <a:gd name="T46" fmla="*/ 254 w 582"/>
              <a:gd name="T47" fmla="*/ 422 h 569"/>
              <a:gd name="T48" fmla="*/ 149 w 582"/>
              <a:gd name="T49" fmla="*/ 314 h 569"/>
              <a:gd name="T50" fmla="*/ 163 w 582"/>
              <a:gd name="T51" fmla="*/ 298 h 569"/>
              <a:gd name="T52" fmla="*/ 530 w 582"/>
              <a:gd name="T53" fmla="*/ 14 h 569"/>
              <a:gd name="T54" fmla="*/ 472 w 582"/>
              <a:gd name="T55" fmla="*/ 225 h 569"/>
              <a:gd name="T56" fmla="*/ 396 w 582"/>
              <a:gd name="T57" fmla="*/ 126 h 569"/>
              <a:gd name="T58" fmla="*/ 363 w 582"/>
              <a:gd name="T59" fmla="*/ 207 h 569"/>
              <a:gd name="T60" fmla="*/ 430 w 582"/>
              <a:gd name="T61" fmla="*/ 207 h 569"/>
              <a:gd name="T62" fmla="*/ 396 w 582"/>
              <a:gd name="T63" fmla="*/ 126 h 569"/>
              <a:gd name="T64" fmla="*/ 396 w 582"/>
              <a:gd name="T65" fmla="*/ 207 h 569"/>
              <a:gd name="T66" fmla="*/ 373 w 582"/>
              <a:gd name="T67" fmla="*/ 150 h 569"/>
              <a:gd name="T68" fmla="*/ 420 w 582"/>
              <a:gd name="T69" fmla="*/ 150 h 569"/>
              <a:gd name="T70" fmla="*/ 149 w 582"/>
              <a:gd name="T71" fmla="*/ 468 h 569"/>
              <a:gd name="T72" fmla="*/ 53 w 582"/>
              <a:gd name="T73" fmla="*/ 560 h 569"/>
              <a:gd name="T74" fmla="*/ 8 w 582"/>
              <a:gd name="T75" fmla="*/ 569 h 569"/>
              <a:gd name="T76" fmla="*/ 1 w 582"/>
              <a:gd name="T77" fmla="*/ 560 h 569"/>
              <a:gd name="T78" fmla="*/ 38 w 582"/>
              <a:gd name="T79" fmla="*/ 442 h 569"/>
              <a:gd name="T80" fmla="*/ 107 w 582"/>
              <a:gd name="T81" fmla="*/ 430 h 569"/>
              <a:gd name="T82" fmla="*/ 48 w 582"/>
              <a:gd name="T83" fmla="*/ 452 h 569"/>
              <a:gd name="T84" fmla="*/ 18 w 582"/>
              <a:gd name="T85" fmla="*/ 552 h 569"/>
              <a:gd name="T86" fmla="*/ 118 w 582"/>
              <a:gd name="T87" fmla="*/ 522 h 569"/>
              <a:gd name="T88" fmla="*/ 140 w 582"/>
              <a:gd name="T89" fmla="*/ 46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2" h="569">
                <a:moveTo>
                  <a:pt x="562" y="8"/>
                </a:moveTo>
                <a:cubicBezTo>
                  <a:pt x="556" y="3"/>
                  <a:pt x="546" y="0"/>
                  <a:pt x="530" y="0"/>
                </a:cubicBezTo>
                <a:cubicBezTo>
                  <a:pt x="493" y="0"/>
                  <a:pt x="405" y="19"/>
                  <a:pt x="335" y="89"/>
                </a:cubicBezTo>
                <a:cubicBezTo>
                  <a:pt x="237" y="196"/>
                  <a:pt x="237" y="196"/>
                  <a:pt x="237" y="196"/>
                </a:cubicBezTo>
                <a:cubicBezTo>
                  <a:pt x="221" y="195"/>
                  <a:pt x="153" y="191"/>
                  <a:pt x="117" y="205"/>
                </a:cubicBezTo>
                <a:cubicBezTo>
                  <a:pt x="74" y="220"/>
                  <a:pt x="45" y="283"/>
                  <a:pt x="44" y="285"/>
                </a:cubicBezTo>
                <a:cubicBezTo>
                  <a:pt x="42" y="288"/>
                  <a:pt x="43" y="291"/>
                  <a:pt x="45" y="293"/>
                </a:cubicBezTo>
                <a:cubicBezTo>
                  <a:pt x="46" y="295"/>
                  <a:pt x="49" y="296"/>
                  <a:pt x="52" y="295"/>
                </a:cubicBezTo>
                <a:cubicBezTo>
                  <a:pt x="90" y="283"/>
                  <a:pt x="128" y="292"/>
                  <a:pt x="145" y="297"/>
                </a:cubicBezTo>
                <a:cubicBezTo>
                  <a:pt x="138" y="305"/>
                  <a:pt x="138" y="305"/>
                  <a:pt x="138" y="305"/>
                </a:cubicBezTo>
                <a:cubicBezTo>
                  <a:pt x="133" y="311"/>
                  <a:pt x="134" y="321"/>
                  <a:pt x="138" y="332"/>
                </a:cubicBezTo>
                <a:cubicBezTo>
                  <a:pt x="109" y="362"/>
                  <a:pt x="109" y="362"/>
                  <a:pt x="109" y="362"/>
                </a:cubicBezTo>
                <a:cubicBezTo>
                  <a:pt x="96" y="376"/>
                  <a:pt x="115" y="407"/>
                  <a:pt x="139" y="431"/>
                </a:cubicBezTo>
                <a:cubicBezTo>
                  <a:pt x="158" y="449"/>
                  <a:pt x="181" y="466"/>
                  <a:pt x="197" y="466"/>
                </a:cubicBezTo>
                <a:cubicBezTo>
                  <a:pt x="201" y="466"/>
                  <a:pt x="205" y="464"/>
                  <a:pt x="208" y="461"/>
                </a:cubicBezTo>
                <a:cubicBezTo>
                  <a:pt x="238" y="432"/>
                  <a:pt x="238" y="432"/>
                  <a:pt x="238" y="432"/>
                </a:cubicBezTo>
                <a:cubicBezTo>
                  <a:pt x="244" y="434"/>
                  <a:pt x="250" y="436"/>
                  <a:pt x="254" y="436"/>
                </a:cubicBezTo>
                <a:cubicBezTo>
                  <a:pt x="260" y="436"/>
                  <a:pt x="263" y="433"/>
                  <a:pt x="265" y="432"/>
                </a:cubicBezTo>
                <a:cubicBezTo>
                  <a:pt x="274" y="424"/>
                  <a:pt x="274" y="424"/>
                  <a:pt x="274" y="424"/>
                </a:cubicBezTo>
                <a:cubicBezTo>
                  <a:pt x="279" y="442"/>
                  <a:pt x="287" y="480"/>
                  <a:pt x="275" y="518"/>
                </a:cubicBezTo>
                <a:cubicBezTo>
                  <a:pt x="275" y="521"/>
                  <a:pt x="275" y="524"/>
                  <a:pt x="277" y="526"/>
                </a:cubicBezTo>
                <a:cubicBezTo>
                  <a:pt x="279" y="527"/>
                  <a:pt x="280" y="527"/>
                  <a:pt x="282" y="527"/>
                </a:cubicBezTo>
                <a:cubicBezTo>
                  <a:pt x="283" y="527"/>
                  <a:pt x="284" y="527"/>
                  <a:pt x="285" y="527"/>
                </a:cubicBezTo>
                <a:cubicBezTo>
                  <a:pt x="288" y="526"/>
                  <a:pt x="350" y="496"/>
                  <a:pt x="366" y="454"/>
                </a:cubicBezTo>
                <a:cubicBezTo>
                  <a:pt x="379" y="417"/>
                  <a:pt x="375" y="349"/>
                  <a:pt x="374" y="333"/>
                </a:cubicBezTo>
                <a:cubicBezTo>
                  <a:pt x="481" y="235"/>
                  <a:pt x="481" y="235"/>
                  <a:pt x="481" y="235"/>
                </a:cubicBezTo>
                <a:cubicBezTo>
                  <a:pt x="565" y="151"/>
                  <a:pt x="582" y="28"/>
                  <a:pt x="562" y="8"/>
                </a:cubicBezTo>
                <a:close/>
                <a:moveTo>
                  <a:pt x="63" y="278"/>
                </a:moveTo>
                <a:cubicBezTo>
                  <a:pt x="74" y="259"/>
                  <a:pt x="95" y="227"/>
                  <a:pt x="121" y="218"/>
                </a:cubicBezTo>
                <a:cubicBezTo>
                  <a:pt x="150" y="207"/>
                  <a:pt x="200" y="208"/>
                  <a:pt x="225" y="210"/>
                </a:cubicBezTo>
                <a:cubicBezTo>
                  <a:pt x="156" y="286"/>
                  <a:pt x="156" y="286"/>
                  <a:pt x="156" y="286"/>
                </a:cubicBezTo>
                <a:cubicBezTo>
                  <a:pt x="143" y="281"/>
                  <a:pt x="105" y="270"/>
                  <a:pt x="63" y="278"/>
                </a:cubicBezTo>
                <a:close/>
                <a:moveTo>
                  <a:pt x="199" y="451"/>
                </a:moveTo>
                <a:cubicBezTo>
                  <a:pt x="195" y="454"/>
                  <a:pt x="174" y="446"/>
                  <a:pt x="149" y="421"/>
                </a:cubicBezTo>
                <a:cubicBezTo>
                  <a:pt x="124" y="396"/>
                  <a:pt x="116" y="375"/>
                  <a:pt x="119" y="372"/>
                </a:cubicBezTo>
                <a:cubicBezTo>
                  <a:pt x="145" y="345"/>
                  <a:pt x="145" y="345"/>
                  <a:pt x="145" y="345"/>
                </a:cubicBezTo>
                <a:cubicBezTo>
                  <a:pt x="155" y="361"/>
                  <a:pt x="169" y="377"/>
                  <a:pt x="181" y="389"/>
                </a:cubicBezTo>
                <a:cubicBezTo>
                  <a:pt x="196" y="404"/>
                  <a:pt x="212" y="417"/>
                  <a:pt x="225" y="425"/>
                </a:cubicBezTo>
                <a:lnTo>
                  <a:pt x="199" y="451"/>
                </a:lnTo>
                <a:close/>
                <a:moveTo>
                  <a:pt x="353" y="449"/>
                </a:moveTo>
                <a:cubicBezTo>
                  <a:pt x="343" y="475"/>
                  <a:pt x="311" y="496"/>
                  <a:pt x="293" y="507"/>
                </a:cubicBezTo>
                <a:cubicBezTo>
                  <a:pt x="301" y="465"/>
                  <a:pt x="290" y="427"/>
                  <a:pt x="285" y="414"/>
                </a:cubicBezTo>
                <a:cubicBezTo>
                  <a:pt x="361" y="345"/>
                  <a:pt x="361" y="345"/>
                  <a:pt x="361" y="345"/>
                </a:cubicBezTo>
                <a:cubicBezTo>
                  <a:pt x="362" y="370"/>
                  <a:pt x="363" y="421"/>
                  <a:pt x="353" y="449"/>
                </a:cubicBezTo>
                <a:close/>
                <a:moveTo>
                  <a:pt x="273" y="406"/>
                </a:moveTo>
                <a:cubicBezTo>
                  <a:pt x="272" y="406"/>
                  <a:pt x="272" y="407"/>
                  <a:pt x="271" y="407"/>
                </a:cubicBezTo>
                <a:cubicBezTo>
                  <a:pt x="256" y="421"/>
                  <a:pt x="256" y="421"/>
                  <a:pt x="256" y="421"/>
                </a:cubicBezTo>
                <a:cubicBezTo>
                  <a:pt x="256" y="421"/>
                  <a:pt x="255" y="422"/>
                  <a:pt x="254" y="422"/>
                </a:cubicBezTo>
                <a:cubicBezTo>
                  <a:pt x="244" y="422"/>
                  <a:pt x="219" y="407"/>
                  <a:pt x="191" y="379"/>
                </a:cubicBezTo>
                <a:cubicBezTo>
                  <a:pt x="158" y="346"/>
                  <a:pt x="146" y="319"/>
                  <a:pt x="149" y="314"/>
                </a:cubicBezTo>
                <a:cubicBezTo>
                  <a:pt x="162" y="299"/>
                  <a:pt x="162" y="299"/>
                  <a:pt x="162" y="299"/>
                </a:cubicBezTo>
                <a:cubicBezTo>
                  <a:pt x="163" y="299"/>
                  <a:pt x="163" y="299"/>
                  <a:pt x="163" y="298"/>
                </a:cubicBezTo>
                <a:cubicBezTo>
                  <a:pt x="345" y="98"/>
                  <a:pt x="345" y="98"/>
                  <a:pt x="345" y="98"/>
                </a:cubicBezTo>
                <a:cubicBezTo>
                  <a:pt x="407" y="37"/>
                  <a:pt x="490" y="14"/>
                  <a:pt x="530" y="14"/>
                </a:cubicBezTo>
                <a:cubicBezTo>
                  <a:pt x="544" y="14"/>
                  <a:pt x="550" y="17"/>
                  <a:pt x="552" y="18"/>
                </a:cubicBezTo>
                <a:cubicBezTo>
                  <a:pt x="565" y="31"/>
                  <a:pt x="552" y="144"/>
                  <a:pt x="472" y="225"/>
                </a:cubicBezTo>
                <a:lnTo>
                  <a:pt x="273" y="406"/>
                </a:lnTo>
                <a:close/>
                <a:moveTo>
                  <a:pt x="396" y="126"/>
                </a:moveTo>
                <a:cubicBezTo>
                  <a:pt x="384" y="126"/>
                  <a:pt x="372" y="131"/>
                  <a:pt x="363" y="140"/>
                </a:cubicBezTo>
                <a:cubicBezTo>
                  <a:pt x="344" y="158"/>
                  <a:pt x="344" y="189"/>
                  <a:pt x="363" y="207"/>
                </a:cubicBezTo>
                <a:cubicBezTo>
                  <a:pt x="372" y="216"/>
                  <a:pt x="384" y="221"/>
                  <a:pt x="396" y="221"/>
                </a:cubicBezTo>
                <a:cubicBezTo>
                  <a:pt x="409" y="221"/>
                  <a:pt x="421" y="216"/>
                  <a:pt x="430" y="207"/>
                </a:cubicBezTo>
                <a:cubicBezTo>
                  <a:pt x="449" y="189"/>
                  <a:pt x="449" y="158"/>
                  <a:pt x="430" y="140"/>
                </a:cubicBezTo>
                <a:cubicBezTo>
                  <a:pt x="421" y="131"/>
                  <a:pt x="409" y="126"/>
                  <a:pt x="396" y="126"/>
                </a:cubicBezTo>
                <a:close/>
                <a:moveTo>
                  <a:pt x="420" y="197"/>
                </a:moveTo>
                <a:cubicBezTo>
                  <a:pt x="414" y="204"/>
                  <a:pt x="405" y="207"/>
                  <a:pt x="396" y="207"/>
                </a:cubicBezTo>
                <a:cubicBezTo>
                  <a:pt x="387" y="207"/>
                  <a:pt x="379" y="204"/>
                  <a:pt x="373" y="197"/>
                </a:cubicBezTo>
                <a:cubicBezTo>
                  <a:pt x="359" y="184"/>
                  <a:pt x="359" y="163"/>
                  <a:pt x="373" y="150"/>
                </a:cubicBezTo>
                <a:cubicBezTo>
                  <a:pt x="379" y="143"/>
                  <a:pt x="387" y="140"/>
                  <a:pt x="396" y="140"/>
                </a:cubicBezTo>
                <a:cubicBezTo>
                  <a:pt x="405" y="140"/>
                  <a:pt x="414" y="143"/>
                  <a:pt x="420" y="150"/>
                </a:cubicBezTo>
                <a:cubicBezTo>
                  <a:pt x="433" y="163"/>
                  <a:pt x="433" y="184"/>
                  <a:pt x="420" y="197"/>
                </a:cubicBezTo>
                <a:close/>
                <a:moveTo>
                  <a:pt x="149" y="468"/>
                </a:moveTo>
                <a:cubicBezTo>
                  <a:pt x="154" y="490"/>
                  <a:pt x="147" y="513"/>
                  <a:pt x="128" y="532"/>
                </a:cubicBezTo>
                <a:cubicBezTo>
                  <a:pt x="108" y="552"/>
                  <a:pt x="80" y="556"/>
                  <a:pt x="53" y="560"/>
                </a:cubicBezTo>
                <a:cubicBezTo>
                  <a:pt x="38" y="562"/>
                  <a:pt x="23" y="564"/>
                  <a:pt x="10" y="569"/>
                </a:cubicBezTo>
                <a:cubicBezTo>
                  <a:pt x="9" y="569"/>
                  <a:pt x="9" y="569"/>
                  <a:pt x="8" y="569"/>
                </a:cubicBezTo>
                <a:cubicBezTo>
                  <a:pt x="6" y="569"/>
                  <a:pt x="4" y="569"/>
                  <a:pt x="3" y="567"/>
                </a:cubicBezTo>
                <a:cubicBezTo>
                  <a:pt x="1" y="566"/>
                  <a:pt x="0" y="563"/>
                  <a:pt x="1" y="560"/>
                </a:cubicBezTo>
                <a:cubicBezTo>
                  <a:pt x="4" y="549"/>
                  <a:pt x="6" y="536"/>
                  <a:pt x="8" y="523"/>
                </a:cubicBezTo>
                <a:cubicBezTo>
                  <a:pt x="13" y="494"/>
                  <a:pt x="17" y="463"/>
                  <a:pt x="38" y="442"/>
                </a:cubicBezTo>
                <a:cubicBezTo>
                  <a:pt x="57" y="423"/>
                  <a:pt x="80" y="416"/>
                  <a:pt x="102" y="422"/>
                </a:cubicBezTo>
                <a:cubicBezTo>
                  <a:pt x="105" y="423"/>
                  <a:pt x="108" y="426"/>
                  <a:pt x="107" y="430"/>
                </a:cubicBezTo>
                <a:cubicBezTo>
                  <a:pt x="106" y="434"/>
                  <a:pt x="102" y="436"/>
                  <a:pt x="98" y="435"/>
                </a:cubicBezTo>
                <a:cubicBezTo>
                  <a:pt x="81" y="431"/>
                  <a:pt x="64" y="436"/>
                  <a:pt x="48" y="452"/>
                </a:cubicBezTo>
                <a:cubicBezTo>
                  <a:pt x="30" y="470"/>
                  <a:pt x="26" y="498"/>
                  <a:pt x="22" y="525"/>
                </a:cubicBezTo>
                <a:cubicBezTo>
                  <a:pt x="21" y="534"/>
                  <a:pt x="19" y="543"/>
                  <a:pt x="18" y="552"/>
                </a:cubicBezTo>
                <a:cubicBezTo>
                  <a:pt x="29" y="549"/>
                  <a:pt x="40" y="547"/>
                  <a:pt x="51" y="546"/>
                </a:cubicBezTo>
                <a:cubicBezTo>
                  <a:pt x="77" y="542"/>
                  <a:pt x="101" y="538"/>
                  <a:pt x="118" y="522"/>
                </a:cubicBezTo>
                <a:cubicBezTo>
                  <a:pt x="134" y="506"/>
                  <a:pt x="140" y="489"/>
                  <a:pt x="135" y="472"/>
                </a:cubicBezTo>
                <a:cubicBezTo>
                  <a:pt x="134" y="468"/>
                  <a:pt x="136" y="464"/>
                  <a:pt x="140" y="463"/>
                </a:cubicBezTo>
                <a:cubicBezTo>
                  <a:pt x="144" y="462"/>
                  <a:pt x="148" y="465"/>
                  <a:pt x="149" y="4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3" name="Content Placeholder 1"/>
          <p:cNvSpPr txBox="1">
            <a:spLocks/>
          </p:cNvSpPr>
          <p:nvPr/>
        </p:nvSpPr>
        <p:spPr>
          <a:xfrm>
            <a:off x="57151" y="807977"/>
            <a:ext cx="1718414" cy="479028"/>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b="1" dirty="0">
                <a:solidFill>
                  <a:srgbClr val="0070C0"/>
                </a:solidFill>
              </a:rPr>
              <a:t>Insights</a:t>
            </a:r>
            <a:endParaRPr lang="en-US" sz="2000" b="1" dirty="0">
              <a:solidFill>
                <a:schemeClr val="tx1">
                  <a:lumMod val="65000"/>
                  <a:lumOff val="35000"/>
                </a:schemeClr>
              </a:solidFill>
            </a:endParaRPr>
          </a:p>
        </p:txBody>
      </p:sp>
      <p:sp>
        <p:nvSpPr>
          <p:cNvPr id="24" name="Content Placeholder 1"/>
          <p:cNvSpPr txBox="1">
            <a:spLocks/>
          </p:cNvSpPr>
          <p:nvPr/>
        </p:nvSpPr>
        <p:spPr>
          <a:xfrm>
            <a:off x="7158558" y="871325"/>
            <a:ext cx="1871142" cy="479028"/>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b="1" dirty="0">
                <a:solidFill>
                  <a:srgbClr val="0070C0"/>
                </a:solidFill>
              </a:rPr>
              <a:t>Engagement</a:t>
            </a:r>
            <a:endParaRPr lang="en-US" sz="2000" b="1" dirty="0">
              <a:solidFill>
                <a:schemeClr val="tx1">
                  <a:lumMod val="65000"/>
                  <a:lumOff val="35000"/>
                </a:schemeClr>
              </a:solidFill>
            </a:endParaRPr>
          </a:p>
        </p:txBody>
      </p:sp>
      <p:sp>
        <p:nvSpPr>
          <p:cNvPr id="28" name="Oval 61"/>
          <p:cNvSpPr>
            <a:spLocks noChangeArrowheads="1"/>
          </p:cNvSpPr>
          <p:nvPr/>
        </p:nvSpPr>
        <p:spPr bwMode="auto">
          <a:xfrm>
            <a:off x="4053100" y="2212507"/>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9" name="Freeform 123"/>
          <p:cNvSpPr>
            <a:spLocks noEditPoints="1"/>
          </p:cNvSpPr>
          <p:nvPr/>
        </p:nvSpPr>
        <p:spPr bwMode="auto">
          <a:xfrm>
            <a:off x="4189686" y="2361625"/>
            <a:ext cx="522995" cy="524724"/>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32" name="Picture 3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0131" y="3113691"/>
            <a:ext cx="373264" cy="373264"/>
          </a:xfrm>
          <a:prstGeom prst="rect">
            <a:avLst/>
          </a:prstGeom>
        </p:spPr>
      </p:pic>
      <p:sp>
        <p:nvSpPr>
          <p:cNvPr id="33" name="Title 1"/>
          <p:cNvSpPr txBox="1">
            <a:spLocks/>
          </p:cNvSpPr>
          <p:nvPr/>
        </p:nvSpPr>
        <p:spPr>
          <a:xfrm>
            <a:off x="4189686" y="3130109"/>
            <a:ext cx="1184677" cy="340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Promoter</a:t>
            </a:r>
            <a:endParaRPr lang="el-GR" sz="1800" dirty="0"/>
          </a:p>
        </p:txBody>
      </p:sp>
      <p:sp>
        <p:nvSpPr>
          <p:cNvPr id="35" name="Rounded Rectangle 33"/>
          <p:cNvSpPr/>
          <p:nvPr/>
        </p:nvSpPr>
        <p:spPr>
          <a:xfrm>
            <a:off x="-1350428" y="4301927"/>
            <a:ext cx="4726709" cy="46294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6" name="Oval 35"/>
          <p:cNvSpPr/>
          <p:nvPr/>
        </p:nvSpPr>
        <p:spPr>
          <a:xfrm>
            <a:off x="2717467" y="4207084"/>
            <a:ext cx="690418" cy="690418"/>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7" name="TextBox 36"/>
          <p:cNvSpPr txBox="1"/>
          <p:nvPr/>
        </p:nvSpPr>
        <p:spPr>
          <a:xfrm>
            <a:off x="-264409" y="4426091"/>
            <a:ext cx="2936605" cy="279757"/>
          </a:xfrm>
          <a:prstGeom prst="rect">
            <a:avLst/>
          </a:prstGeom>
          <a:noFill/>
        </p:spPr>
        <p:txBody>
          <a:bodyPr wrap="square" rtlCol="0">
            <a:spAutoFit/>
          </a:bodyPr>
          <a:lstStyle/>
          <a:p>
            <a:pPr algn="r">
              <a:lnSpc>
                <a:spcPct val="87000"/>
              </a:lnSpc>
            </a:pPr>
            <a:r>
              <a:rPr lang="en-US" dirty="0">
                <a:solidFill>
                  <a:srgbClr val="FFFFFF"/>
                </a:solidFill>
              </a:rPr>
              <a:t>Average Refer Rate</a:t>
            </a:r>
            <a:endParaRPr lang="en-US" sz="1100" dirty="0">
              <a:solidFill>
                <a:srgbClr val="FFFFFF"/>
              </a:solidFill>
            </a:endParaRPr>
          </a:p>
        </p:txBody>
      </p:sp>
      <p:sp>
        <p:nvSpPr>
          <p:cNvPr id="38" name="TextBox 37"/>
          <p:cNvSpPr txBox="1"/>
          <p:nvPr/>
        </p:nvSpPr>
        <p:spPr>
          <a:xfrm>
            <a:off x="51733" y="4252530"/>
            <a:ext cx="900546" cy="523220"/>
          </a:xfrm>
          <a:prstGeom prst="rect">
            <a:avLst/>
          </a:prstGeom>
          <a:noFill/>
        </p:spPr>
        <p:txBody>
          <a:bodyPr wrap="square" rtlCol="0">
            <a:spAutoFit/>
          </a:bodyPr>
          <a:lstStyle/>
          <a:p>
            <a:r>
              <a:rPr lang="en-US" sz="2800" dirty="0">
                <a:solidFill>
                  <a:srgbClr val="FFFFFF"/>
                </a:solidFill>
              </a:rPr>
              <a:t>28%</a:t>
            </a:r>
          </a:p>
        </p:txBody>
      </p:sp>
      <p:sp>
        <p:nvSpPr>
          <p:cNvPr id="40" name="Freeform 39"/>
          <p:cNvSpPr>
            <a:spLocks noEditPoints="1"/>
          </p:cNvSpPr>
          <p:nvPr/>
        </p:nvSpPr>
        <p:spPr bwMode="auto">
          <a:xfrm>
            <a:off x="2933712" y="4296330"/>
            <a:ext cx="310136" cy="457906"/>
          </a:xfrm>
          <a:custGeom>
            <a:avLst/>
            <a:gdLst>
              <a:gd name="T0" fmla="*/ 267 w 269"/>
              <a:gd name="T1" fmla="*/ 192 h 397"/>
              <a:gd name="T2" fmla="*/ 8 w 269"/>
              <a:gd name="T3" fmla="*/ 1 h 397"/>
              <a:gd name="T4" fmla="*/ 3 w 269"/>
              <a:gd name="T5" fmla="*/ 1 h 397"/>
              <a:gd name="T6" fmla="*/ 0 w 269"/>
              <a:gd name="T7" fmla="*/ 5 h 397"/>
              <a:gd name="T8" fmla="*/ 34 w 269"/>
              <a:gd name="T9" fmla="*/ 325 h 397"/>
              <a:gd name="T10" fmla="*/ 36 w 269"/>
              <a:gd name="T11" fmla="*/ 329 h 397"/>
              <a:gd name="T12" fmla="*/ 41 w 269"/>
              <a:gd name="T13" fmla="*/ 329 h 397"/>
              <a:gd name="T14" fmla="*/ 109 w 269"/>
              <a:gd name="T15" fmla="*/ 290 h 397"/>
              <a:gd name="T16" fmla="*/ 169 w 269"/>
              <a:gd name="T17" fmla="*/ 395 h 397"/>
              <a:gd name="T18" fmla="*/ 172 w 269"/>
              <a:gd name="T19" fmla="*/ 397 h 397"/>
              <a:gd name="T20" fmla="*/ 173 w 269"/>
              <a:gd name="T21" fmla="*/ 397 h 397"/>
              <a:gd name="T22" fmla="*/ 175 w 269"/>
              <a:gd name="T23" fmla="*/ 396 h 397"/>
              <a:gd name="T24" fmla="*/ 256 w 269"/>
              <a:gd name="T25" fmla="*/ 350 h 397"/>
              <a:gd name="T26" fmla="*/ 259 w 269"/>
              <a:gd name="T27" fmla="*/ 347 h 397"/>
              <a:gd name="T28" fmla="*/ 258 w 269"/>
              <a:gd name="T29" fmla="*/ 344 h 397"/>
              <a:gd name="T30" fmla="*/ 198 w 269"/>
              <a:gd name="T31" fmla="*/ 239 h 397"/>
              <a:gd name="T32" fmla="*/ 267 w 269"/>
              <a:gd name="T33" fmla="*/ 200 h 397"/>
              <a:gd name="T34" fmla="*/ 269 w 269"/>
              <a:gd name="T35" fmla="*/ 196 h 397"/>
              <a:gd name="T36" fmla="*/ 267 w 269"/>
              <a:gd name="T37" fmla="*/ 192 h 397"/>
              <a:gd name="T38" fmla="*/ 189 w 269"/>
              <a:gd name="T39" fmla="*/ 233 h 397"/>
              <a:gd name="T40" fmla="*/ 188 w 269"/>
              <a:gd name="T41" fmla="*/ 239 h 397"/>
              <a:gd name="T42" fmla="*/ 248 w 269"/>
              <a:gd name="T43" fmla="*/ 344 h 397"/>
              <a:gd name="T44" fmla="*/ 175 w 269"/>
              <a:gd name="T45" fmla="*/ 386 h 397"/>
              <a:gd name="T46" fmla="*/ 115 w 269"/>
              <a:gd name="T47" fmla="*/ 281 h 397"/>
              <a:gd name="T48" fmla="*/ 112 w 269"/>
              <a:gd name="T49" fmla="*/ 279 h 397"/>
              <a:gd name="T50" fmla="*/ 111 w 269"/>
              <a:gd name="T51" fmla="*/ 279 h 397"/>
              <a:gd name="T52" fmla="*/ 109 w 269"/>
              <a:gd name="T53" fmla="*/ 279 h 397"/>
              <a:gd name="T54" fmla="*/ 42 w 269"/>
              <a:gd name="T55" fmla="*/ 317 h 397"/>
              <a:gd name="T56" fmla="*/ 11 w 269"/>
              <a:gd name="T57" fmla="*/ 15 h 397"/>
              <a:gd name="T58" fmla="*/ 256 w 269"/>
              <a:gd name="T59" fmla="*/ 195 h 397"/>
              <a:gd name="T60" fmla="*/ 189 w 269"/>
              <a:gd name="T61" fmla="*/ 23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9" h="397">
                <a:moveTo>
                  <a:pt x="267" y="192"/>
                </a:moveTo>
                <a:cubicBezTo>
                  <a:pt x="8" y="1"/>
                  <a:pt x="8" y="1"/>
                  <a:pt x="8" y="1"/>
                </a:cubicBezTo>
                <a:cubicBezTo>
                  <a:pt x="6" y="0"/>
                  <a:pt x="4" y="0"/>
                  <a:pt x="3" y="1"/>
                </a:cubicBezTo>
                <a:cubicBezTo>
                  <a:pt x="1" y="2"/>
                  <a:pt x="0" y="3"/>
                  <a:pt x="0" y="5"/>
                </a:cubicBezTo>
                <a:cubicBezTo>
                  <a:pt x="34" y="325"/>
                  <a:pt x="34" y="325"/>
                  <a:pt x="34" y="325"/>
                </a:cubicBezTo>
                <a:cubicBezTo>
                  <a:pt x="34" y="327"/>
                  <a:pt x="35" y="328"/>
                  <a:pt x="36" y="329"/>
                </a:cubicBezTo>
                <a:cubicBezTo>
                  <a:pt x="38" y="330"/>
                  <a:pt x="39" y="330"/>
                  <a:pt x="41" y="329"/>
                </a:cubicBezTo>
                <a:cubicBezTo>
                  <a:pt x="109" y="290"/>
                  <a:pt x="109" y="290"/>
                  <a:pt x="109" y="290"/>
                </a:cubicBezTo>
                <a:cubicBezTo>
                  <a:pt x="169" y="395"/>
                  <a:pt x="169" y="395"/>
                  <a:pt x="169" y="395"/>
                </a:cubicBezTo>
                <a:cubicBezTo>
                  <a:pt x="170" y="396"/>
                  <a:pt x="171" y="396"/>
                  <a:pt x="172" y="397"/>
                </a:cubicBezTo>
                <a:cubicBezTo>
                  <a:pt x="172" y="397"/>
                  <a:pt x="173" y="397"/>
                  <a:pt x="173" y="397"/>
                </a:cubicBezTo>
                <a:cubicBezTo>
                  <a:pt x="174" y="397"/>
                  <a:pt x="175" y="397"/>
                  <a:pt x="175" y="396"/>
                </a:cubicBezTo>
                <a:cubicBezTo>
                  <a:pt x="256" y="350"/>
                  <a:pt x="256" y="350"/>
                  <a:pt x="256" y="350"/>
                </a:cubicBezTo>
                <a:cubicBezTo>
                  <a:pt x="258" y="349"/>
                  <a:pt x="258" y="348"/>
                  <a:pt x="259" y="347"/>
                </a:cubicBezTo>
                <a:cubicBezTo>
                  <a:pt x="259" y="346"/>
                  <a:pt x="259" y="345"/>
                  <a:pt x="258" y="344"/>
                </a:cubicBezTo>
                <a:cubicBezTo>
                  <a:pt x="198" y="239"/>
                  <a:pt x="198" y="239"/>
                  <a:pt x="198" y="239"/>
                </a:cubicBezTo>
                <a:cubicBezTo>
                  <a:pt x="267" y="200"/>
                  <a:pt x="267" y="200"/>
                  <a:pt x="267" y="200"/>
                </a:cubicBezTo>
                <a:cubicBezTo>
                  <a:pt x="268" y="199"/>
                  <a:pt x="269" y="197"/>
                  <a:pt x="269" y="196"/>
                </a:cubicBezTo>
                <a:cubicBezTo>
                  <a:pt x="269" y="194"/>
                  <a:pt x="268" y="193"/>
                  <a:pt x="267" y="192"/>
                </a:cubicBezTo>
                <a:close/>
                <a:moveTo>
                  <a:pt x="189" y="233"/>
                </a:moveTo>
                <a:cubicBezTo>
                  <a:pt x="187" y="234"/>
                  <a:pt x="186" y="237"/>
                  <a:pt x="188" y="239"/>
                </a:cubicBezTo>
                <a:cubicBezTo>
                  <a:pt x="248" y="344"/>
                  <a:pt x="248" y="344"/>
                  <a:pt x="248" y="344"/>
                </a:cubicBezTo>
                <a:cubicBezTo>
                  <a:pt x="175" y="386"/>
                  <a:pt x="175" y="386"/>
                  <a:pt x="175" y="386"/>
                </a:cubicBezTo>
                <a:cubicBezTo>
                  <a:pt x="115" y="281"/>
                  <a:pt x="115" y="281"/>
                  <a:pt x="115" y="281"/>
                </a:cubicBezTo>
                <a:cubicBezTo>
                  <a:pt x="114" y="280"/>
                  <a:pt x="113" y="279"/>
                  <a:pt x="112" y="279"/>
                </a:cubicBezTo>
                <a:cubicBezTo>
                  <a:pt x="112" y="279"/>
                  <a:pt x="111" y="279"/>
                  <a:pt x="111" y="279"/>
                </a:cubicBezTo>
                <a:cubicBezTo>
                  <a:pt x="110" y="279"/>
                  <a:pt x="109" y="279"/>
                  <a:pt x="109" y="279"/>
                </a:cubicBezTo>
                <a:cubicBezTo>
                  <a:pt x="42" y="317"/>
                  <a:pt x="42" y="317"/>
                  <a:pt x="42" y="317"/>
                </a:cubicBezTo>
                <a:cubicBezTo>
                  <a:pt x="11" y="15"/>
                  <a:pt x="11" y="15"/>
                  <a:pt x="11" y="15"/>
                </a:cubicBezTo>
                <a:cubicBezTo>
                  <a:pt x="256" y="195"/>
                  <a:pt x="256" y="195"/>
                  <a:pt x="256" y="195"/>
                </a:cubicBezTo>
                <a:lnTo>
                  <a:pt x="189" y="23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50"/>
          </a:p>
        </p:txBody>
      </p:sp>
      <p:sp>
        <p:nvSpPr>
          <p:cNvPr id="30" name="Arrow: Down 29">
            <a:extLst>
              <a:ext uri="{FF2B5EF4-FFF2-40B4-BE49-F238E27FC236}">
                <a16:creationId xmlns:a16="http://schemas.microsoft.com/office/drawing/2014/main" id="{7515573E-962F-4BDF-B513-E3C0995863DD}"/>
              </a:ext>
            </a:extLst>
          </p:cNvPr>
          <p:cNvSpPr/>
          <p:nvPr/>
        </p:nvSpPr>
        <p:spPr>
          <a:xfrm rot="7024325">
            <a:off x="7229906" y="3666723"/>
            <a:ext cx="397254" cy="614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Title 1">
            <a:extLst>
              <a:ext uri="{FF2B5EF4-FFF2-40B4-BE49-F238E27FC236}">
                <a16:creationId xmlns:a16="http://schemas.microsoft.com/office/drawing/2014/main" id="{9B23299F-14EF-445B-A511-2E52597D51B0}"/>
              </a:ext>
            </a:extLst>
          </p:cNvPr>
          <p:cNvSpPr txBox="1">
            <a:spLocks/>
          </p:cNvSpPr>
          <p:nvPr/>
        </p:nvSpPr>
        <p:spPr>
          <a:xfrm>
            <a:off x="6880746" y="4231162"/>
            <a:ext cx="1988046" cy="3286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Refer a friend</a:t>
            </a:r>
            <a:endParaRPr lang="el-GR" sz="1800" dirty="0"/>
          </a:p>
        </p:txBody>
      </p:sp>
      <p:pic>
        <p:nvPicPr>
          <p:cNvPr id="39" name="Εικόνα 4">
            <a:extLst>
              <a:ext uri="{FF2B5EF4-FFF2-40B4-BE49-F238E27FC236}">
                <a16:creationId xmlns:a16="http://schemas.microsoft.com/office/drawing/2014/main" id="{3400ED07-5573-4EEE-9981-D1138BA3B9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2119" y="1927042"/>
            <a:ext cx="1564775" cy="1664654"/>
          </a:xfrm>
          <a:prstGeom prst="rect">
            <a:avLst/>
          </a:prstGeom>
          <a:ln w="12700">
            <a:solidFill>
              <a:schemeClr val="tx1"/>
            </a:solidFill>
          </a:ln>
        </p:spPr>
      </p:pic>
      <p:sp>
        <p:nvSpPr>
          <p:cNvPr id="42" name="Title 1">
            <a:extLst>
              <a:ext uri="{FF2B5EF4-FFF2-40B4-BE49-F238E27FC236}">
                <a16:creationId xmlns:a16="http://schemas.microsoft.com/office/drawing/2014/main" id="{4A61B6E0-D912-4782-A592-E52D137F8BD0}"/>
              </a:ext>
            </a:extLst>
          </p:cNvPr>
          <p:cNvSpPr txBox="1">
            <a:spLocks/>
          </p:cNvSpPr>
          <p:nvPr/>
        </p:nvSpPr>
        <p:spPr>
          <a:xfrm>
            <a:off x="5582167" y="1205350"/>
            <a:ext cx="1184677" cy="5865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tx2"/>
                </a:solidFill>
              </a:rPr>
              <a:t>Refer a Friend</a:t>
            </a:r>
            <a:endParaRPr lang="el-GR" sz="1800" b="1" dirty="0">
              <a:solidFill>
                <a:schemeClr val="tx2"/>
              </a:solidFill>
            </a:endParaRPr>
          </a:p>
        </p:txBody>
      </p:sp>
    </p:spTree>
    <p:extLst>
      <p:ext uri="{BB962C8B-B14F-4D97-AF65-F5344CB8AC3E}">
        <p14:creationId xmlns:p14="http://schemas.microsoft.com/office/powerpoint/2010/main" val="42189826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600"/>
                                      </p:stCondLst>
                                      <p:childTnLst>
                                        <p:set>
                                          <p:cBhvr>
                                            <p:cTn id="6" dur="1" fill="hold">
                                              <p:stCondLst>
                                                <p:cond delay="0"/>
                                              </p:stCondLst>
                                            </p:cTn>
                                            <p:tgtEl>
                                              <p:spTgt spid="36"/>
                                            </p:tgtEl>
                                            <p:attrNameLst>
                                              <p:attrName>style.visibility</p:attrName>
                                            </p:attrNameLst>
                                          </p:cBhvr>
                                          <p:to>
                                            <p:strVal val="visible"/>
                                          </p:to>
                                        </p:set>
                                        <p:anim calcmode="lin" valueType="num" p14:bounceEnd="50000">
                                          <p:cBhvr additive="base">
                                            <p:cTn id="7" dur="8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8" dur="8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800" fill="hold"/>
                                            <p:tgtEl>
                                              <p:spTgt spid="36"/>
                                            </p:tgtEl>
                                            <p:attrNameLst>
                                              <p:attrName>ppt_x</p:attrName>
                                            </p:attrNameLst>
                                          </p:cBhvr>
                                          <p:tavLst>
                                            <p:tav tm="0">
                                              <p:val>
                                                <p:strVal val="0-#ppt_w/2"/>
                                              </p:val>
                                            </p:tav>
                                            <p:tav tm="100000">
                                              <p:val>
                                                <p:strVal val="#ppt_x"/>
                                              </p:val>
                                            </p:tav>
                                          </p:tavLst>
                                        </p:anim>
                                        <p:anim calcmode="lin" valueType="num">
                                          <p:cBhvr additive="base">
                                            <p:cTn id="8" dur="8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634033"/>
            <a:ext cx="9144000" cy="41275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50"/>
          </a:p>
        </p:txBody>
      </p:sp>
      <p:sp>
        <p:nvSpPr>
          <p:cNvPr id="31" name="Arrow: Right 30"/>
          <p:cNvSpPr/>
          <p:nvPr/>
        </p:nvSpPr>
        <p:spPr>
          <a:xfrm>
            <a:off x="3645649" y="2485556"/>
            <a:ext cx="1637867" cy="317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00"/>
          </a:p>
        </p:txBody>
      </p:sp>
      <p:sp>
        <p:nvSpPr>
          <p:cNvPr id="3" name="Title 2"/>
          <p:cNvSpPr>
            <a:spLocks noGrp="1"/>
          </p:cNvSpPr>
          <p:nvPr>
            <p:ph type="title"/>
          </p:nvPr>
        </p:nvSpPr>
        <p:spPr/>
        <p:txBody>
          <a:bodyPr>
            <a:normAutofit/>
          </a:bodyPr>
          <a:lstStyle/>
          <a:p>
            <a:r>
              <a:rPr lang="en-US" b="1" dirty="0"/>
              <a:t>Call to Review:</a:t>
            </a:r>
            <a:r>
              <a:rPr lang="en-US" dirty="0"/>
              <a:t> Increase Positive Word of Mouth everywhere!</a:t>
            </a:r>
            <a:endParaRPr lang="el-GR" dirty="0"/>
          </a:p>
        </p:txBody>
      </p:sp>
      <p:pic>
        <p:nvPicPr>
          <p:cNvPr id="2" name="Picture 1"/>
          <p:cNvPicPr>
            <a:picLocks noChangeAspect="1"/>
          </p:cNvPicPr>
          <p:nvPr/>
        </p:nvPicPr>
        <p:blipFill>
          <a:blip r:embed="rId2"/>
          <a:stretch>
            <a:fillRect/>
          </a:stretch>
        </p:blipFill>
        <p:spPr>
          <a:xfrm>
            <a:off x="1893472" y="710561"/>
            <a:ext cx="1752176" cy="3460789"/>
          </a:xfrm>
          <a:prstGeom prst="rect">
            <a:avLst/>
          </a:prstGeom>
        </p:spPr>
      </p:pic>
      <p:pic>
        <p:nvPicPr>
          <p:cNvPr id="4" name="Picture 3"/>
          <p:cNvPicPr>
            <a:picLocks noChangeAspect="1"/>
          </p:cNvPicPr>
          <p:nvPr/>
        </p:nvPicPr>
        <p:blipFill>
          <a:blip r:embed="rId3"/>
          <a:stretch>
            <a:fillRect/>
          </a:stretch>
        </p:blipFill>
        <p:spPr>
          <a:xfrm>
            <a:off x="5283514" y="710561"/>
            <a:ext cx="1740008" cy="3460789"/>
          </a:xfrm>
          <a:prstGeom prst="rect">
            <a:avLst/>
          </a:prstGeom>
        </p:spPr>
      </p:pic>
      <p:sp>
        <p:nvSpPr>
          <p:cNvPr id="15" name="Oval 49"/>
          <p:cNvSpPr>
            <a:spLocks noChangeArrowheads="1"/>
          </p:cNvSpPr>
          <p:nvPr/>
        </p:nvSpPr>
        <p:spPr bwMode="auto">
          <a:xfrm>
            <a:off x="480788" y="1614089"/>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00"/>
          </a:p>
        </p:txBody>
      </p:sp>
      <p:sp>
        <p:nvSpPr>
          <p:cNvPr id="16" name="Freeform 84"/>
          <p:cNvSpPr>
            <a:spLocks noEditPoints="1"/>
          </p:cNvSpPr>
          <p:nvPr/>
        </p:nvSpPr>
        <p:spPr bwMode="auto">
          <a:xfrm>
            <a:off x="652723" y="1852929"/>
            <a:ext cx="479090" cy="346181"/>
          </a:xfrm>
          <a:custGeom>
            <a:avLst/>
            <a:gdLst>
              <a:gd name="T0" fmla="*/ 611 w 618"/>
              <a:gd name="T1" fmla="*/ 447 h 447"/>
              <a:gd name="T2" fmla="*/ 450 w 618"/>
              <a:gd name="T3" fmla="*/ 447 h 447"/>
              <a:gd name="T4" fmla="*/ 443 w 618"/>
              <a:gd name="T5" fmla="*/ 440 h 447"/>
              <a:gd name="T6" fmla="*/ 443 w 618"/>
              <a:gd name="T7" fmla="*/ 7 h 447"/>
              <a:gd name="T8" fmla="*/ 450 w 618"/>
              <a:gd name="T9" fmla="*/ 0 h 447"/>
              <a:gd name="T10" fmla="*/ 611 w 618"/>
              <a:gd name="T11" fmla="*/ 0 h 447"/>
              <a:gd name="T12" fmla="*/ 618 w 618"/>
              <a:gd name="T13" fmla="*/ 7 h 447"/>
              <a:gd name="T14" fmla="*/ 618 w 618"/>
              <a:gd name="T15" fmla="*/ 440 h 447"/>
              <a:gd name="T16" fmla="*/ 611 w 618"/>
              <a:gd name="T17" fmla="*/ 447 h 447"/>
              <a:gd name="T18" fmla="*/ 457 w 618"/>
              <a:gd name="T19" fmla="*/ 433 h 447"/>
              <a:gd name="T20" fmla="*/ 604 w 618"/>
              <a:gd name="T21" fmla="*/ 433 h 447"/>
              <a:gd name="T22" fmla="*/ 604 w 618"/>
              <a:gd name="T23" fmla="*/ 14 h 447"/>
              <a:gd name="T24" fmla="*/ 457 w 618"/>
              <a:gd name="T25" fmla="*/ 14 h 447"/>
              <a:gd name="T26" fmla="*/ 457 w 618"/>
              <a:gd name="T27" fmla="*/ 433 h 447"/>
              <a:gd name="T28" fmla="*/ 389 w 618"/>
              <a:gd name="T29" fmla="*/ 447 h 447"/>
              <a:gd name="T30" fmla="*/ 228 w 618"/>
              <a:gd name="T31" fmla="*/ 447 h 447"/>
              <a:gd name="T32" fmla="*/ 221 w 618"/>
              <a:gd name="T33" fmla="*/ 440 h 447"/>
              <a:gd name="T34" fmla="*/ 221 w 618"/>
              <a:gd name="T35" fmla="*/ 110 h 447"/>
              <a:gd name="T36" fmla="*/ 228 w 618"/>
              <a:gd name="T37" fmla="*/ 103 h 447"/>
              <a:gd name="T38" fmla="*/ 389 w 618"/>
              <a:gd name="T39" fmla="*/ 103 h 447"/>
              <a:gd name="T40" fmla="*/ 396 w 618"/>
              <a:gd name="T41" fmla="*/ 110 h 447"/>
              <a:gd name="T42" fmla="*/ 396 w 618"/>
              <a:gd name="T43" fmla="*/ 440 h 447"/>
              <a:gd name="T44" fmla="*/ 389 w 618"/>
              <a:gd name="T45" fmla="*/ 447 h 447"/>
              <a:gd name="T46" fmla="*/ 235 w 618"/>
              <a:gd name="T47" fmla="*/ 433 h 447"/>
              <a:gd name="T48" fmla="*/ 382 w 618"/>
              <a:gd name="T49" fmla="*/ 433 h 447"/>
              <a:gd name="T50" fmla="*/ 382 w 618"/>
              <a:gd name="T51" fmla="*/ 117 h 447"/>
              <a:gd name="T52" fmla="*/ 235 w 618"/>
              <a:gd name="T53" fmla="*/ 117 h 447"/>
              <a:gd name="T54" fmla="*/ 235 w 618"/>
              <a:gd name="T55" fmla="*/ 433 h 447"/>
              <a:gd name="T56" fmla="*/ 168 w 618"/>
              <a:gd name="T57" fmla="*/ 447 h 447"/>
              <a:gd name="T58" fmla="*/ 7 w 618"/>
              <a:gd name="T59" fmla="*/ 447 h 447"/>
              <a:gd name="T60" fmla="*/ 0 w 618"/>
              <a:gd name="T61" fmla="*/ 440 h 447"/>
              <a:gd name="T62" fmla="*/ 0 w 618"/>
              <a:gd name="T63" fmla="*/ 224 h 447"/>
              <a:gd name="T64" fmla="*/ 7 w 618"/>
              <a:gd name="T65" fmla="*/ 217 h 447"/>
              <a:gd name="T66" fmla="*/ 168 w 618"/>
              <a:gd name="T67" fmla="*/ 217 h 447"/>
              <a:gd name="T68" fmla="*/ 175 w 618"/>
              <a:gd name="T69" fmla="*/ 224 h 447"/>
              <a:gd name="T70" fmla="*/ 175 w 618"/>
              <a:gd name="T71" fmla="*/ 440 h 447"/>
              <a:gd name="T72" fmla="*/ 168 w 618"/>
              <a:gd name="T73" fmla="*/ 447 h 447"/>
              <a:gd name="T74" fmla="*/ 14 w 618"/>
              <a:gd name="T75" fmla="*/ 433 h 447"/>
              <a:gd name="T76" fmla="*/ 161 w 618"/>
              <a:gd name="T77" fmla="*/ 433 h 447"/>
              <a:gd name="T78" fmla="*/ 161 w 618"/>
              <a:gd name="T79" fmla="*/ 231 h 447"/>
              <a:gd name="T80" fmla="*/ 14 w 618"/>
              <a:gd name="T81" fmla="*/ 231 h 447"/>
              <a:gd name="T82" fmla="*/ 14 w 618"/>
              <a:gd name="T83" fmla="*/ 43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8" h="447">
                <a:moveTo>
                  <a:pt x="611" y="447"/>
                </a:moveTo>
                <a:cubicBezTo>
                  <a:pt x="450" y="447"/>
                  <a:pt x="450" y="447"/>
                  <a:pt x="450" y="447"/>
                </a:cubicBezTo>
                <a:cubicBezTo>
                  <a:pt x="446" y="447"/>
                  <a:pt x="443" y="444"/>
                  <a:pt x="443" y="440"/>
                </a:cubicBezTo>
                <a:cubicBezTo>
                  <a:pt x="443" y="7"/>
                  <a:pt x="443" y="7"/>
                  <a:pt x="443" y="7"/>
                </a:cubicBezTo>
                <a:cubicBezTo>
                  <a:pt x="443" y="3"/>
                  <a:pt x="446" y="0"/>
                  <a:pt x="450" y="0"/>
                </a:cubicBezTo>
                <a:cubicBezTo>
                  <a:pt x="611" y="0"/>
                  <a:pt x="611" y="0"/>
                  <a:pt x="611" y="0"/>
                </a:cubicBezTo>
                <a:cubicBezTo>
                  <a:pt x="615" y="0"/>
                  <a:pt x="618" y="3"/>
                  <a:pt x="618" y="7"/>
                </a:cubicBezTo>
                <a:cubicBezTo>
                  <a:pt x="618" y="440"/>
                  <a:pt x="618" y="440"/>
                  <a:pt x="618" y="440"/>
                </a:cubicBezTo>
                <a:cubicBezTo>
                  <a:pt x="618" y="444"/>
                  <a:pt x="615" y="447"/>
                  <a:pt x="611" y="447"/>
                </a:cubicBezTo>
                <a:close/>
                <a:moveTo>
                  <a:pt x="457" y="433"/>
                </a:moveTo>
                <a:cubicBezTo>
                  <a:pt x="604" y="433"/>
                  <a:pt x="604" y="433"/>
                  <a:pt x="604" y="433"/>
                </a:cubicBezTo>
                <a:cubicBezTo>
                  <a:pt x="604" y="14"/>
                  <a:pt x="604" y="14"/>
                  <a:pt x="604" y="14"/>
                </a:cubicBezTo>
                <a:cubicBezTo>
                  <a:pt x="457" y="14"/>
                  <a:pt x="457" y="14"/>
                  <a:pt x="457" y="14"/>
                </a:cubicBezTo>
                <a:lnTo>
                  <a:pt x="457" y="433"/>
                </a:lnTo>
                <a:close/>
                <a:moveTo>
                  <a:pt x="389" y="447"/>
                </a:moveTo>
                <a:cubicBezTo>
                  <a:pt x="228" y="447"/>
                  <a:pt x="228" y="447"/>
                  <a:pt x="228" y="447"/>
                </a:cubicBezTo>
                <a:cubicBezTo>
                  <a:pt x="225" y="447"/>
                  <a:pt x="221" y="444"/>
                  <a:pt x="221" y="440"/>
                </a:cubicBezTo>
                <a:cubicBezTo>
                  <a:pt x="221" y="110"/>
                  <a:pt x="221" y="110"/>
                  <a:pt x="221" y="110"/>
                </a:cubicBezTo>
                <a:cubicBezTo>
                  <a:pt x="221" y="106"/>
                  <a:pt x="225" y="103"/>
                  <a:pt x="228" y="103"/>
                </a:cubicBezTo>
                <a:cubicBezTo>
                  <a:pt x="389" y="103"/>
                  <a:pt x="389" y="103"/>
                  <a:pt x="389" y="103"/>
                </a:cubicBezTo>
                <a:cubicBezTo>
                  <a:pt x="393" y="103"/>
                  <a:pt x="396" y="106"/>
                  <a:pt x="396" y="110"/>
                </a:cubicBezTo>
                <a:cubicBezTo>
                  <a:pt x="396" y="440"/>
                  <a:pt x="396" y="440"/>
                  <a:pt x="396" y="440"/>
                </a:cubicBezTo>
                <a:cubicBezTo>
                  <a:pt x="396" y="444"/>
                  <a:pt x="393" y="447"/>
                  <a:pt x="389" y="447"/>
                </a:cubicBezTo>
                <a:close/>
                <a:moveTo>
                  <a:pt x="235" y="433"/>
                </a:moveTo>
                <a:cubicBezTo>
                  <a:pt x="382" y="433"/>
                  <a:pt x="382" y="433"/>
                  <a:pt x="382" y="433"/>
                </a:cubicBezTo>
                <a:cubicBezTo>
                  <a:pt x="382" y="117"/>
                  <a:pt x="382" y="117"/>
                  <a:pt x="382" y="117"/>
                </a:cubicBezTo>
                <a:cubicBezTo>
                  <a:pt x="235" y="117"/>
                  <a:pt x="235" y="117"/>
                  <a:pt x="235" y="117"/>
                </a:cubicBezTo>
                <a:lnTo>
                  <a:pt x="235" y="433"/>
                </a:lnTo>
                <a:close/>
                <a:moveTo>
                  <a:pt x="168" y="447"/>
                </a:moveTo>
                <a:cubicBezTo>
                  <a:pt x="7" y="447"/>
                  <a:pt x="7" y="447"/>
                  <a:pt x="7" y="447"/>
                </a:cubicBezTo>
                <a:cubicBezTo>
                  <a:pt x="3" y="447"/>
                  <a:pt x="0" y="444"/>
                  <a:pt x="0" y="440"/>
                </a:cubicBezTo>
                <a:cubicBezTo>
                  <a:pt x="0" y="224"/>
                  <a:pt x="0" y="224"/>
                  <a:pt x="0" y="224"/>
                </a:cubicBezTo>
                <a:cubicBezTo>
                  <a:pt x="0" y="220"/>
                  <a:pt x="3" y="217"/>
                  <a:pt x="7" y="217"/>
                </a:cubicBezTo>
                <a:cubicBezTo>
                  <a:pt x="168" y="217"/>
                  <a:pt x="168" y="217"/>
                  <a:pt x="168" y="217"/>
                </a:cubicBezTo>
                <a:cubicBezTo>
                  <a:pt x="172" y="217"/>
                  <a:pt x="175" y="220"/>
                  <a:pt x="175" y="224"/>
                </a:cubicBezTo>
                <a:cubicBezTo>
                  <a:pt x="175" y="440"/>
                  <a:pt x="175" y="440"/>
                  <a:pt x="175" y="440"/>
                </a:cubicBezTo>
                <a:cubicBezTo>
                  <a:pt x="175" y="444"/>
                  <a:pt x="172" y="447"/>
                  <a:pt x="168" y="447"/>
                </a:cubicBezTo>
                <a:close/>
                <a:moveTo>
                  <a:pt x="14" y="433"/>
                </a:moveTo>
                <a:cubicBezTo>
                  <a:pt x="161" y="433"/>
                  <a:pt x="161" y="433"/>
                  <a:pt x="161" y="433"/>
                </a:cubicBezTo>
                <a:cubicBezTo>
                  <a:pt x="161" y="231"/>
                  <a:pt x="161" y="231"/>
                  <a:pt x="161" y="231"/>
                </a:cubicBezTo>
                <a:cubicBezTo>
                  <a:pt x="14" y="231"/>
                  <a:pt x="14" y="231"/>
                  <a:pt x="14" y="231"/>
                </a:cubicBezTo>
                <a:lnTo>
                  <a:pt x="14" y="43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00"/>
          </a:p>
        </p:txBody>
      </p:sp>
      <p:sp>
        <p:nvSpPr>
          <p:cNvPr id="17" name="Oval 48"/>
          <p:cNvSpPr>
            <a:spLocks noChangeArrowheads="1"/>
          </p:cNvSpPr>
          <p:nvPr/>
        </p:nvSpPr>
        <p:spPr bwMode="auto">
          <a:xfrm>
            <a:off x="480788" y="3000436"/>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18" name="Freeform 85"/>
          <p:cNvSpPr>
            <a:spLocks noEditPoints="1"/>
          </p:cNvSpPr>
          <p:nvPr/>
        </p:nvSpPr>
        <p:spPr bwMode="auto">
          <a:xfrm>
            <a:off x="652536" y="3149824"/>
            <a:ext cx="479464" cy="525085"/>
          </a:xfrm>
          <a:custGeom>
            <a:avLst/>
            <a:gdLst>
              <a:gd name="T0" fmla="*/ 309 w 619"/>
              <a:gd name="T1" fmla="*/ 679 h 679"/>
              <a:gd name="T2" fmla="*/ 0 w 619"/>
              <a:gd name="T3" fmla="*/ 369 h 679"/>
              <a:gd name="T4" fmla="*/ 304 w 619"/>
              <a:gd name="T5" fmla="*/ 60 h 679"/>
              <a:gd name="T6" fmla="*/ 309 w 619"/>
              <a:gd name="T7" fmla="*/ 62 h 679"/>
              <a:gd name="T8" fmla="*/ 312 w 619"/>
              <a:gd name="T9" fmla="*/ 67 h 679"/>
              <a:gd name="T10" fmla="*/ 312 w 619"/>
              <a:gd name="T11" fmla="*/ 365 h 679"/>
              <a:gd name="T12" fmla="*/ 561 w 619"/>
              <a:gd name="T13" fmla="*/ 201 h 679"/>
              <a:gd name="T14" fmla="*/ 566 w 619"/>
              <a:gd name="T15" fmla="*/ 200 h 679"/>
              <a:gd name="T16" fmla="*/ 571 w 619"/>
              <a:gd name="T17" fmla="*/ 203 h 679"/>
              <a:gd name="T18" fmla="*/ 619 w 619"/>
              <a:gd name="T19" fmla="*/ 369 h 679"/>
              <a:gd name="T20" fmla="*/ 309 w 619"/>
              <a:gd name="T21" fmla="*/ 679 h 679"/>
              <a:gd name="T22" fmla="*/ 298 w 619"/>
              <a:gd name="T23" fmla="*/ 74 h 679"/>
              <a:gd name="T24" fmla="*/ 14 w 619"/>
              <a:gd name="T25" fmla="*/ 369 h 679"/>
              <a:gd name="T26" fmla="*/ 309 w 619"/>
              <a:gd name="T27" fmla="*/ 665 h 679"/>
              <a:gd name="T28" fmla="*/ 605 w 619"/>
              <a:gd name="T29" fmla="*/ 369 h 679"/>
              <a:gd name="T30" fmla="*/ 563 w 619"/>
              <a:gd name="T31" fmla="*/ 217 h 679"/>
              <a:gd name="T32" fmla="*/ 308 w 619"/>
              <a:gd name="T33" fmla="*/ 384 h 679"/>
              <a:gd name="T34" fmla="*/ 301 w 619"/>
              <a:gd name="T35" fmla="*/ 384 h 679"/>
              <a:gd name="T36" fmla="*/ 298 w 619"/>
              <a:gd name="T37" fmla="*/ 378 h 679"/>
              <a:gd name="T38" fmla="*/ 298 w 619"/>
              <a:gd name="T39" fmla="*/ 74 h 679"/>
              <a:gd name="T40" fmla="*/ 348 w 619"/>
              <a:gd name="T41" fmla="*/ 308 h 679"/>
              <a:gd name="T42" fmla="*/ 345 w 619"/>
              <a:gd name="T43" fmla="*/ 307 h 679"/>
              <a:gd name="T44" fmla="*/ 341 w 619"/>
              <a:gd name="T45" fmla="*/ 301 h 679"/>
              <a:gd name="T46" fmla="*/ 341 w 619"/>
              <a:gd name="T47" fmla="*/ 7 h 679"/>
              <a:gd name="T48" fmla="*/ 343 w 619"/>
              <a:gd name="T49" fmla="*/ 2 h 679"/>
              <a:gd name="T50" fmla="*/ 348 w 619"/>
              <a:gd name="T51" fmla="*/ 0 h 679"/>
              <a:gd name="T52" fmla="*/ 599 w 619"/>
              <a:gd name="T53" fmla="*/ 135 h 679"/>
              <a:gd name="T54" fmla="*/ 600 w 619"/>
              <a:gd name="T55" fmla="*/ 141 h 679"/>
              <a:gd name="T56" fmla="*/ 597 w 619"/>
              <a:gd name="T57" fmla="*/ 145 h 679"/>
              <a:gd name="T58" fmla="*/ 352 w 619"/>
              <a:gd name="T59" fmla="*/ 307 h 679"/>
              <a:gd name="T60" fmla="*/ 348 w 619"/>
              <a:gd name="T61" fmla="*/ 308 h 679"/>
              <a:gd name="T62" fmla="*/ 355 w 619"/>
              <a:gd name="T63" fmla="*/ 14 h 679"/>
              <a:gd name="T64" fmla="*/ 355 w 619"/>
              <a:gd name="T65" fmla="*/ 288 h 679"/>
              <a:gd name="T66" fmla="*/ 583 w 619"/>
              <a:gd name="T67" fmla="*/ 137 h 679"/>
              <a:gd name="T68" fmla="*/ 355 w 619"/>
              <a:gd name="T69" fmla="*/ 14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9" h="679">
                <a:moveTo>
                  <a:pt x="309" y="679"/>
                </a:moveTo>
                <a:cubicBezTo>
                  <a:pt x="139" y="679"/>
                  <a:pt x="0" y="540"/>
                  <a:pt x="0" y="369"/>
                </a:cubicBezTo>
                <a:cubicBezTo>
                  <a:pt x="0" y="201"/>
                  <a:pt x="136" y="62"/>
                  <a:pt x="304" y="60"/>
                </a:cubicBezTo>
                <a:cubicBezTo>
                  <a:pt x="306" y="60"/>
                  <a:pt x="308" y="60"/>
                  <a:pt x="309" y="62"/>
                </a:cubicBezTo>
                <a:cubicBezTo>
                  <a:pt x="311" y="63"/>
                  <a:pt x="312" y="65"/>
                  <a:pt x="312" y="67"/>
                </a:cubicBezTo>
                <a:cubicBezTo>
                  <a:pt x="312" y="365"/>
                  <a:pt x="312" y="365"/>
                  <a:pt x="312" y="365"/>
                </a:cubicBezTo>
                <a:cubicBezTo>
                  <a:pt x="561" y="201"/>
                  <a:pt x="561" y="201"/>
                  <a:pt x="561" y="201"/>
                </a:cubicBezTo>
                <a:cubicBezTo>
                  <a:pt x="563" y="200"/>
                  <a:pt x="564" y="200"/>
                  <a:pt x="566" y="200"/>
                </a:cubicBezTo>
                <a:cubicBezTo>
                  <a:pt x="568" y="201"/>
                  <a:pt x="570" y="202"/>
                  <a:pt x="571" y="203"/>
                </a:cubicBezTo>
                <a:cubicBezTo>
                  <a:pt x="602" y="253"/>
                  <a:pt x="619" y="310"/>
                  <a:pt x="619" y="369"/>
                </a:cubicBezTo>
                <a:cubicBezTo>
                  <a:pt x="619" y="540"/>
                  <a:pt x="480" y="679"/>
                  <a:pt x="309" y="679"/>
                </a:cubicBezTo>
                <a:close/>
                <a:moveTo>
                  <a:pt x="298" y="74"/>
                </a:moveTo>
                <a:cubicBezTo>
                  <a:pt x="140" y="80"/>
                  <a:pt x="14" y="211"/>
                  <a:pt x="14" y="369"/>
                </a:cubicBezTo>
                <a:cubicBezTo>
                  <a:pt x="14" y="532"/>
                  <a:pt x="146" y="665"/>
                  <a:pt x="309" y="665"/>
                </a:cubicBezTo>
                <a:cubicBezTo>
                  <a:pt x="472" y="665"/>
                  <a:pt x="605" y="532"/>
                  <a:pt x="605" y="369"/>
                </a:cubicBezTo>
                <a:cubicBezTo>
                  <a:pt x="605" y="315"/>
                  <a:pt x="590" y="263"/>
                  <a:pt x="563" y="217"/>
                </a:cubicBezTo>
                <a:cubicBezTo>
                  <a:pt x="308" y="384"/>
                  <a:pt x="308" y="384"/>
                  <a:pt x="308" y="384"/>
                </a:cubicBezTo>
                <a:cubicBezTo>
                  <a:pt x="306" y="386"/>
                  <a:pt x="304" y="386"/>
                  <a:pt x="301" y="384"/>
                </a:cubicBezTo>
                <a:cubicBezTo>
                  <a:pt x="299" y="383"/>
                  <a:pt x="298" y="381"/>
                  <a:pt x="298" y="378"/>
                </a:cubicBezTo>
                <a:lnTo>
                  <a:pt x="298" y="74"/>
                </a:lnTo>
                <a:close/>
                <a:moveTo>
                  <a:pt x="348" y="308"/>
                </a:moveTo>
                <a:cubicBezTo>
                  <a:pt x="347" y="308"/>
                  <a:pt x="346" y="307"/>
                  <a:pt x="345" y="307"/>
                </a:cubicBezTo>
                <a:cubicBezTo>
                  <a:pt x="342" y="306"/>
                  <a:pt x="341" y="303"/>
                  <a:pt x="341" y="301"/>
                </a:cubicBezTo>
                <a:cubicBezTo>
                  <a:pt x="341" y="7"/>
                  <a:pt x="341" y="7"/>
                  <a:pt x="341" y="7"/>
                </a:cubicBezTo>
                <a:cubicBezTo>
                  <a:pt x="341" y="5"/>
                  <a:pt x="342" y="3"/>
                  <a:pt x="343" y="2"/>
                </a:cubicBezTo>
                <a:cubicBezTo>
                  <a:pt x="344" y="1"/>
                  <a:pt x="346" y="0"/>
                  <a:pt x="348" y="0"/>
                </a:cubicBezTo>
                <a:cubicBezTo>
                  <a:pt x="449" y="2"/>
                  <a:pt x="542" y="52"/>
                  <a:pt x="599" y="135"/>
                </a:cubicBezTo>
                <a:cubicBezTo>
                  <a:pt x="600" y="137"/>
                  <a:pt x="600" y="139"/>
                  <a:pt x="600" y="141"/>
                </a:cubicBezTo>
                <a:cubicBezTo>
                  <a:pt x="600" y="143"/>
                  <a:pt x="599" y="144"/>
                  <a:pt x="597" y="145"/>
                </a:cubicBezTo>
                <a:cubicBezTo>
                  <a:pt x="352" y="307"/>
                  <a:pt x="352" y="307"/>
                  <a:pt x="352" y="307"/>
                </a:cubicBezTo>
                <a:cubicBezTo>
                  <a:pt x="351" y="307"/>
                  <a:pt x="349" y="308"/>
                  <a:pt x="348" y="308"/>
                </a:cubicBezTo>
                <a:close/>
                <a:moveTo>
                  <a:pt x="355" y="14"/>
                </a:moveTo>
                <a:cubicBezTo>
                  <a:pt x="355" y="288"/>
                  <a:pt x="355" y="288"/>
                  <a:pt x="355" y="288"/>
                </a:cubicBezTo>
                <a:cubicBezTo>
                  <a:pt x="583" y="137"/>
                  <a:pt x="583" y="137"/>
                  <a:pt x="583" y="137"/>
                </a:cubicBezTo>
                <a:cubicBezTo>
                  <a:pt x="530" y="63"/>
                  <a:pt x="446" y="18"/>
                  <a:pt x="355" y="14"/>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19" name="Oval 63"/>
          <p:cNvSpPr>
            <a:spLocks noChangeArrowheads="1"/>
          </p:cNvSpPr>
          <p:nvPr/>
        </p:nvSpPr>
        <p:spPr bwMode="auto">
          <a:xfrm>
            <a:off x="7611652" y="1614089"/>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00"/>
          </a:p>
        </p:txBody>
      </p:sp>
      <p:sp>
        <p:nvSpPr>
          <p:cNvPr id="20" name="Freeform 130"/>
          <p:cNvSpPr>
            <a:spLocks noEditPoints="1"/>
          </p:cNvSpPr>
          <p:nvPr/>
        </p:nvSpPr>
        <p:spPr bwMode="auto">
          <a:xfrm>
            <a:off x="7681426" y="1877367"/>
            <a:ext cx="672680" cy="297305"/>
          </a:xfrm>
          <a:custGeom>
            <a:avLst/>
            <a:gdLst>
              <a:gd name="T0" fmla="*/ 869 w 869"/>
              <a:gd name="T1" fmla="*/ 6 h 384"/>
              <a:gd name="T2" fmla="*/ 868 w 869"/>
              <a:gd name="T3" fmla="*/ 4 h 384"/>
              <a:gd name="T4" fmla="*/ 868 w 869"/>
              <a:gd name="T5" fmla="*/ 3 h 384"/>
              <a:gd name="T6" fmla="*/ 867 w 869"/>
              <a:gd name="T7" fmla="*/ 2 h 384"/>
              <a:gd name="T8" fmla="*/ 866 w 869"/>
              <a:gd name="T9" fmla="*/ 2 h 384"/>
              <a:gd name="T10" fmla="*/ 865 w 869"/>
              <a:gd name="T11" fmla="*/ 1 h 384"/>
              <a:gd name="T12" fmla="*/ 864 w 869"/>
              <a:gd name="T13" fmla="*/ 0 h 384"/>
              <a:gd name="T14" fmla="*/ 863 w 869"/>
              <a:gd name="T15" fmla="*/ 0 h 384"/>
              <a:gd name="T16" fmla="*/ 862 w 869"/>
              <a:gd name="T17" fmla="*/ 0 h 384"/>
              <a:gd name="T18" fmla="*/ 263 w 869"/>
              <a:gd name="T19" fmla="*/ 0 h 384"/>
              <a:gd name="T20" fmla="*/ 261 w 869"/>
              <a:gd name="T21" fmla="*/ 0 h 384"/>
              <a:gd name="T22" fmla="*/ 260 w 869"/>
              <a:gd name="T23" fmla="*/ 0 h 384"/>
              <a:gd name="T24" fmla="*/ 259 w 869"/>
              <a:gd name="T25" fmla="*/ 1 h 384"/>
              <a:gd name="T26" fmla="*/ 258 w 869"/>
              <a:gd name="T27" fmla="*/ 2 h 384"/>
              <a:gd name="T28" fmla="*/ 258 w 869"/>
              <a:gd name="T29" fmla="*/ 2 h 384"/>
              <a:gd name="T30" fmla="*/ 257 w 869"/>
              <a:gd name="T31" fmla="*/ 3 h 384"/>
              <a:gd name="T32" fmla="*/ 256 w 869"/>
              <a:gd name="T33" fmla="*/ 4 h 384"/>
              <a:gd name="T34" fmla="*/ 256 w 869"/>
              <a:gd name="T35" fmla="*/ 6 h 384"/>
              <a:gd name="T36" fmla="*/ 256 w 869"/>
              <a:gd name="T37" fmla="*/ 7 h 384"/>
              <a:gd name="T38" fmla="*/ 263 w 869"/>
              <a:gd name="T39" fmla="*/ 384 h 384"/>
              <a:gd name="T40" fmla="*/ 869 w 869"/>
              <a:gd name="T41" fmla="*/ 377 h 384"/>
              <a:gd name="T42" fmla="*/ 869 w 869"/>
              <a:gd name="T43" fmla="*/ 6 h 384"/>
              <a:gd name="T44" fmla="*/ 442 w 869"/>
              <a:gd name="T45" fmla="*/ 169 h 384"/>
              <a:gd name="T46" fmla="*/ 270 w 869"/>
              <a:gd name="T47" fmla="*/ 22 h 384"/>
              <a:gd name="T48" fmla="*/ 843 w 869"/>
              <a:gd name="T49" fmla="*/ 14 h 384"/>
              <a:gd name="T50" fmla="*/ 515 w 869"/>
              <a:gd name="T51" fmla="*/ 214 h 384"/>
              <a:gd name="T52" fmla="*/ 855 w 869"/>
              <a:gd name="T53" fmla="*/ 22 h 384"/>
              <a:gd name="T54" fmla="*/ 683 w 869"/>
              <a:gd name="T55" fmla="*/ 168 h 384"/>
              <a:gd name="T56" fmla="*/ 270 w 869"/>
              <a:gd name="T57" fmla="*/ 370 h 384"/>
              <a:gd name="T58" fmla="*/ 453 w 869"/>
              <a:gd name="T59" fmla="*/ 178 h 384"/>
              <a:gd name="T60" fmla="*/ 561 w 869"/>
              <a:gd name="T61" fmla="*/ 244 h 384"/>
              <a:gd name="T62" fmla="*/ 672 w 869"/>
              <a:gd name="T63" fmla="*/ 177 h 384"/>
              <a:gd name="T64" fmla="*/ 855 w 869"/>
              <a:gd name="T65" fmla="*/ 370 h 384"/>
              <a:gd name="T66" fmla="*/ 204 w 869"/>
              <a:gd name="T67" fmla="*/ 7 h 384"/>
              <a:gd name="T68" fmla="*/ 7 w 869"/>
              <a:gd name="T69" fmla="*/ 14 h 384"/>
              <a:gd name="T70" fmla="*/ 7 w 869"/>
              <a:gd name="T71" fmla="*/ 0 h 384"/>
              <a:gd name="T72" fmla="*/ 204 w 869"/>
              <a:gd name="T73" fmla="*/ 7 h 384"/>
              <a:gd name="T74" fmla="*/ 197 w 869"/>
              <a:gd name="T75" fmla="*/ 95 h 384"/>
              <a:gd name="T76" fmla="*/ 58 w 869"/>
              <a:gd name="T77" fmla="*/ 88 h 384"/>
              <a:gd name="T78" fmla="*/ 197 w 869"/>
              <a:gd name="T79" fmla="*/ 81 h 384"/>
              <a:gd name="T80" fmla="*/ 204 w 869"/>
              <a:gd name="T81" fmla="*/ 169 h 384"/>
              <a:gd name="T82" fmla="*/ 142 w 869"/>
              <a:gd name="T83" fmla="*/ 176 h 384"/>
              <a:gd name="T84" fmla="*/ 142 w 869"/>
              <a:gd name="T85" fmla="*/ 162 h 384"/>
              <a:gd name="T86" fmla="*/ 204 w 869"/>
              <a:gd name="T87" fmla="*/ 1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9" h="384">
                <a:moveTo>
                  <a:pt x="869" y="6"/>
                </a:moveTo>
                <a:cubicBezTo>
                  <a:pt x="869" y="6"/>
                  <a:pt x="869" y="6"/>
                  <a:pt x="869" y="6"/>
                </a:cubicBezTo>
                <a:cubicBezTo>
                  <a:pt x="869" y="6"/>
                  <a:pt x="869" y="5"/>
                  <a:pt x="869" y="5"/>
                </a:cubicBezTo>
                <a:cubicBezTo>
                  <a:pt x="868" y="5"/>
                  <a:pt x="868" y="5"/>
                  <a:pt x="868" y="4"/>
                </a:cubicBezTo>
                <a:cubicBezTo>
                  <a:pt x="868" y="4"/>
                  <a:pt x="868" y="4"/>
                  <a:pt x="868" y="4"/>
                </a:cubicBezTo>
                <a:cubicBezTo>
                  <a:pt x="868" y="4"/>
                  <a:pt x="868" y="3"/>
                  <a:pt x="868" y="3"/>
                </a:cubicBezTo>
                <a:cubicBezTo>
                  <a:pt x="868" y="3"/>
                  <a:pt x="867" y="3"/>
                  <a:pt x="867" y="3"/>
                </a:cubicBezTo>
                <a:cubicBezTo>
                  <a:pt x="867" y="3"/>
                  <a:pt x="867" y="2"/>
                  <a:pt x="867" y="2"/>
                </a:cubicBezTo>
                <a:cubicBezTo>
                  <a:pt x="867" y="2"/>
                  <a:pt x="867" y="2"/>
                  <a:pt x="867" y="2"/>
                </a:cubicBezTo>
                <a:cubicBezTo>
                  <a:pt x="867" y="2"/>
                  <a:pt x="867" y="2"/>
                  <a:pt x="866" y="2"/>
                </a:cubicBezTo>
                <a:cubicBezTo>
                  <a:pt x="866" y="1"/>
                  <a:pt x="866" y="1"/>
                  <a:pt x="866" y="1"/>
                </a:cubicBezTo>
                <a:cubicBezTo>
                  <a:pt x="866" y="1"/>
                  <a:pt x="865" y="1"/>
                  <a:pt x="865" y="1"/>
                </a:cubicBezTo>
                <a:cubicBezTo>
                  <a:pt x="865" y="1"/>
                  <a:pt x="865" y="1"/>
                  <a:pt x="865" y="1"/>
                </a:cubicBezTo>
                <a:cubicBezTo>
                  <a:pt x="864" y="0"/>
                  <a:pt x="864" y="0"/>
                  <a:pt x="864" y="0"/>
                </a:cubicBezTo>
                <a:cubicBezTo>
                  <a:pt x="864" y="0"/>
                  <a:pt x="864" y="0"/>
                  <a:pt x="863" y="0"/>
                </a:cubicBezTo>
                <a:cubicBezTo>
                  <a:pt x="863" y="0"/>
                  <a:pt x="863" y="0"/>
                  <a:pt x="863" y="0"/>
                </a:cubicBezTo>
                <a:cubicBezTo>
                  <a:pt x="863" y="0"/>
                  <a:pt x="862" y="0"/>
                  <a:pt x="862" y="0"/>
                </a:cubicBezTo>
                <a:cubicBezTo>
                  <a:pt x="862" y="0"/>
                  <a:pt x="862" y="0"/>
                  <a:pt x="862" y="0"/>
                </a:cubicBezTo>
                <a:cubicBezTo>
                  <a:pt x="263" y="0"/>
                  <a:pt x="263" y="0"/>
                  <a:pt x="263" y="0"/>
                </a:cubicBezTo>
                <a:cubicBezTo>
                  <a:pt x="263" y="0"/>
                  <a:pt x="263" y="0"/>
                  <a:pt x="263" y="0"/>
                </a:cubicBezTo>
                <a:cubicBezTo>
                  <a:pt x="262" y="0"/>
                  <a:pt x="262" y="0"/>
                  <a:pt x="262" y="0"/>
                </a:cubicBezTo>
                <a:cubicBezTo>
                  <a:pt x="262" y="0"/>
                  <a:pt x="261" y="0"/>
                  <a:pt x="261" y="0"/>
                </a:cubicBezTo>
                <a:cubicBezTo>
                  <a:pt x="261" y="0"/>
                  <a:pt x="261" y="0"/>
                  <a:pt x="261" y="0"/>
                </a:cubicBezTo>
                <a:cubicBezTo>
                  <a:pt x="260" y="0"/>
                  <a:pt x="260" y="0"/>
                  <a:pt x="260" y="0"/>
                </a:cubicBezTo>
                <a:cubicBezTo>
                  <a:pt x="260" y="1"/>
                  <a:pt x="260" y="1"/>
                  <a:pt x="259" y="1"/>
                </a:cubicBezTo>
                <a:cubicBezTo>
                  <a:pt x="259" y="1"/>
                  <a:pt x="259" y="1"/>
                  <a:pt x="259" y="1"/>
                </a:cubicBezTo>
                <a:cubicBezTo>
                  <a:pt x="259" y="1"/>
                  <a:pt x="258" y="1"/>
                  <a:pt x="258" y="2"/>
                </a:cubicBezTo>
                <a:cubicBezTo>
                  <a:pt x="258" y="2"/>
                  <a:pt x="258" y="2"/>
                  <a:pt x="258" y="2"/>
                </a:cubicBezTo>
                <a:cubicBezTo>
                  <a:pt x="258" y="2"/>
                  <a:pt x="258" y="2"/>
                  <a:pt x="258" y="2"/>
                </a:cubicBezTo>
                <a:cubicBezTo>
                  <a:pt x="258" y="2"/>
                  <a:pt x="258" y="2"/>
                  <a:pt x="258" y="2"/>
                </a:cubicBezTo>
                <a:cubicBezTo>
                  <a:pt x="257" y="2"/>
                  <a:pt x="257" y="3"/>
                  <a:pt x="257" y="3"/>
                </a:cubicBezTo>
                <a:cubicBezTo>
                  <a:pt x="257" y="3"/>
                  <a:pt x="257" y="3"/>
                  <a:pt x="257" y="3"/>
                </a:cubicBezTo>
                <a:cubicBezTo>
                  <a:pt x="257" y="3"/>
                  <a:pt x="257" y="4"/>
                  <a:pt x="257" y="4"/>
                </a:cubicBezTo>
                <a:cubicBezTo>
                  <a:pt x="257" y="4"/>
                  <a:pt x="256" y="4"/>
                  <a:pt x="256" y="4"/>
                </a:cubicBezTo>
                <a:cubicBezTo>
                  <a:pt x="256" y="5"/>
                  <a:pt x="256" y="5"/>
                  <a:pt x="256" y="5"/>
                </a:cubicBezTo>
                <a:cubicBezTo>
                  <a:pt x="256" y="5"/>
                  <a:pt x="256" y="6"/>
                  <a:pt x="256" y="6"/>
                </a:cubicBezTo>
                <a:cubicBezTo>
                  <a:pt x="256" y="6"/>
                  <a:pt x="256" y="6"/>
                  <a:pt x="256" y="6"/>
                </a:cubicBezTo>
                <a:cubicBezTo>
                  <a:pt x="256" y="7"/>
                  <a:pt x="256" y="7"/>
                  <a:pt x="256" y="7"/>
                </a:cubicBezTo>
                <a:cubicBezTo>
                  <a:pt x="256" y="377"/>
                  <a:pt x="256" y="377"/>
                  <a:pt x="256" y="377"/>
                </a:cubicBezTo>
                <a:cubicBezTo>
                  <a:pt x="256" y="380"/>
                  <a:pt x="259" y="384"/>
                  <a:pt x="263" y="384"/>
                </a:cubicBezTo>
                <a:cubicBezTo>
                  <a:pt x="862" y="384"/>
                  <a:pt x="862" y="384"/>
                  <a:pt x="862" y="384"/>
                </a:cubicBezTo>
                <a:cubicBezTo>
                  <a:pt x="866" y="384"/>
                  <a:pt x="869" y="380"/>
                  <a:pt x="869" y="377"/>
                </a:cubicBezTo>
                <a:cubicBezTo>
                  <a:pt x="869" y="7"/>
                  <a:pt x="869" y="7"/>
                  <a:pt x="869" y="7"/>
                </a:cubicBezTo>
                <a:cubicBezTo>
                  <a:pt x="869" y="7"/>
                  <a:pt x="869" y="7"/>
                  <a:pt x="869" y="6"/>
                </a:cubicBezTo>
                <a:close/>
                <a:moveTo>
                  <a:pt x="270" y="22"/>
                </a:moveTo>
                <a:cubicBezTo>
                  <a:pt x="442" y="169"/>
                  <a:pt x="442" y="169"/>
                  <a:pt x="442" y="169"/>
                </a:cubicBezTo>
                <a:cubicBezTo>
                  <a:pt x="270" y="315"/>
                  <a:pt x="270" y="315"/>
                  <a:pt x="270" y="315"/>
                </a:cubicBezTo>
                <a:lnTo>
                  <a:pt x="270" y="22"/>
                </a:lnTo>
                <a:close/>
                <a:moveTo>
                  <a:pt x="282" y="14"/>
                </a:moveTo>
                <a:cubicBezTo>
                  <a:pt x="843" y="14"/>
                  <a:pt x="843" y="14"/>
                  <a:pt x="843" y="14"/>
                </a:cubicBezTo>
                <a:cubicBezTo>
                  <a:pt x="607" y="214"/>
                  <a:pt x="607" y="214"/>
                  <a:pt x="607" y="214"/>
                </a:cubicBezTo>
                <a:cubicBezTo>
                  <a:pt x="582" y="235"/>
                  <a:pt x="541" y="235"/>
                  <a:pt x="515" y="214"/>
                </a:cubicBezTo>
                <a:lnTo>
                  <a:pt x="282" y="14"/>
                </a:lnTo>
                <a:close/>
                <a:moveTo>
                  <a:pt x="855" y="22"/>
                </a:moveTo>
                <a:cubicBezTo>
                  <a:pt x="855" y="315"/>
                  <a:pt x="855" y="315"/>
                  <a:pt x="855" y="315"/>
                </a:cubicBezTo>
                <a:cubicBezTo>
                  <a:pt x="683" y="168"/>
                  <a:pt x="683" y="168"/>
                  <a:pt x="683" y="168"/>
                </a:cubicBezTo>
                <a:lnTo>
                  <a:pt x="855" y="22"/>
                </a:lnTo>
                <a:close/>
                <a:moveTo>
                  <a:pt x="270" y="370"/>
                </a:moveTo>
                <a:cubicBezTo>
                  <a:pt x="270" y="333"/>
                  <a:pt x="270" y="333"/>
                  <a:pt x="270" y="333"/>
                </a:cubicBezTo>
                <a:cubicBezTo>
                  <a:pt x="453" y="178"/>
                  <a:pt x="453" y="178"/>
                  <a:pt x="453" y="178"/>
                </a:cubicBezTo>
                <a:cubicBezTo>
                  <a:pt x="506" y="224"/>
                  <a:pt x="506" y="224"/>
                  <a:pt x="506" y="224"/>
                </a:cubicBezTo>
                <a:cubicBezTo>
                  <a:pt x="521" y="237"/>
                  <a:pt x="541" y="244"/>
                  <a:pt x="561" y="244"/>
                </a:cubicBezTo>
                <a:cubicBezTo>
                  <a:pt x="581" y="244"/>
                  <a:pt x="601" y="237"/>
                  <a:pt x="616" y="224"/>
                </a:cubicBezTo>
                <a:cubicBezTo>
                  <a:pt x="672" y="177"/>
                  <a:pt x="672" y="177"/>
                  <a:pt x="672" y="177"/>
                </a:cubicBezTo>
                <a:cubicBezTo>
                  <a:pt x="855" y="333"/>
                  <a:pt x="855" y="333"/>
                  <a:pt x="855" y="333"/>
                </a:cubicBezTo>
                <a:cubicBezTo>
                  <a:pt x="855" y="370"/>
                  <a:pt x="855" y="370"/>
                  <a:pt x="855" y="370"/>
                </a:cubicBezTo>
                <a:lnTo>
                  <a:pt x="270" y="370"/>
                </a:lnTo>
                <a:close/>
                <a:moveTo>
                  <a:pt x="204" y="7"/>
                </a:moveTo>
                <a:cubicBezTo>
                  <a:pt x="204" y="11"/>
                  <a:pt x="201" y="14"/>
                  <a:pt x="197" y="14"/>
                </a:cubicBezTo>
                <a:cubicBezTo>
                  <a:pt x="7" y="14"/>
                  <a:pt x="7" y="14"/>
                  <a:pt x="7" y="14"/>
                </a:cubicBezTo>
                <a:cubicBezTo>
                  <a:pt x="3" y="14"/>
                  <a:pt x="0" y="11"/>
                  <a:pt x="0" y="7"/>
                </a:cubicBezTo>
                <a:cubicBezTo>
                  <a:pt x="0" y="3"/>
                  <a:pt x="3" y="0"/>
                  <a:pt x="7" y="0"/>
                </a:cubicBezTo>
                <a:cubicBezTo>
                  <a:pt x="197" y="0"/>
                  <a:pt x="197" y="0"/>
                  <a:pt x="197" y="0"/>
                </a:cubicBezTo>
                <a:cubicBezTo>
                  <a:pt x="201" y="0"/>
                  <a:pt x="204" y="3"/>
                  <a:pt x="204" y="7"/>
                </a:cubicBezTo>
                <a:close/>
                <a:moveTo>
                  <a:pt x="204" y="88"/>
                </a:moveTo>
                <a:cubicBezTo>
                  <a:pt x="204" y="92"/>
                  <a:pt x="201" y="95"/>
                  <a:pt x="197" y="95"/>
                </a:cubicBezTo>
                <a:cubicBezTo>
                  <a:pt x="65" y="95"/>
                  <a:pt x="65" y="95"/>
                  <a:pt x="65" y="95"/>
                </a:cubicBezTo>
                <a:cubicBezTo>
                  <a:pt x="61" y="95"/>
                  <a:pt x="58" y="92"/>
                  <a:pt x="58" y="88"/>
                </a:cubicBezTo>
                <a:cubicBezTo>
                  <a:pt x="58" y="84"/>
                  <a:pt x="61" y="81"/>
                  <a:pt x="65" y="81"/>
                </a:cubicBezTo>
                <a:cubicBezTo>
                  <a:pt x="197" y="81"/>
                  <a:pt x="197" y="81"/>
                  <a:pt x="197" y="81"/>
                </a:cubicBezTo>
                <a:cubicBezTo>
                  <a:pt x="201" y="81"/>
                  <a:pt x="204" y="84"/>
                  <a:pt x="204" y="88"/>
                </a:cubicBezTo>
                <a:close/>
                <a:moveTo>
                  <a:pt x="204" y="169"/>
                </a:moveTo>
                <a:cubicBezTo>
                  <a:pt x="204" y="173"/>
                  <a:pt x="201" y="176"/>
                  <a:pt x="197" y="176"/>
                </a:cubicBezTo>
                <a:cubicBezTo>
                  <a:pt x="142" y="176"/>
                  <a:pt x="142" y="176"/>
                  <a:pt x="142" y="176"/>
                </a:cubicBezTo>
                <a:cubicBezTo>
                  <a:pt x="139" y="176"/>
                  <a:pt x="135" y="173"/>
                  <a:pt x="135" y="169"/>
                </a:cubicBezTo>
                <a:cubicBezTo>
                  <a:pt x="135" y="165"/>
                  <a:pt x="139" y="162"/>
                  <a:pt x="142" y="162"/>
                </a:cubicBezTo>
                <a:cubicBezTo>
                  <a:pt x="197" y="162"/>
                  <a:pt x="197" y="162"/>
                  <a:pt x="197" y="162"/>
                </a:cubicBezTo>
                <a:cubicBezTo>
                  <a:pt x="201" y="162"/>
                  <a:pt x="204" y="165"/>
                  <a:pt x="204" y="16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00"/>
          </a:p>
        </p:txBody>
      </p:sp>
      <p:sp>
        <p:nvSpPr>
          <p:cNvPr id="21" name="Oval 14"/>
          <p:cNvSpPr>
            <a:spLocks noChangeArrowheads="1"/>
          </p:cNvSpPr>
          <p:nvPr/>
        </p:nvSpPr>
        <p:spPr bwMode="auto">
          <a:xfrm>
            <a:off x="7611652" y="3000436"/>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2" name="Freeform 113"/>
          <p:cNvSpPr>
            <a:spLocks noEditPoints="1"/>
          </p:cNvSpPr>
          <p:nvPr/>
        </p:nvSpPr>
        <p:spPr bwMode="auto">
          <a:xfrm>
            <a:off x="7801832" y="3191480"/>
            <a:ext cx="450381" cy="440007"/>
          </a:xfrm>
          <a:custGeom>
            <a:avLst/>
            <a:gdLst>
              <a:gd name="T0" fmla="*/ 530 w 582"/>
              <a:gd name="T1" fmla="*/ 0 h 569"/>
              <a:gd name="T2" fmla="*/ 237 w 582"/>
              <a:gd name="T3" fmla="*/ 196 h 569"/>
              <a:gd name="T4" fmla="*/ 44 w 582"/>
              <a:gd name="T5" fmla="*/ 285 h 569"/>
              <a:gd name="T6" fmla="*/ 52 w 582"/>
              <a:gd name="T7" fmla="*/ 295 h 569"/>
              <a:gd name="T8" fmla="*/ 138 w 582"/>
              <a:gd name="T9" fmla="*/ 305 h 569"/>
              <a:gd name="T10" fmla="*/ 109 w 582"/>
              <a:gd name="T11" fmla="*/ 362 h 569"/>
              <a:gd name="T12" fmla="*/ 197 w 582"/>
              <a:gd name="T13" fmla="*/ 466 h 569"/>
              <a:gd name="T14" fmla="*/ 238 w 582"/>
              <a:gd name="T15" fmla="*/ 432 h 569"/>
              <a:gd name="T16" fmla="*/ 265 w 582"/>
              <a:gd name="T17" fmla="*/ 432 h 569"/>
              <a:gd name="T18" fmla="*/ 275 w 582"/>
              <a:gd name="T19" fmla="*/ 518 h 569"/>
              <a:gd name="T20" fmla="*/ 282 w 582"/>
              <a:gd name="T21" fmla="*/ 527 h 569"/>
              <a:gd name="T22" fmla="*/ 366 w 582"/>
              <a:gd name="T23" fmla="*/ 454 h 569"/>
              <a:gd name="T24" fmla="*/ 481 w 582"/>
              <a:gd name="T25" fmla="*/ 235 h 569"/>
              <a:gd name="T26" fmla="*/ 63 w 582"/>
              <a:gd name="T27" fmla="*/ 278 h 569"/>
              <a:gd name="T28" fmla="*/ 225 w 582"/>
              <a:gd name="T29" fmla="*/ 210 h 569"/>
              <a:gd name="T30" fmla="*/ 63 w 582"/>
              <a:gd name="T31" fmla="*/ 278 h 569"/>
              <a:gd name="T32" fmla="*/ 149 w 582"/>
              <a:gd name="T33" fmla="*/ 421 h 569"/>
              <a:gd name="T34" fmla="*/ 145 w 582"/>
              <a:gd name="T35" fmla="*/ 345 h 569"/>
              <a:gd name="T36" fmla="*/ 225 w 582"/>
              <a:gd name="T37" fmla="*/ 425 h 569"/>
              <a:gd name="T38" fmla="*/ 353 w 582"/>
              <a:gd name="T39" fmla="*/ 449 h 569"/>
              <a:gd name="T40" fmla="*/ 285 w 582"/>
              <a:gd name="T41" fmla="*/ 414 h 569"/>
              <a:gd name="T42" fmla="*/ 353 w 582"/>
              <a:gd name="T43" fmla="*/ 449 h 569"/>
              <a:gd name="T44" fmla="*/ 271 w 582"/>
              <a:gd name="T45" fmla="*/ 407 h 569"/>
              <a:gd name="T46" fmla="*/ 254 w 582"/>
              <a:gd name="T47" fmla="*/ 422 h 569"/>
              <a:gd name="T48" fmla="*/ 149 w 582"/>
              <a:gd name="T49" fmla="*/ 314 h 569"/>
              <a:gd name="T50" fmla="*/ 163 w 582"/>
              <a:gd name="T51" fmla="*/ 298 h 569"/>
              <a:gd name="T52" fmla="*/ 530 w 582"/>
              <a:gd name="T53" fmla="*/ 14 h 569"/>
              <a:gd name="T54" fmla="*/ 472 w 582"/>
              <a:gd name="T55" fmla="*/ 225 h 569"/>
              <a:gd name="T56" fmla="*/ 396 w 582"/>
              <a:gd name="T57" fmla="*/ 126 h 569"/>
              <a:gd name="T58" fmla="*/ 363 w 582"/>
              <a:gd name="T59" fmla="*/ 207 h 569"/>
              <a:gd name="T60" fmla="*/ 430 w 582"/>
              <a:gd name="T61" fmla="*/ 207 h 569"/>
              <a:gd name="T62" fmla="*/ 396 w 582"/>
              <a:gd name="T63" fmla="*/ 126 h 569"/>
              <a:gd name="T64" fmla="*/ 396 w 582"/>
              <a:gd name="T65" fmla="*/ 207 h 569"/>
              <a:gd name="T66" fmla="*/ 373 w 582"/>
              <a:gd name="T67" fmla="*/ 150 h 569"/>
              <a:gd name="T68" fmla="*/ 420 w 582"/>
              <a:gd name="T69" fmla="*/ 150 h 569"/>
              <a:gd name="T70" fmla="*/ 149 w 582"/>
              <a:gd name="T71" fmla="*/ 468 h 569"/>
              <a:gd name="T72" fmla="*/ 53 w 582"/>
              <a:gd name="T73" fmla="*/ 560 h 569"/>
              <a:gd name="T74" fmla="*/ 8 w 582"/>
              <a:gd name="T75" fmla="*/ 569 h 569"/>
              <a:gd name="T76" fmla="*/ 1 w 582"/>
              <a:gd name="T77" fmla="*/ 560 h 569"/>
              <a:gd name="T78" fmla="*/ 38 w 582"/>
              <a:gd name="T79" fmla="*/ 442 h 569"/>
              <a:gd name="T80" fmla="*/ 107 w 582"/>
              <a:gd name="T81" fmla="*/ 430 h 569"/>
              <a:gd name="T82" fmla="*/ 48 w 582"/>
              <a:gd name="T83" fmla="*/ 452 h 569"/>
              <a:gd name="T84" fmla="*/ 18 w 582"/>
              <a:gd name="T85" fmla="*/ 552 h 569"/>
              <a:gd name="T86" fmla="*/ 118 w 582"/>
              <a:gd name="T87" fmla="*/ 522 h 569"/>
              <a:gd name="T88" fmla="*/ 140 w 582"/>
              <a:gd name="T89" fmla="*/ 46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2" h="569">
                <a:moveTo>
                  <a:pt x="562" y="8"/>
                </a:moveTo>
                <a:cubicBezTo>
                  <a:pt x="556" y="3"/>
                  <a:pt x="546" y="0"/>
                  <a:pt x="530" y="0"/>
                </a:cubicBezTo>
                <a:cubicBezTo>
                  <a:pt x="493" y="0"/>
                  <a:pt x="405" y="19"/>
                  <a:pt x="335" y="89"/>
                </a:cubicBezTo>
                <a:cubicBezTo>
                  <a:pt x="237" y="196"/>
                  <a:pt x="237" y="196"/>
                  <a:pt x="237" y="196"/>
                </a:cubicBezTo>
                <a:cubicBezTo>
                  <a:pt x="221" y="195"/>
                  <a:pt x="153" y="191"/>
                  <a:pt x="117" y="205"/>
                </a:cubicBezTo>
                <a:cubicBezTo>
                  <a:pt x="74" y="220"/>
                  <a:pt x="45" y="283"/>
                  <a:pt x="44" y="285"/>
                </a:cubicBezTo>
                <a:cubicBezTo>
                  <a:pt x="42" y="288"/>
                  <a:pt x="43" y="291"/>
                  <a:pt x="45" y="293"/>
                </a:cubicBezTo>
                <a:cubicBezTo>
                  <a:pt x="46" y="295"/>
                  <a:pt x="49" y="296"/>
                  <a:pt x="52" y="295"/>
                </a:cubicBezTo>
                <a:cubicBezTo>
                  <a:pt x="90" y="283"/>
                  <a:pt x="128" y="292"/>
                  <a:pt x="145" y="297"/>
                </a:cubicBezTo>
                <a:cubicBezTo>
                  <a:pt x="138" y="305"/>
                  <a:pt x="138" y="305"/>
                  <a:pt x="138" y="305"/>
                </a:cubicBezTo>
                <a:cubicBezTo>
                  <a:pt x="133" y="311"/>
                  <a:pt x="134" y="321"/>
                  <a:pt x="138" y="332"/>
                </a:cubicBezTo>
                <a:cubicBezTo>
                  <a:pt x="109" y="362"/>
                  <a:pt x="109" y="362"/>
                  <a:pt x="109" y="362"/>
                </a:cubicBezTo>
                <a:cubicBezTo>
                  <a:pt x="96" y="376"/>
                  <a:pt x="115" y="407"/>
                  <a:pt x="139" y="431"/>
                </a:cubicBezTo>
                <a:cubicBezTo>
                  <a:pt x="158" y="449"/>
                  <a:pt x="181" y="466"/>
                  <a:pt x="197" y="466"/>
                </a:cubicBezTo>
                <a:cubicBezTo>
                  <a:pt x="201" y="466"/>
                  <a:pt x="205" y="464"/>
                  <a:pt x="208" y="461"/>
                </a:cubicBezTo>
                <a:cubicBezTo>
                  <a:pt x="238" y="432"/>
                  <a:pt x="238" y="432"/>
                  <a:pt x="238" y="432"/>
                </a:cubicBezTo>
                <a:cubicBezTo>
                  <a:pt x="244" y="434"/>
                  <a:pt x="250" y="436"/>
                  <a:pt x="254" y="436"/>
                </a:cubicBezTo>
                <a:cubicBezTo>
                  <a:pt x="260" y="436"/>
                  <a:pt x="263" y="433"/>
                  <a:pt x="265" y="432"/>
                </a:cubicBezTo>
                <a:cubicBezTo>
                  <a:pt x="274" y="424"/>
                  <a:pt x="274" y="424"/>
                  <a:pt x="274" y="424"/>
                </a:cubicBezTo>
                <a:cubicBezTo>
                  <a:pt x="279" y="442"/>
                  <a:pt x="287" y="480"/>
                  <a:pt x="275" y="518"/>
                </a:cubicBezTo>
                <a:cubicBezTo>
                  <a:pt x="275" y="521"/>
                  <a:pt x="275" y="524"/>
                  <a:pt x="277" y="526"/>
                </a:cubicBezTo>
                <a:cubicBezTo>
                  <a:pt x="279" y="527"/>
                  <a:pt x="280" y="527"/>
                  <a:pt x="282" y="527"/>
                </a:cubicBezTo>
                <a:cubicBezTo>
                  <a:pt x="283" y="527"/>
                  <a:pt x="284" y="527"/>
                  <a:pt x="285" y="527"/>
                </a:cubicBezTo>
                <a:cubicBezTo>
                  <a:pt x="288" y="526"/>
                  <a:pt x="350" y="496"/>
                  <a:pt x="366" y="454"/>
                </a:cubicBezTo>
                <a:cubicBezTo>
                  <a:pt x="379" y="417"/>
                  <a:pt x="375" y="349"/>
                  <a:pt x="374" y="333"/>
                </a:cubicBezTo>
                <a:cubicBezTo>
                  <a:pt x="481" y="235"/>
                  <a:pt x="481" y="235"/>
                  <a:pt x="481" y="235"/>
                </a:cubicBezTo>
                <a:cubicBezTo>
                  <a:pt x="565" y="151"/>
                  <a:pt x="582" y="28"/>
                  <a:pt x="562" y="8"/>
                </a:cubicBezTo>
                <a:close/>
                <a:moveTo>
                  <a:pt x="63" y="278"/>
                </a:moveTo>
                <a:cubicBezTo>
                  <a:pt x="74" y="259"/>
                  <a:pt x="95" y="227"/>
                  <a:pt x="121" y="218"/>
                </a:cubicBezTo>
                <a:cubicBezTo>
                  <a:pt x="150" y="207"/>
                  <a:pt x="200" y="208"/>
                  <a:pt x="225" y="210"/>
                </a:cubicBezTo>
                <a:cubicBezTo>
                  <a:pt x="156" y="286"/>
                  <a:pt x="156" y="286"/>
                  <a:pt x="156" y="286"/>
                </a:cubicBezTo>
                <a:cubicBezTo>
                  <a:pt x="143" y="281"/>
                  <a:pt x="105" y="270"/>
                  <a:pt x="63" y="278"/>
                </a:cubicBezTo>
                <a:close/>
                <a:moveTo>
                  <a:pt x="199" y="451"/>
                </a:moveTo>
                <a:cubicBezTo>
                  <a:pt x="195" y="454"/>
                  <a:pt x="174" y="446"/>
                  <a:pt x="149" y="421"/>
                </a:cubicBezTo>
                <a:cubicBezTo>
                  <a:pt x="124" y="396"/>
                  <a:pt x="116" y="375"/>
                  <a:pt x="119" y="372"/>
                </a:cubicBezTo>
                <a:cubicBezTo>
                  <a:pt x="145" y="345"/>
                  <a:pt x="145" y="345"/>
                  <a:pt x="145" y="345"/>
                </a:cubicBezTo>
                <a:cubicBezTo>
                  <a:pt x="155" y="361"/>
                  <a:pt x="169" y="377"/>
                  <a:pt x="181" y="389"/>
                </a:cubicBezTo>
                <a:cubicBezTo>
                  <a:pt x="196" y="404"/>
                  <a:pt x="212" y="417"/>
                  <a:pt x="225" y="425"/>
                </a:cubicBezTo>
                <a:lnTo>
                  <a:pt x="199" y="451"/>
                </a:lnTo>
                <a:close/>
                <a:moveTo>
                  <a:pt x="353" y="449"/>
                </a:moveTo>
                <a:cubicBezTo>
                  <a:pt x="343" y="475"/>
                  <a:pt x="311" y="496"/>
                  <a:pt x="293" y="507"/>
                </a:cubicBezTo>
                <a:cubicBezTo>
                  <a:pt x="301" y="465"/>
                  <a:pt x="290" y="427"/>
                  <a:pt x="285" y="414"/>
                </a:cubicBezTo>
                <a:cubicBezTo>
                  <a:pt x="361" y="345"/>
                  <a:pt x="361" y="345"/>
                  <a:pt x="361" y="345"/>
                </a:cubicBezTo>
                <a:cubicBezTo>
                  <a:pt x="362" y="370"/>
                  <a:pt x="363" y="421"/>
                  <a:pt x="353" y="449"/>
                </a:cubicBezTo>
                <a:close/>
                <a:moveTo>
                  <a:pt x="273" y="406"/>
                </a:moveTo>
                <a:cubicBezTo>
                  <a:pt x="272" y="406"/>
                  <a:pt x="272" y="407"/>
                  <a:pt x="271" y="407"/>
                </a:cubicBezTo>
                <a:cubicBezTo>
                  <a:pt x="256" y="421"/>
                  <a:pt x="256" y="421"/>
                  <a:pt x="256" y="421"/>
                </a:cubicBezTo>
                <a:cubicBezTo>
                  <a:pt x="256" y="421"/>
                  <a:pt x="255" y="422"/>
                  <a:pt x="254" y="422"/>
                </a:cubicBezTo>
                <a:cubicBezTo>
                  <a:pt x="244" y="422"/>
                  <a:pt x="219" y="407"/>
                  <a:pt x="191" y="379"/>
                </a:cubicBezTo>
                <a:cubicBezTo>
                  <a:pt x="158" y="346"/>
                  <a:pt x="146" y="319"/>
                  <a:pt x="149" y="314"/>
                </a:cubicBezTo>
                <a:cubicBezTo>
                  <a:pt x="162" y="299"/>
                  <a:pt x="162" y="299"/>
                  <a:pt x="162" y="299"/>
                </a:cubicBezTo>
                <a:cubicBezTo>
                  <a:pt x="163" y="299"/>
                  <a:pt x="163" y="299"/>
                  <a:pt x="163" y="298"/>
                </a:cubicBezTo>
                <a:cubicBezTo>
                  <a:pt x="345" y="98"/>
                  <a:pt x="345" y="98"/>
                  <a:pt x="345" y="98"/>
                </a:cubicBezTo>
                <a:cubicBezTo>
                  <a:pt x="407" y="37"/>
                  <a:pt x="490" y="14"/>
                  <a:pt x="530" y="14"/>
                </a:cubicBezTo>
                <a:cubicBezTo>
                  <a:pt x="544" y="14"/>
                  <a:pt x="550" y="17"/>
                  <a:pt x="552" y="18"/>
                </a:cubicBezTo>
                <a:cubicBezTo>
                  <a:pt x="565" y="31"/>
                  <a:pt x="552" y="144"/>
                  <a:pt x="472" y="225"/>
                </a:cubicBezTo>
                <a:lnTo>
                  <a:pt x="273" y="406"/>
                </a:lnTo>
                <a:close/>
                <a:moveTo>
                  <a:pt x="396" y="126"/>
                </a:moveTo>
                <a:cubicBezTo>
                  <a:pt x="384" y="126"/>
                  <a:pt x="372" y="131"/>
                  <a:pt x="363" y="140"/>
                </a:cubicBezTo>
                <a:cubicBezTo>
                  <a:pt x="344" y="158"/>
                  <a:pt x="344" y="189"/>
                  <a:pt x="363" y="207"/>
                </a:cubicBezTo>
                <a:cubicBezTo>
                  <a:pt x="372" y="216"/>
                  <a:pt x="384" y="221"/>
                  <a:pt x="396" y="221"/>
                </a:cubicBezTo>
                <a:cubicBezTo>
                  <a:pt x="409" y="221"/>
                  <a:pt x="421" y="216"/>
                  <a:pt x="430" y="207"/>
                </a:cubicBezTo>
                <a:cubicBezTo>
                  <a:pt x="449" y="189"/>
                  <a:pt x="449" y="158"/>
                  <a:pt x="430" y="140"/>
                </a:cubicBezTo>
                <a:cubicBezTo>
                  <a:pt x="421" y="131"/>
                  <a:pt x="409" y="126"/>
                  <a:pt x="396" y="126"/>
                </a:cubicBezTo>
                <a:close/>
                <a:moveTo>
                  <a:pt x="420" y="197"/>
                </a:moveTo>
                <a:cubicBezTo>
                  <a:pt x="414" y="204"/>
                  <a:pt x="405" y="207"/>
                  <a:pt x="396" y="207"/>
                </a:cubicBezTo>
                <a:cubicBezTo>
                  <a:pt x="387" y="207"/>
                  <a:pt x="379" y="204"/>
                  <a:pt x="373" y="197"/>
                </a:cubicBezTo>
                <a:cubicBezTo>
                  <a:pt x="359" y="184"/>
                  <a:pt x="359" y="163"/>
                  <a:pt x="373" y="150"/>
                </a:cubicBezTo>
                <a:cubicBezTo>
                  <a:pt x="379" y="143"/>
                  <a:pt x="387" y="140"/>
                  <a:pt x="396" y="140"/>
                </a:cubicBezTo>
                <a:cubicBezTo>
                  <a:pt x="405" y="140"/>
                  <a:pt x="414" y="143"/>
                  <a:pt x="420" y="150"/>
                </a:cubicBezTo>
                <a:cubicBezTo>
                  <a:pt x="433" y="163"/>
                  <a:pt x="433" y="184"/>
                  <a:pt x="420" y="197"/>
                </a:cubicBezTo>
                <a:close/>
                <a:moveTo>
                  <a:pt x="149" y="468"/>
                </a:moveTo>
                <a:cubicBezTo>
                  <a:pt x="154" y="490"/>
                  <a:pt x="147" y="513"/>
                  <a:pt x="128" y="532"/>
                </a:cubicBezTo>
                <a:cubicBezTo>
                  <a:pt x="108" y="552"/>
                  <a:pt x="80" y="556"/>
                  <a:pt x="53" y="560"/>
                </a:cubicBezTo>
                <a:cubicBezTo>
                  <a:pt x="38" y="562"/>
                  <a:pt x="23" y="564"/>
                  <a:pt x="10" y="569"/>
                </a:cubicBezTo>
                <a:cubicBezTo>
                  <a:pt x="9" y="569"/>
                  <a:pt x="9" y="569"/>
                  <a:pt x="8" y="569"/>
                </a:cubicBezTo>
                <a:cubicBezTo>
                  <a:pt x="6" y="569"/>
                  <a:pt x="4" y="569"/>
                  <a:pt x="3" y="567"/>
                </a:cubicBezTo>
                <a:cubicBezTo>
                  <a:pt x="1" y="566"/>
                  <a:pt x="0" y="563"/>
                  <a:pt x="1" y="560"/>
                </a:cubicBezTo>
                <a:cubicBezTo>
                  <a:pt x="4" y="549"/>
                  <a:pt x="6" y="536"/>
                  <a:pt x="8" y="523"/>
                </a:cubicBezTo>
                <a:cubicBezTo>
                  <a:pt x="13" y="494"/>
                  <a:pt x="17" y="463"/>
                  <a:pt x="38" y="442"/>
                </a:cubicBezTo>
                <a:cubicBezTo>
                  <a:pt x="57" y="423"/>
                  <a:pt x="80" y="416"/>
                  <a:pt x="102" y="422"/>
                </a:cubicBezTo>
                <a:cubicBezTo>
                  <a:pt x="105" y="423"/>
                  <a:pt x="108" y="426"/>
                  <a:pt x="107" y="430"/>
                </a:cubicBezTo>
                <a:cubicBezTo>
                  <a:pt x="106" y="434"/>
                  <a:pt x="102" y="436"/>
                  <a:pt x="98" y="435"/>
                </a:cubicBezTo>
                <a:cubicBezTo>
                  <a:pt x="81" y="431"/>
                  <a:pt x="64" y="436"/>
                  <a:pt x="48" y="452"/>
                </a:cubicBezTo>
                <a:cubicBezTo>
                  <a:pt x="30" y="470"/>
                  <a:pt x="26" y="498"/>
                  <a:pt x="22" y="525"/>
                </a:cubicBezTo>
                <a:cubicBezTo>
                  <a:pt x="21" y="534"/>
                  <a:pt x="19" y="543"/>
                  <a:pt x="18" y="552"/>
                </a:cubicBezTo>
                <a:cubicBezTo>
                  <a:pt x="29" y="549"/>
                  <a:pt x="40" y="547"/>
                  <a:pt x="51" y="546"/>
                </a:cubicBezTo>
                <a:cubicBezTo>
                  <a:pt x="77" y="542"/>
                  <a:pt x="101" y="538"/>
                  <a:pt x="118" y="522"/>
                </a:cubicBezTo>
                <a:cubicBezTo>
                  <a:pt x="134" y="506"/>
                  <a:pt x="140" y="489"/>
                  <a:pt x="135" y="472"/>
                </a:cubicBezTo>
                <a:cubicBezTo>
                  <a:pt x="134" y="468"/>
                  <a:pt x="136" y="464"/>
                  <a:pt x="140" y="463"/>
                </a:cubicBezTo>
                <a:cubicBezTo>
                  <a:pt x="144" y="462"/>
                  <a:pt x="148" y="465"/>
                  <a:pt x="149" y="4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3" name="Content Placeholder 1"/>
          <p:cNvSpPr txBox="1">
            <a:spLocks/>
          </p:cNvSpPr>
          <p:nvPr/>
        </p:nvSpPr>
        <p:spPr>
          <a:xfrm>
            <a:off x="57151" y="807977"/>
            <a:ext cx="1718414" cy="479028"/>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b="1" dirty="0">
                <a:solidFill>
                  <a:srgbClr val="0070C0"/>
                </a:solidFill>
              </a:rPr>
              <a:t>Insights</a:t>
            </a:r>
            <a:endParaRPr lang="en-US" sz="2000" b="1" dirty="0">
              <a:solidFill>
                <a:schemeClr val="tx1">
                  <a:lumMod val="65000"/>
                  <a:lumOff val="35000"/>
                </a:schemeClr>
              </a:solidFill>
            </a:endParaRPr>
          </a:p>
        </p:txBody>
      </p:sp>
      <p:sp>
        <p:nvSpPr>
          <p:cNvPr id="24" name="Content Placeholder 1"/>
          <p:cNvSpPr txBox="1">
            <a:spLocks/>
          </p:cNvSpPr>
          <p:nvPr/>
        </p:nvSpPr>
        <p:spPr>
          <a:xfrm>
            <a:off x="7158558" y="871325"/>
            <a:ext cx="1871142" cy="479028"/>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b="1" dirty="0">
                <a:solidFill>
                  <a:srgbClr val="0070C0"/>
                </a:solidFill>
              </a:rPr>
              <a:t>Engagement</a:t>
            </a:r>
            <a:endParaRPr lang="en-US" sz="2000" b="1" dirty="0">
              <a:solidFill>
                <a:schemeClr val="tx1">
                  <a:lumMod val="65000"/>
                  <a:lumOff val="35000"/>
                </a:schemeClr>
              </a:solidFill>
            </a:endParaRPr>
          </a:p>
        </p:txBody>
      </p:sp>
      <p:sp>
        <p:nvSpPr>
          <p:cNvPr id="28" name="Oval 61"/>
          <p:cNvSpPr>
            <a:spLocks noChangeArrowheads="1"/>
          </p:cNvSpPr>
          <p:nvPr/>
        </p:nvSpPr>
        <p:spPr bwMode="auto">
          <a:xfrm>
            <a:off x="4053100" y="2212507"/>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29" name="Freeform 123"/>
          <p:cNvSpPr>
            <a:spLocks noEditPoints="1"/>
          </p:cNvSpPr>
          <p:nvPr/>
        </p:nvSpPr>
        <p:spPr bwMode="auto">
          <a:xfrm>
            <a:off x="4189686" y="2361625"/>
            <a:ext cx="522995" cy="524724"/>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32" name="Picture 31"/>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30131" y="3113691"/>
            <a:ext cx="373264" cy="373264"/>
          </a:xfrm>
          <a:prstGeom prst="rect">
            <a:avLst/>
          </a:prstGeom>
        </p:spPr>
      </p:pic>
      <p:sp>
        <p:nvSpPr>
          <p:cNvPr id="33" name="Title 1"/>
          <p:cNvSpPr txBox="1">
            <a:spLocks/>
          </p:cNvSpPr>
          <p:nvPr/>
        </p:nvSpPr>
        <p:spPr>
          <a:xfrm>
            <a:off x="4189686" y="3130109"/>
            <a:ext cx="1184677" cy="3404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Promoter</a:t>
            </a:r>
            <a:endParaRPr lang="el-GR" sz="1800" dirty="0"/>
          </a:p>
        </p:txBody>
      </p:sp>
      <p:sp>
        <p:nvSpPr>
          <p:cNvPr id="35" name="Rounded Rectangle 33"/>
          <p:cNvSpPr/>
          <p:nvPr/>
        </p:nvSpPr>
        <p:spPr>
          <a:xfrm>
            <a:off x="-1350428" y="4301927"/>
            <a:ext cx="4726709" cy="462947"/>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6" name="Oval 35"/>
          <p:cNvSpPr/>
          <p:nvPr/>
        </p:nvSpPr>
        <p:spPr>
          <a:xfrm>
            <a:off x="2717467" y="4207084"/>
            <a:ext cx="690418" cy="690418"/>
          </a:xfrm>
          <a:prstGeom prst="ellipse">
            <a:avLst/>
          </a:prstGeom>
          <a:solidFill>
            <a:schemeClr val="accent3"/>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37" name="TextBox 36"/>
          <p:cNvSpPr txBox="1"/>
          <p:nvPr/>
        </p:nvSpPr>
        <p:spPr>
          <a:xfrm>
            <a:off x="-264409" y="4426091"/>
            <a:ext cx="2936605" cy="279757"/>
          </a:xfrm>
          <a:prstGeom prst="rect">
            <a:avLst/>
          </a:prstGeom>
          <a:noFill/>
        </p:spPr>
        <p:txBody>
          <a:bodyPr wrap="square" rtlCol="0">
            <a:spAutoFit/>
          </a:bodyPr>
          <a:lstStyle/>
          <a:p>
            <a:pPr algn="r">
              <a:lnSpc>
                <a:spcPct val="87000"/>
              </a:lnSpc>
            </a:pPr>
            <a:r>
              <a:rPr lang="en-US" dirty="0">
                <a:solidFill>
                  <a:srgbClr val="FFFFFF"/>
                </a:solidFill>
              </a:rPr>
              <a:t>Average Click Rate</a:t>
            </a:r>
            <a:endParaRPr lang="en-US" sz="1100" dirty="0">
              <a:solidFill>
                <a:srgbClr val="FFFFFF"/>
              </a:solidFill>
            </a:endParaRPr>
          </a:p>
        </p:txBody>
      </p:sp>
      <p:sp>
        <p:nvSpPr>
          <p:cNvPr id="38" name="TextBox 37"/>
          <p:cNvSpPr txBox="1"/>
          <p:nvPr/>
        </p:nvSpPr>
        <p:spPr>
          <a:xfrm>
            <a:off x="51733" y="4252530"/>
            <a:ext cx="900546" cy="523220"/>
          </a:xfrm>
          <a:prstGeom prst="rect">
            <a:avLst/>
          </a:prstGeom>
          <a:noFill/>
        </p:spPr>
        <p:txBody>
          <a:bodyPr wrap="square" rtlCol="0">
            <a:spAutoFit/>
          </a:bodyPr>
          <a:lstStyle/>
          <a:p>
            <a:r>
              <a:rPr lang="en-US" sz="2800" dirty="0">
                <a:solidFill>
                  <a:srgbClr val="FFFFFF"/>
                </a:solidFill>
              </a:rPr>
              <a:t>20%</a:t>
            </a:r>
          </a:p>
        </p:txBody>
      </p:sp>
      <p:sp>
        <p:nvSpPr>
          <p:cNvPr id="40" name="Freeform 39"/>
          <p:cNvSpPr>
            <a:spLocks noEditPoints="1"/>
          </p:cNvSpPr>
          <p:nvPr/>
        </p:nvSpPr>
        <p:spPr bwMode="auto">
          <a:xfrm>
            <a:off x="2933712" y="4296330"/>
            <a:ext cx="310136" cy="457906"/>
          </a:xfrm>
          <a:custGeom>
            <a:avLst/>
            <a:gdLst>
              <a:gd name="T0" fmla="*/ 267 w 269"/>
              <a:gd name="T1" fmla="*/ 192 h 397"/>
              <a:gd name="T2" fmla="*/ 8 w 269"/>
              <a:gd name="T3" fmla="*/ 1 h 397"/>
              <a:gd name="T4" fmla="*/ 3 w 269"/>
              <a:gd name="T5" fmla="*/ 1 h 397"/>
              <a:gd name="T6" fmla="*/ 0 w 269"/>
              <a:gd name="T7" fmla="*/ 5 h 397"/>
              <a:gd name="T8" fmla="*/ 34 w 269"/>
              <a:gd name="T9" fmla="*/ 325 h 397"/>
              <a:gd name="T10" fmla="*/ 36 w 269"/>
              <a:gd name="T11" fmla="*/ 329 h 397"/>
              <a:gd name="T12" fmla="*/ 41 w 269"/>
              <a:gd name="T13" fmla="*/ 329 h 397"/>
              <a:gd name="T14" fmla="*/ 109 w 269"/>
              <a:gd name="T15" fmla="*/ 290 h 397"/>
              <a:gd name="T16" fmla="*/ 169 w 269"/>
              <a:gd name="T17" fmla="*/ 395 h 397"/>
              <a:gd name="T18" fmla="*/ 172 w 269"/>
              <a:gd name="T19" fmla="*/ 397 h 397"/>
              <a:gd name="T20" fmla="*/ 173 w 269"/>
              <a:gd name="T21" fmla="*/ 397 h 397"/>
              <a:gd name="T22" fmla="*/ 175 w 269"/>
              <a:gd name="T23" fmla="*/ 396 h 397"/>
              <a:gd name="T24" fmla="*/ 256 w 269"/>
              <a:gd name="T25" fmla="*/ 350 h 397"/>
              <a:gd name="T26" fmla="*/ 259 w 269"/>
              <a:gd name="T27" fmla="*/ 347 h 397"/>
              <a:gd name="T28" fmla="*/ 258 w 269"/>
              <a:gd name="T29" fmla="*/ 344 h 397"/>
              <a:gd name="T30" fmla="*/ 198 w 269"/>
              <a:gd name="T31" fmla="*/ 239 h 397"/>
              <a:gd name="T32" fmla="*/ 267 w 269"/>
              <a:gd name="T33" fmla="*/ 200 h 397"/>
              <a:gd name="T34" fmla="*/ 269 w 269"/>
              <a:gd name="T35" fmla="*/ 196 h 397"/>
              <a:gd name="T36" fmla="*/ 267 w 269"/>
              <a:gd name="T37" fmla="*/ 192 h 397"/>
              <a:gd name="T38" fmla="*/ 189 w 269"/>
              <a:gd name="T39" fmla="*/ 233 h 397"/>
              <a:gd name="T40" fmla="*/ 188 w 269"/>
              <a:gd name="T41" fmla="*/ 239 h 397"/>
              <a:gd name="T42" fmla="*/ 248 w 269"/>
              <a:gd name="T43" fmla="*/ 344 h 397"/>
              <a:gd name="T44" fmla="*/ 175 w 269"/>
              <a:gd name="T45" fmla="*/ 386 h 397"/>
              <a:gd name="T46" fmla="*/ 115 w 269"/>
              <a:gd name="T47" fmla="*/ 281 h 397"/>
              <a:gd name="T48" fmla="*/ 112 w 269"/>
              <a:gd name="T49" fmla="*/ 279 h 397"/>
              <a:gd name="T50" fmla="*/ 111 w 269"/>
              <a:gd name="T51" fmla="*/ 279 h 397"/>
              <a:gd name="T52" fmla="*/ 109 w 269"/>
              <a:gd name="T53" fmla="*/ 279 h 397"/>
              <a:gd name="T54" fmla="*/ 42 w 269"/>
              <a:gd name="T55" fmla="*/ 317 h 397"/>
              <a:gd name="T56" fmla="*/ 11 w 269"/>
              <a:gd name="T57" fmla="*/ 15 h 397"/>
              <a:gd name="T58" fmla="*/ 256 w 269"/>
              <a:gd name="T59" fmla="*/ 195 h 397"/>
              <a:gd name="T60" fmla="*/ 189 w 269"/>
              <a:gd name="T61" fmla="*/ 23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9" h="397">
                <a:moveTo>
                  <a:pt x="267" y="192"/>
                </a:moveTo>
                <a:cubicBezTo>
                  <a:pt x="8" y="1"/>
                  <a:pt x="8" y="1"/>
                  <a:pt x="8" y="1"/>
                </a:cubicBezTo>
                <a:cubicBezTo>
                  <a:pt x="6" y="0"/>
                  <a:pt x="4" y="0"/>
                  <a:pt x="3" y="1"/>
                </a:cubicBezTo>
                <a:cubicBezTo>
                  <a:pt x="1" y="2"/>
                  <a:pt x="0" y="3"/>
                  <a:pt x="0" y="5"/>
                </a:cubicBezTo>
                <a:cubicBezTo>
                  <a:pt x="34" y="325"/>
                  <a:pt x="34" y="325"/>
                  <a:pt x="34" y="325"/>
                </a:cubicBezTo>
                <a:cubicBezTo>
                  <a:pt x="34" y="327"/>
                  <a:pt x="35" y="328"/>
                  <a:pt x="36" y="329"/>
                </a:cubicBezTo>
                <a:cubicBezTo>
                  <a:pt x="38" y="330"/>
                  <a:pt x="39" y="330"/>
                  <a:pt x="41" y="329"/>
                </a:cubicBezTo>
                <a:cubicBezTo>
                  <a:pt x="109" y="290"/>
                  <a:pt x="109" y="290"/>
                  <a:pt x="109" y="290"/>
                </a:cubicBezTo>
                <a:cubicBezTo>
                  <a:pt x="169" y="395"/>
                  <a:pt x="169" y="395"/>
                  <a:pt x="169" y="395"/>
                </a:cubicBezTo>
                <a:cubicBezTo>
                  <a:pt x="170" y="396"/>
                  <a:pt x="171" y="396"/>
                  <a:pt x="172" y="397"/>
                </a:cubicBezTo>
                <a:cubicBezTo>
                  <a:pt x="172" y="397"/>
                  <a:pt x="173" y="397"/>
                  <a:pt x="173" y="397"/>
                </a:cubicBezTo>
                <a:cubicBezTo>
                  <a:pt x="174" y="397"/>
                  <a:pt x="175" y="397"/>
                  <a:pt x="175" y="396"/>
                </a:cubicBezTo>
                <a:cubicBezTo>
                  <a:pt x="256" y="350"/>
                  <a:pt x="256" y="350"/>
                  <a:pt x="256" y="350"/>
                </a:cubicBezTo>
                <a:cubicBezTo>
                  <a:pt x="258" y="349"/>
                  <a:pt x="258" y="348"/>
                  <a:pt x="259" y="347"/>
                </a:cubicBezTo>
                <a:cubicBezTo>
                  <a:pt x="259" y="346"/>
                  <a:pt x="259" y="345"/>
                  <a:pt x="258" y="344"/>
                </a:cubicBezTo>
                <a:cubicBezTo>
                  <a:pt x="198" y="239"/>
                  <a:pt x="198" y="239"/>
                  <a:pt x="198" y="239"/>
                </a:cubicBezTo>
                <a:cubicBezTo>
                  <a:pt x="267" y="200"/>
                  <a:pt x="267" y="200"/>
                  <a:pt x="267" y="200"/>
                </a:cubicBezTo>
                <a:cubicBezTo>
                  <a:pt x="268" y="199"/>
                  <a:pt x="269" y="197"/>
                  <a:pt x="269" y="196"/>
                </a:cubicBezTo>
                <a:cubicBezTo>
                  <a:pt x="269" y="194"/>
                  <a:pt x="268" y="193"/>
                  <a:pt x="267" y="192"/>
                </a:cubicBezTo>
                <a:close/>
                <a:moveTo>
                  <a:pt x="189" y="233"/>
                </a:moveTo>
                <a:cubicBezTo>
                  <a:pt x="187" y="234"/>
                  <a:pt x="186" y="237"/>
                  <a:pt x="188" y="239"/>
                </a:cubicBezTo>
                <a:cubicBezTo>
                  <a:pt x="248" y="344"/>
                  <a:pt x="248" y="344"/>
                  <a:pt x="248" y="344"/>
                </a:cubicBezTo>
                <a:cubicBezTo>
                  <a:pt x="175" y="386"/>
                  <a:pt x="175" y="386"/>
                  <a:pt x="175" y="386"/>
                </a:cubicBezTo>
                <a:cubicBezTo>
                  <a:pt x="115" y="281"/>
                  <a:pt x="115" y="281"/>
                  <a:pt x="115" y="281"/>
                </a:cubicBezTo>
                <a:cubicBezTo>
                  <a:pt x="114" y="280"/>
                  <a:pt x="113" y="279"/>
                  <a:pt x="112" y="279"/>
                </a:cubicBezTo>
                <a:cubicBezTo>
                  <a:pt x="112" y="279"/>
                  <a:pt x="111" y="279"/>
                  <a:pt x="111" y="279"/>
                </a:cubicBezTo>
                <a:cubicBezTo>
                  <a:pt x="110" y="279"/>
                  <a:pt x="109" y="279"/>
                  <a:pt x="109" y="279"/>
                </a:cubicBezTo>
                <a:cubicBezTo>
                  <a:pt x="42" y="317"/>
                  <a:pt x="42" y="317"/>
                  <a:pt x="42" y="317"/>
                </a:cubicBezTo>
                <a:cubicBezTo>
                  <a:pt x="11" y="15"/>
                  <a:pt x="11" y="15"/>
                  <a:pt x="11" y="15"/>
                </a:cubicBezTo>
                <a:cubicBezTo>
                  <a:pt x="256" y="195"/>
                  <a:pt x="256" y="195"/>
                  <a:pt x="256" y="195"/>
                </a:cubicBezTo>
                <a:lnTo>
                  <a:pt x="189" y="23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50"/>
          </a:p>
        </p:txBody>
      </p:sp>
      <p:pic>
        <p:nvPicPr>
          <p:cNvPr id="41" name="Picture 40"/>
          <p:cNvPicPr>
            <a:picLocks noChangeAspect="1"/>
          </p:cNvPicPr>
          <p:nvPr/>
        </p:nvPicPr>
        <p:blipFill>
          <a:blip r:embed="rId5"/>
          <a:stretch>
            <a:fillRect/>
          </a:stretch>
        </p:blipFill>
        <p:spPr>
          <a:xfrm>
            <a:off x="5403410" y="2103463"/>
            <a:ext cx="1517972" cy="1693874"/>
          </a:xfrm>
          <a:prstGeom prst="rect">
            <a:avLst/>
          </a:prstGeom>
        </p:spPr>
      </p:pic>
      <p:sp>
        <p:nvSpPr>
          <p:cNvPr id="30" name="Arrow: Down 29">
            <a:extLst>
              <a:ext uri="{FF2B5EF4-FFF2-40B4-BE49-F238E27FC236}">
                <a16:creationId xmlns:a16="http://schemas.microsoft.com/office/drawing/2014/main" id="{7515573E-962F-4BDF-B513-E3C0995863DD}"/>
              </a:ext>
            </a:extLst>
          </p:cNvPr>
          <p:cNvSpPr/>
          <p:nvPr/>
        </p:nvSpPr>
        <p:spPr>
          <a:xfrm rot="7024325">
            <a:off x="7229906" y="3666723"/>
            <a:ext cx="397254" cy="614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Title 1">
            <a:extLst>
              <a:ext uri="{FF2B5EF4-FFF2-40B4-BE49-F238E27FC236}">
                <a16:creationId xmlns:a16="http://schemas.microsoft.com/office/drawing/2014/main" id="{9B23299F-14EF-445B-A511-2E52597D51B0}"/>
              </a:ext>
            </a:extLst>
          </p:cNvPr>
          <p:cNvSpPr txBox="1">
            <a:spLocks/>
          </p:cNvSpPr>
          <p:nvPr/>
        </p:nvSpPr>
        <p:spPr>
          <a:xfrm>
            <a:off x="6880746" y="4231162"/>
            <a:ext cx="1988046" cy="3286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t>Call to review</a:t>
            </a:r>
            <a:endParaRPr lang="el-GR" sz="1800" dirty="0"/>
          </a:p>
        </p:txBody>
      </p:sp>
    </p:spTree>
    <p:extLst>
      <p:ext uri="{BB962C8B-B14F-4D97-AF65-F5344CB8AC3E}">
        <p14:creationId xmlns:p14="http://schemas.microsoft.com/office/powerpoint/2010/main" val="82762063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0000">
                                      <p:stCondLst>
                                        <p:cond delay="600"/>
                                      </p:stCondLst>
                                      <p:childTnLst>
                                        <p:set>
                                          <p:cBhvr>
                                            <p:cTn id="6" dur="1" fill="hold">
                                              <p:stCondLst>
                                                <p:cond delay="0"/>
                                              </p:stCondLst>
                                            </p:cTn>
                                            <p:tgtEl>
                                              <p:spTgt spid="36"/>
                                            </p:tgtEl>
                                            <p:attrNameLst>
                                              <p:attrName>style.visibility</p:attrName>
                                            </p:attrNameLst>
                                          </p:cBhvr>
                                          <p:to>
                                            <p:strVal val="visible"/>
                                          </p:to>
                                        </p:set>
                                        <p:anim calcmode="lin" valueType="num" p14:bounceEnd="50000">
                                          <p:cBhvr additive="base">
                                            <p:cTn id="7" dur="800" fill="hold"/>
                                            <p:tgtEl>
                                              <p:spTgt spid="36"/>
                                            </p:tgtEl>
                                            <p:attrNameLst>
                                              <p:attrName>ppt_x</p:attrName>
                                            </p:attrNameLst>
                                          </p:cBhvr>
                                          <p:tavLst>
                                            <p:tav tm="0">
                                              <p:val>
                                                <p:strVal val="0-#ppt_w/2"/>
                                              </p:val>
                                            </p:tav>
                                            <p:tav tm="100000">
                                              <p:val>
                                                <p:strVal val="#ppt_x"/>
                                              </p:val>
                                            </p:tav>
                                          </p:tavLst>
                                        </p:anim>
                                        <p:anim calcmode="lin" valueType="num" p14:bounceEnd="50000">
                                          <p:cBhvr additive="base">
                                            <p:cTn id="8" dur="8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6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800" fill="hold"/>
                                            <p:tgtEl>
                                              <p:spTgt spid="36"/>
                                            </p:tgtEl>
                                            <p:attrNameLst>
                                              <p:attrName>ppt_x</p:attrName>
                                            </p:attrNameLst>
                                          </p:cBhvr>
                                          <p:tavLst>
                                            <p:tav tm="0">
                                              <p:val>
                                                <p:strVal val="0-#ppt_w/2"/>
                                              </p:val>
                                            </p:tav>
                                            <p:tav tm="100000">
                                              <p:val>
                                                <p:strVal val="#ppt_x"/>
                                              </p:val>
                                            </p:tav>
                                          </p:tavLst>
                                        </p:anim>
                                        <p:anim calcmode="lin" valueType="num">
                                          <p:cBhvr additive="base">
                                            <p:cTn id="8" dur="8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P spid="3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30256" y="610011"/>
            <a:ext cx="9144000" cy="4489631"/>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pic>
        <p:nvPicPr>
          <p:cNvPr id="97" name="Shape 97" descr="50579099_l.jpg"/>
          <p:cNvPicPr preferRelativeResize="0"/>
          <p:nvPr/>
        </p:nvPicPr>
        <p:blipFill rotWithShape="1">
          <a:blip r:embed="rId3">
            <a:alphaModFix/>
          </a:blip>
          <a:srcRect l="33120" r="12279"/>
          <a:stretch/>
        </p:blipFill>
        <p:spPr>
          <a:xfrm>
            <a:off x="2631589" y="2370563"/>
            <a:ext cx="1935095" cy="2194374"/>
          </a:xfrm>
          <a:prstGeom prst="rect">
            <a:avLst/>
          </a:prstGeom>
          <a:noFill/>
          <a:ln>
            <a:noFill/>
          </a:ln>
        </p:spPr>
      </p:pic>
      <p:sp>
        <p:nvSpPr>
          <p:cNvPr id="96" name="Shape 96"/>
          <p:cNvSpPr txBox="1">
            <a:spLocks noGrp="1"/>
          </p:cNvSpPr>
          <p:nvPr>
            <p:ph type="title"/>
          </p:nvPr>
        </p:nvSpPr>
        <p:spPr>
          <a:xfrm>
            <a:off x="6357" y="131909"/>
            <a:ext cx="8974806" cy="360000"/>
          </a:xfrm>
          <a:prstGeom prst="rect">
            <a:avLst/>
          </a:prstGeom>
        </p:spPr>
        <p:txBody>
          <a:bodyPr lIns="68575" tIns="68575" rIns="68575" bIns="68575" anchor="t" anchorCtr="0">
            <a:noAutofit/>
          </a:bodyPr>
          <a:lstStyle/>
          <a:p>
            <a:pPr lvl="0" algn="ctr" rtl="0">
              <a:spcBef>
                <a:spcPts val="0"/>
              </a:spcBef>
              <a:buNone/>
            </a:pPr>
            <a:r>
              <a:rPr lang="en-US" sz="2400" b="1" dirty="0">
                <a:solidFill>
                  <a:schemeClr val="bg1"/>
                </a:solidFill>
              </a:rPr>
              <a:t>Moments of truth in </a:t>
            </a:r>
            <a:r>
              <a:rPr lang="en-US" sz="2400" b="1" dirty="0">
                <a:solidFill>
                  <a:schemeClr val="tx1"/>
                </a:solidFill>
              </a:rPr>
              <a:t>omnichannel </a:t>
            </a:r>
            <a:r>
              <a:rPr lang="en-US" sz="2400" b="1" dirty="0">
                <a:solidFill>
                  <a:schemeClr val="bg1"/>
                </a:solidFill>
              </a:rPr>
              <a:t>commerce</a:t>
            </a:r>
            <a:endParaRPr lang="en" sz="2400" b="1" dirty="0">
              <a:solidFill>
                <a:schemeClr val="tx1"/>
              </a:solidFill>
            </a:endParaRPr>
          </a:p>
        </p:txBody>
      </p:sp>
      <p:pic>
        <p:nvPicPr>
          <p:cNvPr id="98" name="Shape 98" descr="50579124_xxl.jpg"/>
          <p:cNvPicPr preferRelativeResize="0"/>
          <p:nvPr/>
        </p:nvPicPr>
        <p:blipFill>
          <a:blip r:embed="rId4">
            <a:alphaModFix/>
          </a:blip>
          <a:stretch>
            <a:fillRect/>
          </a:stretch>
        </p:blipFill>
        <p:spPr>
          <a:xfrm>
            <a:off x="6356" y="2416038"/>
            <a:ext cx="1897554" cy="2057251"/>
          </a:xfrm>
          <a:prstGeom prst="rect">
            <a:avLst/>
          </a:prstGeom>
          <a:noFill/>
          <a:ln>
            <a:noFill/>
          </a:ln>
        </p:spPr>
      </p:pic>
      <p:sp>
        <p:nvSpPr>
          <p:cNvPr id="10" name="Rectangle 9"/>
          <p:cNvSpPr/>
          <p:nvPr/>
        </p:nvSpPr>
        <p:spPr>
          <a:xfrm>
            <a:off x="0" y="1806437"/>
            <a:ext cx="1901168" cy="609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Customer buys from a physical store</a:t>
            </a:r>
            <a:endParaRPr lang="el-GR" sz="1200" b="1" dirty="0">
              <a:solidFill>
                <a:schemeClr val="bg2">
                  <a:lumMod val="50000"/>
                </a:schemeClr>
              </a:solidFill>
            </a:endParaRPr>
          </a:p>
        </p:txBody>
      </p:sp>
      <p:sp>
        <p:nvSpPr>
          <p:cNvPr id="12" name="Rectangle 11">
            <a:extLst>
              <a:ext uri="{FF2B5EF4-FFF2-40B4-BE49-F238E27FC236}">
                <a16:creationId xmlns:a16="http://schemas.microsoft.com/office/drawing/2014/main" id="{31516D4F-9528-407A-9D13-FD962073E3C3}"/>
              </a:ext>
            </a:extLst>
          </p:cNvPr>
          <p:cNvSpPr/>
          <p:nvPr/>
        </p:nvSpPr>
        <p:spPr>
          <a:xfrm>
            <a:off x="3581" y="4414008"/>
            <a:ext cx="2148288" cy="609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65000"/>
                    <a:lumOff val="35000"/>
                  </a:schemeClr>
                </a:solidFill>
              </a:rPr>
              <a:t>using a loyalty card or provides email or phone number</a:t>
            </a:r>
            <a:endParaRPr lang="el-GR" sz="1100" dirty="0">
              <a:solidFill>
                <a:schemeClr val="tx1">
                  <a:lumMod val="65000"/>
                  <a:lumOff val="35000"/>
                </a:schemeClr>
              </a:solidFill>
            </a:endParaRPr>
          </a:p>
        </p:txBody>
      </p:sp>
      <p:sp>
        <p:nvSpPr>
          <p:cNvPr id="13" name="Rectangle 12">
            <a:extLst>
              <a:ext uri="{FF2B5EF4-FFF2-40B4-BE49-F238E27FC236}">
                <a16:creationId xmlns:a16="http://schemas.microsoft.com/office/drawing/2014/main" id="{AA65F282-8ABF-4104-9C95-DD5F9651F4B8}"/>
              </a:ext>
            </a:extLst>
          </p:cNvPr>
          <p:cNvSpPr/>
          <p:nvPr/>
        </p:nvSpPr>
        <p:spPr>
          <a:xfrm>
            <a:off x="2502286" y="1806437"/>
            <a:ext cx="2297237" cy="609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Just after leaving the store, </a:t>
            </a:r>
          </a:p>
          <a:p>
            <a:pPr algn="ctr"/>
            <a:r>
              <a:rPr lang="en-US" sz="1200" b="1" dirty="0">
                <a:solidFill>
                  <a:schemeClr val="bg2">
                    <a:lumMod val="50000"/>
                  </a:schemeClr>
                </a:solidFill>
              </a:rPr>
              <a:t>Receives a message</a:t>
            </a:r>
            <a:endParaRPr lang="el-GR" sz="1200" b="1" dirty="0">
              <a:solidFill>
                <a:schemeClr val="bg2">
                  <a:lumMod val="50000"/>
                </a:schemeClr>
              </a:solidFill>
            </a:endParaRPr>
          </a:p>
        </p:txBody>
      </p:sp>
      <p:pic>
        <p:nvPicPr>
          <p:cNvPr id="14" name="Picture 2" descr="Image result for sms icon">
            <a:extLst>
              <a:ext uri="{FF2B5EF4-FFF2-40B4-BE49-F238E27FC236}">
                <a16:creationId xmlns:a16="http://schemas.microsoft.com/office/drawing/2014/main" id="{E07A8D93-914F-4BFB-8855-7E92B6832C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9293" y="4627620"/>
            <a:ext cx="568794" cy="5048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sms icon">
            <a:extLst>
              <a:ext uri="{FF2B5EF4-FFF2-40B4-BE49-F238E27FC236}">
                <a16:creationId xmlns:a16="http://schemas.microsoft.com/office/drawing/2014/main" id="{89BFF84B-6D08-4D66-BBFD-B153BAC389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0440" y="4634314"/>
            <a:ext cx="612862" cy="543967"/>
          </a:xfrm>
          <a:prstGeom prst="rect">
            <a:avLst/>
          </a:prstGeom>
          <a:noFill/>
          <a:extLst>
            <a:ext uri="{909E8E84-426E-40DD-AFC4-6F175D3DCCD1}">
              <a14:hiddenFill xmlns:a14="http://schemas.microsoft.com/office/drawing/2010/main">
                <a:solidFill>
                  <a:srgbClr val="FFFFFF"/>
                </a:solidFill>
              </a14:hiddenFill>
            </a:ext>
          </a:extLst>
        </p:spPr>
      </p:pic>
      <p:pic>
        <p:nvPicPr>
          <p:cNvPr id="20" name="Shape 108" descr="Questionnaire Snapshots.jpg">
            <a:extLst>
              <a:ext uri="{FF2B5EF4-FFF2-40B4-BE49-F238E27FC236}">
                <a16:creationId xmlns:a16="http://schemas.microsoft.com/office/drawing/2014/main" id="{BEE01B3A-CE6D-48B4-AED6-091F9237CEF4}"/>
              </a:ext>
            </a:extLst>
          </p:cNvPr>
          <p:cNvPicPr preferRelativeResize="0"/>
          <p:nvPr/>
        </p:nvPicPr>
        <p:blipFill rotWithShape="1">
          <a:blip r:embed="rId7">
            <a:alphaModFix/>
          </a:blip>
          <a:srcRect l="55361" t="4027" b="4018"/>
          <a:stretch/>
        </p:blipFill>
        <p:spPr>
          <a:xfrm>
            <a:off x="5182233" y="2347476"/>
            <a:ext cx="1412670" cy="2676133"/>
          </a:xfrm>
          <a:prstGeom prst="rect">
            <a:avLst/>
          </a:prstGeom>
          <a:noFill/>
          <a:ln>
            <a:noFill/>
          </a:ln>
        </p:spPr>
      </p:pic>
      <p:sp>
        <p:nvSpPr>
          <p:cNvPr id="26" name="Isosceles Triangle 23">
            <a:extLst>
              <a:ext uri="{FF2B5EF4-FFF2-40B4-BE49-F238E27FC236}">
                <a16:creationId xmlns:a16="http://schemas.microsoft.com/office/drawing/2014/main" id="{AE139330-D2AB-4C24-BE2D-B7768B3FFA50}"/>
              </a:ext>
            </a:extLst>
          </p:cNvPr>
          <p:cNvSpPr/>
          <p:nvPr/>
        </p:nvSpPr>
        <p:spPr>
          <a:xfrm rot="19003935">
            <a:off x="1883442" y="3389266"/>
            <a:ext cx="337936" cy="351786"/>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Isosceles Triangle 23">
            <a:extLst>
              <a:ext uri="{FF2B5EF4-FFF2-40B4-BE49-F238E27FC236}">
                <a16:creationId xmlns:a16="http://schemas.microsoft.com/office/drawing/2014/main" id="{A2D7AD2B-4CFC-4434-840A-96E8AE726410}"/>
              </a:ext>
            </a:extLst>
          </p:cNvPr>
          <p:cNvSpPr/>
          <p:nvPr/>
        </p:nvSpPr>
        <p:spPr>
          <a:xfrm rot="19003935">
            <a:off x="4598244" y="3399390"/>
            <a:ext cx="337936" cy="351786"/>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12">
            <a:extLst>
              <a:ext uri="{FF2B5EF4-FFF2-40B4-BE49-F238E27FC236}">
                <a16:creationId xmlns:a16="http://schemas.microsoft.com/office/drawing/2014/main" id="{0292BB1D-A7A2-45D3-8C59-D88449E857E7}"/>
              </a:ext>
            </a:extLst>
          </p:cNvPr>
          <p:cNvSpPr/>
          <p:nvPr/>
        </p:nvSpPr>
        <p:spPr>
          <a:xfrm>
            <a:off x="4571378" y="1801440"/>
            <a:ext cx="2555245" cy="609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Evaluating Visit &amp; </a:t>
            </a:r>
          </a:p>
          <a:p>
            <a:pPr algn="ctr"/>
            <a:r>
              <a:rPr lang="en-US" sz="1200" b="1" dirty="0">
                <a:solidFill>
                  <a:schemeClr val="bg2">
                    <a:lumMod val="50000"/>
                  </a:schemeClr>
                </a:solidFill>
              </a:rPr>
              <a:t>Purchase Experience</a:t>
            </a:r>
            <a:endParaRPr lang="el-GR" sz="1200" b="1" dirty="0">
              <a:solidFill>
                <a:schemeClr val="bg2">
                  <a:lumMod val="50000"/>
                </a:schemeClr>
              </a:solidFill>
            </a:endParaRPr>
          </a:p>
        </p:txBody>
      </p:sp>
      <p:pic>
        <p:nvPicPr>
          <p:cNvPr id="30" name="Shape 99" descr="Questionnaire Snapshots.jpg">
            <a:extLst>
              <a:ext uri="{FF2B5EF4-FFF2-40B4-BE49-F238E27FC236}">
                <a16:creationId xmlns:a16="http://schemas.microsoft.com/office/drawing/2014/main" id="{72B4565E-C5BE-4D9C-B30A-3C12DE26D088}"/>
              </a:ext>
            </a:extLst>
          </p:cNvPr>
          <p:cNvPicPr preferRelativeResize="0"/>
          <p:nvPr/>
        </p:nvPicPr>
        <p:blipFill rotWithShape="1">
          <a:blip r:embed="rId7">
            <a:alphaModFix/>
          </a:blip>
          <a:srcRect t="4257" r="55361" b="3788"/>
          <a:stretch/>
        </p:blipFill>
        <p:spPr>
          <a:xfrm>
            <a:off x="7417133" y="2339185"/>
            <a:ext cx="1438693" cy="2684424"/>
          </a:xfrm>
          <a:prstGeom prst="rect">
            <a:avLst/>
          </a:prstGeom>
          <a:noFill/>
          <a:ln>
            <a:noFill/>
          </a:ln>
        </p:spPr>
      </p:pic>
      <p:pic>
        <p:nvPicPr>
          <p:cNvPr id="31" name="Picture 4" descr="Image result for review us on google maps">
            <a:extLst>
              <a:ext uri="{FF2B5EF4-FFF2-40B4-BE49-F238E27FC236}">
                <a16:creationId xmlns:a16="http://schemas.microsoft.com/office/drawing/2014/main" id="{62D34A54-7955-4149-8656-D6DF114BC4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39851" y="2965130"/>
            <a:ext cx="1166457" cy="1166457"/>
          </a:xfrm>
          <a:prstGeom prst="rect">
            <a:avLst/>
          </a:prstGeom>
          <a:noFill/>
          <a:extLst>
            <a:ext uri="{909E8E84-426E-40DD-AFC4-6F175D3DCCD1}">
              <a14:hiddenFill xmlns:a14="http://schemas.microsoft.com/office/drawing/2010/main">
                <a:solidFill>
                  <a:srgbClr val="FFFFFF"/>
                </a:solidFill>
              </a14:hiddenFill>
            </a:ext>
          </a:extLst>
        </p:spPr>
      </p:pic>
      <p:sp>
        <p:nvSpPr>
          <p:cNvPr id="32" name="Isosceles Triangle 23">
            <a:extLst>
              <a:ext uri="{FF2B5EF4-FFF2-40B4-BE49-F238E27FC236}">
                <a16:creationId xmlns:a16="http://schemas.microsoft.com/office/drawing/2014/main" id="{8F6B4623-A646-426F-A56E-078DA58D9DEE}"/>
              </a:ext>
            </a:extLst>
          </p:cNvPr>
          <p:cNvSpPr/>
          <p:nvPr/>
        </p:nvSpPr>
        <p:spPr>
          <a:xfrm rot="19003935">
            <a:off x="6716712" y="3395963"/>
            <a:ext cx="337936" cy="351786"/>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12">
            <a:extLst>
              <a:ext uri="{FF2B5EF4-FFF2-40B4-BE49-F238E27FC236}">
                <a16:creationId xmlns:a16="http://schemas.microsoft.com/office/drawing/2014/main" id="{1671C7B5-7972-4604-B7C5-DB6A2C072232}"/>
              </a:ext>
            </a:extLst>
          </p:cNvPr>
          <p:cNvSpPr/>
          <p:nvPr/>
        </p:nvSpPr>
        <p:spPr>
          <a:xfrm>
            <a:off x="6988349" y="1806437"/>
            <a:ext cx="2214318" cy="609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Generating Automated Personalized Campaign</a:t>
            </a:r>
            <a:endParaRPr lang="el-GR" sz="1200" b="1" dirty="0">
              <a:solidFill>
                <a:schemeClr val="bg2">
                  <a:lumMod val="50000"/>
                </a:schemeClr>
              </a:solidFill>
            </a:endParaRPr>
          </a:p>
        </p:txBody>
      </p:sp>
      <p:sp>
        <p:nvSpPr>
          <p:cNvPr id="40" name="Oval 14">
            <a:extLst>
              <a:ext uri="{FF2B5EF4-FFF2-40B4-BE49-F238E27FC236}">
                <a16:creationId xmlns:a16="http://schemas.microsoft.com/office/drawing/2014/main" id="{85CB0195-C0E5-4751-B2B1-A85B5197AB89}"/>
              </a:ext>
            </a:extLst>
          </p:cNvPr>
          <p:cNvSpPr>
            <a:spLocks noChangeArrowheads="1"/>
          </p:cNvSpPr>
          <p:nvPr/>
        </p:nvSpPr>
        <p:spPr bwMode="auto">
          <a:xfrm>
            <a:off x="7724999" y="1068202"/>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1" name="Freeform 113">
            <a:extLst>
              <a:ext uri="{FF2B5EF4-FFF2-40B4-BE49-F238E27FC236}">
                <a16:creationId xmlns:a16="http://schemas.microsoft.com/office/drawing/2014/main" id="{E4AAF599-0807-4F83-9DF7-1C381C949C46}"/>
              </a:ext>
            </a:extLst>
          </p:cNvPr>
          <p:cNvSpPr>
            <a:spLocks noEditPoints="1"/>
          </p:cNvSpPr>
          <p:nvPr/>
        </p:nvSpPr>
        <p:spPr bwMode="auto">
          <a:xfrm>
            <a:off x="7879034" y="1208624"/>
            <a:ext cx="450381" cy="440007"/>
          </a:xfrm>
          <a:custGeom>
            <a:avLst/>
            <a:gdLst>
              <a:gd name="T0" fmla="*/ 530 w 582"/>
              <a:gd name="T1" fmla="*/ 0 h 569"/>
              <a:gd name="T2" fmla="*/ 237 w 582"/>
              <a:gd name="T3" fmla="*/ 196 h 569"/>
              <a:gd name="T4" fmla="*/ 44 w 582"/>
              <a:gd name="T5" fmla="*/ 285 h 569"/>
              <a:gd name="T6" fmla="*/ 52 w 582"/>
              <a:gd name="T7" fmla="*/ 295 h 569"/>
              <a:gd name="T8" fmla="*/ 138 w 582"/>
              <a:gd name="T9" fmla="*/ 305 h 569"/>
              <a:gd name="T10" fmla="*/ 109 w 582"/>
              <a:gd name="T11" fmla="*/ 362 h 569"/>
              <a:gd name="T12" fmla="*/ 197 w 582"/>
              <a:gd name="T13" fmla="*/ 466 h 569"/>
              <a:gd name="T14" fmla="*/ 238 w 582"/>
              <a:gd name="T15" fmla="*/ 432 h 569"/>
              <a:gd name="T16" fmla="*/ 265 w 582"/>
              <a:gd name="T17" fmla="*/ 432 h 569"/>
              <a:gd name="T18" fmla="*/ 275 w 582"/>
              <a:gd name="T19" fmla="*/ 518 h 569"/>
              <a:gd name="T20" fmla="*/ 282 w 582"/>
              <a:gd name="T21" fmla="*/ 527 h 569"/>
              <a:gd name="T22" fmla="*/ 366 w 582"/>
              <a:gd name="T23" fmla="*/ 454 h 569"/>
              <a:gd name="T24" fmla="*/ 481 w 582"/>
              <a:gd name="T25" fmla="*/ 235 h 569"/>
              <a:gd name="T26" fmla="*/ 63 w 582"/>
              <a:gd name="T27" fmla="*/ 278 h 569"/>
              <a:gd name="T28" fmla="*/ 225 w 582"/>
              <a:gd name="T29" fmla="*/ 210 h 569"/>
              <a:gd name="T30" fmla="*/ 63 w 582"/>
              <a:gd name="T31" fmla="*/ 278 h 569"/>
              <a:gd name="T32" fmla="*/ 149 w 582"/>
              <a:gd name="T33" fmla="*/ 421 h 569"/>
              <a:gd name="T34" fmla="*/ 145 w 582"/>
              <a:gd name="T35" fmla="*/ 345 h 569"/>
              <a:gd name="T36" fmla="*/ 225 w 582"/>
              <a:gd name="T37" fmla="*/ 425 h 569"/>
              <a:gd name="T38" fmla="*/ 353 w 582"/>
              <a:gd name="T39" fmla="*/ 449 h 569"/>
              <a:gd name="T40" fmla="*/ 285 w 582"/>
              <a:gd name="T41" fmla="*/ 414 h 569"/>
              <a:gd name="T42" fmla="*/ 353 w 582"/>
              <a:gd name="T43" fmla="*/ 449 h 569"/>
              <a:gd name="T44" fmla="*/ 271 w 582"/>
              <a:gd name="T45" fmla="*/ 407 h 569"/>
              <a:gd name="T46" fmla="*/ 254 w 582"/>
              <a:gd name="T47" fmla="*/ 422 h 569"/>
              <a:gd name="T48" fmla="*/ 149 w 582"/>
              <a:gd name="T49" fmla="*/ 314 h 569"/>
              <a:gd name="T50" fmla="*/ 163 w 582"/>
              <a:gd name="T51" fmla="*/ 298 h 569"/>
              <a:gd name="T52" fmla="*/ 530 w 582"/>
              <a:gd name="T53" fmla="*/ 14 h 569"/>
              <a:gd name="T54" fmla="*/ 472 w 582"/>
              <a:gd name="T55" fmla="*/ 225 h 569"/>
              <a:gd name="T56" fmla="*/ 396 w 582"/>
              <a:gd name="T57" fmla="*/ 126 h 569"/>
              <a:gd name="T58" fmla="*/ 363 w 582"/>
              <a:gd name="T59" fmla="*/ 207 h 569"/>
              <a:gd name="T60" fmla="*/ 430 w 582"/>
              <a:gd name="T61" fmla="*/ 207 h 569"/>
              <a:gd name="T62" fmla="*/ 396 w 582"/>
              <a:gd name="T63" fmla="*/ 126 h 569"/>
              <a:gd name="T64" fmla="*/ 396 w 582"/>
              <a:gd name="T65" fmla="*/ 207 h 569"/>
              <a:gd name="T66" fmla="*/ 373 w 582"/>
              <a:gd name="T67" fmla="*/ 150 h 569"/>
              <a:gd name="T68" fmla="*/ 420 w 582"/>
              <a:gd name="T69" fmla="*/ 150 h 569"/>
              <a:gd name="T70" fmla="*/ 149 w 582"/>
              <a:gd name="T71" fmla="*/ 468 h 569"/>
              <a:gd name="T72" fmla="*/ 53 w 582"/>
              <a:gd name="T73" fmla="*/ 560 h 569"/>
              <a:gd name="T74" fmla="*/ 8 w 582"/>
              <a:gd name="T75" fmla="*/ 569 h 569"/>
              <a:gd name="T76" fmla="*/ 1 w 582"/>
              <a:gd name="T77" fmla="*/ 560 h 569"/>
              <a:gd name="T78" fmla="*/ 38 w 582"/>
              <a:gd name="T79" fmla="*/ 442 h 569"/>
              <a:gd name="T80" fmla="*/ 107 w 582"/>
              <a:gd name="T81" fmla="*/ 430 h 569"/>
              <a:gd name="T82" fmla="*/ 48 w 582"/>
              <a:gd name="T83" fmla="*/ 452 h 569"/>
              <a:gd name="T84" fmla="*/ 18 w 582"/>
              <a:gd name="T85" fmla="*/ 552 h 569"/>
              <a:gd name="T86" fmla="*/ 118 w 582"/>
              <a:gd name="T87" fmla="*/ 522 h 569"/>
              <a:gd name="T88" fmla="*/ 140 w 582"/>
              <a:gd name="T89" fmla="*/ 46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2" h="569">
                <a:moveTo>
                  <a:pt x="562" y="8"/>
                </a:moveTo>
                <a:cubicBezTo>
                  <a:pt x="556" y="3"/>
                  <a:pt x="546" y="0"/>
                  <a:pt x="530" y="0"/>
                </a:cubicBezTo>
                <a:cubicBezTo>
                  <a:pt x="493" y="0"/>
                  <a:pt x="405" y="19"/>
                  <a:pt x="335" y="89"/>
                </a:cubicBezTo>
                <a:cubicBezTo>
                  <a:pt x="237" y="196"/>
                  <a:pt x="237" y="196"/>
                  <a:pt x="237" y="196"/>
                </a:cubicBezTo>
                <a:cubicBezTo>
                  <a:pt x="221" y="195"/>
                  <a:pt x="153" y="191"/>
                  <a:pt x="117" y="205"/>
                </a:cubicBezTo>
                <a:cubicBezTo>
                  <a:pt x="74" y="220"/>
                  <a:pt x="45" y="283"/>
                  <a:pt x="44" y="285"/>
                </a:cubicBezTo>
                <a:cubicBezTo>
                  <a:pt x="42" y="288"/>
                  <a:pt x="43" y="291"/>
                  <a:pt x="45" y="293"/>
                </a:cubicBezTo>
                <a:cubicBezTo>
                  <a:pt x="46" y="295"/>
                  <a:pt x="49" y="296"/>
                  <a:pt x="52" y="295"/>
                </a:cubicBezTo>
                <a:cubicBezTo>
                  <a:pt x="90" y="283"/>
                  <a:pt x="128" y="292"/>
                  <a:pt x="145" y="297"/>
                </a:cubicBezTo>
                <a:cubicBezTo>
                  <a:pt x="138" y="305"/>
                  <a:pt x="138" y="305"/>
                  <a:pt x="138" y="305"/>
                </a:cubicBezTo>
                <a:cubicBezTo>
                  <a:pt x="133" y="311"/>
                  <a:pt x="134" y="321"/>
                  <a:pt x="138" y="332"/>
                </a:cubicBezTo>
                <a:cubicBezTo>
                  <a:pt x="109" y="362"/>
                  <a:pt x="109" y="362"/>
                  <a:pt x="109" y="362"/>
                </a:cubicBezTo>
                <a:cubicBezTo>
                  <a:pt x="96" y="376"/>
                  <a:pt x="115" y="407"/>
                  <a:pt x="139" y="431"/>
                </a:cubicBezTo>
                <a:cubicBezTo>
                  <a:pt x="158" y="449"/>
                  <a:pt x="181" y="466"/>
                  <a:pt x="197" y="466"/>
                </a:cubicBezTo>
                <a:cubicBezTo>
                  <a:pt x="201" y="466"/>
                  <a:pt x="205" y="464"/>
                  <a:pt x="208" y="461"/>
                </a:cubicBezTo>
                <a:cubicBezTo>
                  <a:pt x="238" y="432"/>
                  <a:pt x="238" y="432"/>
                  <a:pt x="238" y="432"/>
                </a:cubicBezTo>
                <a:cubicBezTo>
                  <a:pt x="244" y="434"/>
                  <a:pt x="250" y="436"/>
                  <a:pt x="254" y="436"/>
                </a:cubicBezTo>
                <a:cubicBezTo>
                  <a:pt x="260" y="436"/>
                  <a:pt x="263" y="433"/>
                  <a:pt x="265" y="432"/>
                </a:cubicBezTo>
                <a:cubicBezTo>
                  <a:pt x="274" y="424"/>
                  <a:pt x="274" y="424"/>
                  <a:pt x="274" y="424"/>
                </a:cubicBezTo>
                <a:cubicBezTo>
                  <a:pt x="279" y="442"/>
                  <a:pt x="287" y="480"/>
                  <a:pt x="275" y="518"/>
                </a:cubicBezTo>
                <a:cubicBezTo>
                  <a:pt x="275" y="521"/>
                  <a:pt x="275" y="524"/>
                  <a:pt x="277" y="526"/>
                </a:cubicBezTo>
                <a:cubicBezTo>
                  <a:pt x="279" y="527"/>
                  <a:pt x="280" y="527"/>
                  <a:pt x="282" y="527"/>
                </a:cubicBezTo>
                <a:cubicBezTo>
                  <a:pt x="283" y="527"/>
                  <a:pt x="284" y="527"/>
                  <a:pt x="285" y="527"/>
                </a:cubicBezTo>
                <a:cubicBezTo>
                  <a:pt x="288" y="526"/>
                  <a:pt x="350" y="496"/>
                  <a:pt x="366" y="454"/>
                </a:cubicBezTo>
                <a:cubicBezTo>
                  <a:pt x="379" y="417"/>
                  <a:pt x="375" y="349"/>
                  <a:pt x="374" y="333"/>
                </a:cubicBezTo>
                <a:cubicBezTo>
                  <a:pt x="481" y="235"/>
                  <a:pt x="481" y="235"/>
                  <a:pt x="481" y="235"/>
                </a:cubicBezTo>
                <a:cubicBezTo>
                  <a:pt x="565" y="151"/>
                  <a:pt x="582" y="28"/>
                  <a:pt x="562" y="8"/>
                </a:cubicBezTo>
                <a:close/>
                <a:moveTo>
                  <a:pt x="63" y="278"/>
                </a:moveTo>
                <a:cubicBezTo>
                  <a:pt x="74" y="259"/>
                  <a:pt x="95" y="227"/>
                  <a:pt x="121" y="218"/>
                </a:cubicBezTo>
                <a:cubicBezTo>
                  <a:pt x="150" y="207"/>
                  <a:pt x="200" y="208"/>
                  <a:pt x="225" y="210"/>
                </a:cubicBezTo>
                <a:cubicBezTo>
                  <a:pt x="156" y="286"/>
                  <a:pt x="156" y="286"/>
                  <a:pt x="156" y="286"/>
                </a:cubicBezTo>
                <a:cubicBezTo>
                  <a:pt x="143" y="281"/>
                  <a:pt x="105" y="270"/>
                  <a:pt x="63" y="278"/>
                </a:cubicBezTo>
                <a:close/>
                <a:moveTo>
                  <a:pt x="199" y="451"/>
                </a:moveTo>
                <a:cubicBezTo>
                  <a:pt x="195" y="454"/>
                  <a:pt x="174" y="446"/>
                  <a:pt x="149" y="421"/>
                </a:cubicBezTo>
                <a:cubicBezTo>
                  <a:pt x="124" y="396"/>
                  <a:pt x="116" y="375"/>
                  <a:pt x="119" y="372"/>
                </a:cubicBezTo>
                <a:cubicBezTo>
                  <a:pt x="145" y="345"/>
                  <a:pt x="145" y="345"/>
                  <a:pt x="145" y="345"/>
                </a:cubicBezTo>
                <a:cubicBezTo>
                  <a:pt x="155" y="361"/>
                  <a:pt x="169" y="377"/>
                  <a:pt x="181" y="389"/>
                </a:cubicBezTo>
                <a:cubicBezTo>
                  <a:pt x="196" y="404"/>
                  <a:pt x="212" y="417"/>
                  <a:pt x="225" y="425"/>
                </a:cubicBezTo>
                <a:lnTo>
                  <a:pt x="199" y="451"/>
                </a:lnTo>
                <a:close/>
                <a:moveTo>
                  <a:pt x="353" y="449"/>
                </a:moveTo>
                <a:cubicBezTo>
                  <a:pt x="343" y="475"/>
                  <a:pt x="311" y="496"/>
                  <a:pt x="293" y="507"/>
                </a:cubicBezTo>
                <a:cubicBezTo>
                  <a:pt x="301" y="465"/>
                  <a:pt x="290" y="427"/>
                  <a:pt x="285" y="414"/>
                </a:cubicBezTo>
                <a:cubicBezTo>
                  <a:pt x="361" y="345"/>
                  <a:pt x="361" y="345"/>
                  <a:pt x="361" y="345"/>
                </a:cubicBezTo>
                <a:cubicBezTo>
                  <a:pt x="362" y="370"/>
                  <a:pt x="363" y="421"/>
                  <a:pt x="353" y="449"/>
                </a:cubicBezTo>
                <a:close/>
                <a:moveTo>
                  <a:pt x="273" y="406"/>
                </a:moveTo>
                <a:cubicBezTo>
                  <a:pt x="272" y="406"/>
                  <a:pt x="272" y="407"/>
                  <a:pt x="271" y="407"/>
                </a:cubicBezTo>
                <a:cubicBezTo>
                  <a:pt x="256" y="421"/>
                  <a:pt x="256" y="421"/>
                  <a:pt x="256" y="421"/>
                </a:cubicBezTo>
                <a:cubicBezTo>
                  <a:pt x="256" y="421"/>
                  <a:pt x="255" y="422"/>
                  <a:pt x="254" y="422"/>
                </a:cubicBezTo>
                <a:cubicBezTo>
                  <a:pt x="244" y="422"/>
                  <a:pt x="219" y="407"/>
                  <a:pt x="191" y="379"/>
                </a:cubicBezTo>
                <a:cubicBezTo>
                  <a:pt x="158" y="346"/>
                  <a:pt x="146" y="319"/>
                  <a:pt x="149" y="314"/>
                </a:cubicBezTo>
                <a:cubicBezTo>
                  <a:pt x="162" y="299"/>
                  <a:pt x="162" y="299"/>
                  <a:pt x="162" y="299"/>
                </a:cubicBezTo>
                <a:cubicBezTo>
                  <a:pt x="163" y="299"/>
                  <a:pt x="163" y="299"/>
                  <a:pt x="163" y="298"/>
                </a:cubicBezTo>
                <a:cubicBezTo>
                  <a:pt x="345" y="98"/>
                  <a:pt x="345" y="98"/>
                  <a:pt x="345" y="98"/>
                </a:cubicBezTo>
                <a:cubicBezTo>
                  <a:pt x="407" y="37"/>
                  <a:pt x="490" y="14"/>
                  <a:pt x="530" y="14"/>
                </a:cubicBezTo>
                <a:cubicBezTo>
                  <a:pt x="544" y="14"/>
                  <a:pt x="550" y="17"/>
                  <a:pt x="552" y="18"/>
                </a:cubicBezTo>
                <a:cubicBezTo>
                  <a:pt x="565" y="31"/>
                  <a:pt x="552" y="144"/>
                  <a:pt x="472" y="225"/>
                </a:cubicBezTo>
                <a:lnTo>
                  <a:pt x="273" y="406"/>
                </a:lnTo>
                <a:close/>
                <a:moveTo>
                  <a:pt x="396" y="126"/>
                </a:moveTo>
                <a:cubicBezTo>
                  <a:pt x="384" y="126"/>
                  <a:pt x="372" y="131"/>
                  <a:pt x="363" y="140"/>
                </a:cubicBezTo>
                <a:cubicBezTo>
                  <a:pt x="344" y="158"/>
                  <a:pt x="344" y="189"/>
                  <a:pt x="363" y="207"/>
                </a:cubicBezTo>
                <a:cubicBezTo>
                  <a:pt x="372" y="216"/>
                  <a:pt x="384" y="221"/>
                  <a:pt x="396" y="221"/>
                </a:cubicBezTo>
                <a:cubicBezTo>
                  <a:pt x="409" y="221"/>
                  <a:pt x="421" y="216"/>
                  <a:pt x="430" y="207"/>
                </a:cubicBezTo>
                <a:cubicBezTo>
                  <a:pt x="449" y="189"/>
                  <a:pt x="449" y="158"/>
                  <a:pt x="430" y="140"/>
                </a:cubicBezTo>
                <a:cubicBezTo>
                  <a:pt x="421" y="131"/>
                  <a:pt x="409" y="126"/>
                  <a:pt x="396" y="126"/>
                </a:cubicBezTo>
                <a:close/>
                <a:moveTo>
                  <a:pt x="420" y="197"/>
                </a:moveTo>
                <a:cubicBezTo>
                  <a:pt x="414" y="204"/>
                  <a:pt x="405" y="207"/>
                  <a:pt x="396" y="207"/>
                </a:cubicBezTo>
                <a:cubicBezTo>
                  <a:pt x="387" y="207"/>
                  <a:pt x="379" y="204"/>
                  <a:pt x="373" y="197"/>
                </a:cubicBezTo>
                <a:cubicBezTo>
                  <a:pt x="359" y="184"/>
                  <a:pt x="359" y="163"/>
                  <a:pt x="373" y="150"/>
                </a:cubicBezTo>
                <a:cubicBezTo>
                  <a:pt x="379" y="143"/>
                  <a:pt x="387" y="140"/>
                  <a:pt x="396" y="140"/>
                </a:cubicBezTo>
                <a:cubicBezTo>
                  <a:pt x="405" y="140"/>
                  <a:pt x="414" y="143"/>
                  <a:pt x="420" y="150"/>
                </a:cubicBezTo>
                <a:cubicBezTo>
                  <a:pt x="433" y="163"/>
                  <a:pt x="433" y="184"/>
                  <a:pt x="420" y="197"/>
                </a:cubicBezTo>
                <a:close/>
                <a:moveTo>
                  <a:pt x="149" y="468"/>
                </a:moveTo>
                <a:cubicBezTo>
                  <a:pt x="154" y="490"/>
                  <a:pt x="147" y="513"/>
                  <a:pt x="128" y="532"/>
                </a:cubicBezTo>
                <a:cubicBezTo>
                  <a:pt x="108" y="552"/>
                  <a:pt x="80" y="556"/>
                  <a:pt x="53" y="560"/>
                </a:cubicBezTo>
                <a:cubicBezTo>
                  <a:pt x="38" y="562"/>
                  <a:pt x="23" y="564"/>
                  <a:pt x="10" y="569"/>
                </a:cubicBezTo>
                <a:cubicBezTo>
                  <a:pt x="9" y="569"/>
                  <a:pt x="9" y="569"/>
                  <a:pt x="8" y="569"/>
                </a:cubicBezTo>
                <a:cubicBezTo>
                  <a:pt x="6" y="569"/>
                  <a:pt x="4" y="569"/>
                  <a:pt x="3" y="567"/>
                </a:cubicBezTo>
                <a:cubicBezTo>
                  <a:pt x="1" y="566"/>
                  <a:pt x="0" y="563"/>
                  <a:pt x="1" y="560"/>
                </a:cubicBezTo>
                <a:cubicBezTo>
                  <a:pt x="4" y="549"/>
                  <a:pt x="6" y="536"/>
                  <a:pt x="8" y="523"/>
                </a:cubicBezTo>
                <a:cubicBezTo>
                  <a:pt x="13" y="494"/>
                  <a:pt x="17" y="463"/>
                  <a:pt x="38" y="442"/>
                </a:cubicBezTo>
                <a:cubicBezTo>
                  <a:pt x="57" y="423"/>
                  <a:pt x="80" y="416"/>
                  <a:pt x="102" y="422"/>
                </a:cubicBezTo>
                <a:cubicBezTo>
                  <a:pt x="105" y="423"/>
                  <a:pt x="108" y="426"/>
                  <a:pt x="107" y="430"/>
                </a:cubicBezTo>
                <a:cubicBezTo>
                  <a:pt x="106" y="434"/>
                  <a:pt x="102" y="436"/>
                  <a:pt x="98" y="435"/>
                </a:cubicBezTo>
                <a:cubicBezTo>
                  <a:pt x="81" y="431"/>
                  <a:pt x="64" y="436"/>
                  <a:pt x="48" y="452"/>
                </a:cubicBezTo>
                <a:cubicBezTo>
                  <a:pt x="30" y="470"/>
                  <a:pt x="26" y="498"/>
                  <a:pt x="22" y="525"/>
                </a:cubicBezTo>
                <a:cubicBezTo>
                  <a:pt x="21" y="534"/>
                  <a:pt x="19" y="543"/>
                  <a:pt x="18" y="552"/>
                </a:cubicBezTo>
                <a:cubicBezTo>
                  <a:pt x="29" y="549"/>
                  <a:pt x="40" y="547"/>
                  <a:pt x="51" y="546"/>
                </a:cubicBezTo>
                <a:cubicBezTo>
                  <a:pt x="77" y="542"/>
                  <a:pt x="101" y="538"/>
                  <a:pt x="118" y="522"/>
                </a:cubicBezTo>
                <a:cubicBezTo>
                  <a:pt x="134" y="506"/>
                  <a:pt x="140" y="489"/>
                  <a:pt x="135" y="472"/>
                </a:cubicBezTo>
                <a:cubicBezTo>
                  <a:pt x="134" y="468"/>
                  <a:pt x="136" y="464"/>
                  <a:pt x="140" y="463"/>
                </a:cubicBezTo>
                <a:cubicBezTo>
                  <a:pt x="144" y="462"/>
                  <a:pt x="148" y="465"/>
                  <a:pt x="149" y="4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2" name="Oval 49">
            <a:extLst>
              <a:ext uri="{FF2B5EF4-FFF2-40B4-BE49-F238E27FC236}">
                <a16:creationId xmlns:a16="http://schemas.microsoft.com/office/drawing/2014/main" id="{E95C26B9-6AC1-4E08-8382-BAA9FA62BE1D}"/>
              </a:ext>
            </a:extLst>
          </p:cNvPr>
          <p:cNvSpPr>
            <a:spLocks noChangeArrowheads="1"/>
          </p:cNvSpPr>
          <p:nvPr/>
        </p:nvSpPr>
        <p:spPr bwMode="auto">
          <a:xfrm>
            <a:off x="5482456" y="1062394"/>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3" name="Freeform 84">
            <a:extLst>
              <a:ext uri="{FF2B5EF4-FFF2-40B4-BE49-F238E27FC236}">
                <a16:creationId xmlns:a16="http://schemas.microsoft.com/office/drawing/2014/main" id="{37B30A8D-4916-456B-9F46-6301E866DAD4}"/>
              </a:ext>
            </a:extLst>
          </p:cNvPr>
          <p:cNvSpPr>
            <a:spLocks noEditPoints="1"/>
          </p:cNvSpPr>
          <p:nvPr/>
        </p:nvSpPr>
        <p:spPr bwMode="auto">
          <a:xfrm>
            <a:off x="5654391" y="1301233"/>
            <a:ext cx="479090" cy="346181"/>
          </a:xfrm>
          <a:custGeom>
            <a:avLst/>
            <a:gdLst>
              <a:gd name="T0" fmla="*/ 611 w 618"/>
              <a:gd name="T1" fmla="*/ 447 h 447"/>
              <a:gd name="T2" fmla="*/ 450 w 618"/>
              <a:gd name="T3" fmla="*/ 447 h 447"/>
              <a:gd name="T4" fmla="*/ 443 w 618"/>
              <a:gd name="T5" fmla="*/ 440 h 447"/>
              <a:gd name="T6" fmla="*/ 443 w 618"/>
              <a:gd name="T7" fmla="*/ 7 h 447"/>
              <a:gd name="T8" fmla="*/ 450 w 618"/>
              <a:gd name="T9" fmla="*/ 0 h 447"/>
              <a:gd name="T10" fmla="*/ 611 w 618"/>
              <a:gd name="T11" fmla="*/ 0 h 447"/>
              <a:gd name="T12" fmla="*/ 618 w 618"/>
              <a:gd name="T13" fmla="*/ 7 h 447"/>
              <a:gd name="T14" fmla="*/ 618 w 618"/>
              <a:gd name="T15" fmla="*/ 440 h 447"/>
              <a:gd name="T16" fmla="*/ 611 w 618"/>
              <a:gd name="T17" fmla="*/ 447 h 447"/>
              <a:gd name="T18" fmla="*/ 457 w 618"/>
              <a:gd name="T19" fmla="*/ 433 h 447"/>
              <a:gd name="T20" fmla="*/ 604 w 618"/>
              <a:gd name="T21" fmla="*/ 433 h 447"/>
              <a:gd name="T22" fmla="*/ 604 w 618"/>
              <a:gd name="T23" fmla="*/ 14 h 447"/>
              <a:gd name="T24" fmla="*/ 457 w 618"/>
              <a:gd name="T25" fmla="*/ 14 h 447"/>
              <a:gd name="T26" fmla="*/ 457 w 618"/>
              <a:gd name="T27" fmla="*/ 433 h 447"/>
              <a:gd name="T28" fmla="*/ 389 w 618"/>
              <a:gd name="T29" fmla="*/ 447 h 447"/>
              <a:gd name="T30" fmla="*/ 228 w 618"/>
              <a:gd name="T31" fmla="*/ 447 h 447"/>
              <a:gd name="T32" fmla="*/ 221 w 618"/>
              <a:gd name="T33" fmla="*/ 440 h 447"/>
              <a:gd name="T34" fmla="*/ 221 w 618"/>
              <a:gd name="T35" fmla="*/ 110 h 447"/>
              <a:gd name="T36" fmla="*/ 228 w 618"/>
              <a:gd name="T37" fmla="*/ 103 h 447"/>
              <a:gd name="T38" fmla="*/ 389 w 618"/>
              <a:gd name="T39" fmla="*/ 103 h 447"/>
              <a:gd name="T40" fmla="*/ 396 w 618"/>
              <a:gd name="T41" fmla="*/ 110 h 447"/>
              <a:gd name="T42" fmla="*/ 396 w 618"/>
              <a:gd name="T43" fmla="*/ 440 h 447"/>
              <a:gd name="T44" fmla="*/ 389 w 618"/>
              <a:gd name="T45" fmla="*/ 447 h 447"/>
              <a:gd name="T46" fmla="*/ 235 w 618"/>
              <a:gd name="T47" fmla="*/ 433 h 447"/>
              <a:gd name="T48" fmla="*/ 382 w 618"/>
              <a:gd name="T49" fmla="*/ 433 h 447"/>
              <a:gd name="T50" fmla="*/ 382 w 618"/>
              <a:gd name="T51" fmla="*/ 117 h 447"/>
              <a:gd name="T52" fmla="*/ 235 w 618"/>
              <a:gd name="T53" fmla="*/ 117 h 447"/>
              <a:gd name="T54" fmla="*/ 235 w 618"/>
              <a:gd name="T55" fmla="*/ 433 h 447"/>
              <a:gd name="T56" fmla="*/ 168 w 618"/>
              <a:gd name="T57" fmla="*/ 447 h 447"/>
              <a:gd name="T58" fmla="*/ 7 w 618"/>
              <a:gd name="T59" fmla="*/ 447 h 447"/>
              <a:gd name="T60" fmla="*/ 0 w 618"/>
              <a:gd name="T61" fmla="*/ 440 h 447"/>
              <a:gd name="T62" fmla="*/ 0 w 618"/>
              <a:gd name="T63" fmla="*/ 224 h 447"/>
              <a:gd name="T64" fmla="*/ 7 w 618"/>
              <a:gd name="T65" fmla="*/ 217 h 447"/>
              <a:gd name="T66" fmla="*/ 168 w 618"/>
              <a:gd name="T67" fmla="*/ 217 h 447"/>
              <a:gd name="T68" fmla="*/ 175 w 618"/>
              <a:gd name="T69" fmla="*/ 224 h 447"/>
              <a:gd name="T70" fmla="*/ 175 w 618"/>
              <a:gd name="T71" fmla="*/ 440 h 447"/>
              <a:gd name="T72" fmla="*/ 168 w 618"/>
              <a:gd name="T73" fmla="*/ 447 h 447"/>
              <a:gd name="T74" fmla="*/ 14 w 618"/>
              <a:gd name="T75" fmla="*/ 433 h 447"/>
              <a:gd name="T76" fmla="*/ 161 w 618"/>
              <a:gd name="T77" fmla="*/ 433 h 447"/>
              <a:gd name="T78" fmla="*/ 161 w 618"/>
              <a:gd name="T79" fmla="*/ 231 h 447"/>
              <a:gd name="T80" fmla="*/ 14 w 618"/>
              <a:gd name="T81" fmla="*/ 231 h 447"/>
              <a:gd name="T82" fmla="*/ 14 w 618"/>
              <a:gd name="T83" fmla="*/ 43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8" h="447">
                <a:moveTo>
                  <a:pt x="611" y="447"/>
                </a:moveTo>
                <a:cubicBezTo>
                  <a:pt x="450" y="447"/>
                  <a:pt x="450" y="447"/>
                  <a:pt x="450" y="447"/>
                </a:cubicBezTo>
                <a:cubicBezTo>
                  <a:pt x="446" y="447"/>
                  <a:pt x="443" y="444"/>
                  <a:pt x="443" y="440"/>
                </a:cubicBezTo>
                <a:cubicBezTo>
                  <a:pt x="443" y="7"/>
                  <a:pt x="443" y="7"/>
                  <a:pt x="443" y="7"/>
                </a:cubicBezTo>
                <a:cubicBezTo>
                  <a:pt x="443" y="3"/>
                  <a:pt x="446" y="0"/>
                  <a:pt x="450" y="0"/>
                </a:cubicBezTo>
                <a:cubicBezTo>
                  <a:pt x="611" y="0"/>
                  <a:pt x="611" y="0"/>
                  <a:pt x="611" y="0"/>
                </a:cubicBezTo>
                <a:cubicBezTo>
                  <a:pt x="615" y="0"/>
                  <a:pt x="618" y="3"/>
                  <a:pt x="618" y="7"/>
                </a:cubicBezTo>
                <a:cubicBezTo>
                  <a:pt x="618" y="440"/>
                  <a:pt x="618" y="440"/>
                  <a:pt x="618" y="440"/>
                </a:cubicBezTo>
                <a:cubicBezTo>
                  <a:pt x="618" y="444"/>
                  <a:pt x="615" y="447"/>
                  <a:pt x="611" y="447"/>
                </a:cubicBezTo>
                <a:close/>
                <a:moveTo>
                  <a:pt x="457" y="433"/>
                </a:moveTo>
                <a:cubicBezTo>
                  <a:pt x="604" y="433"/>
                  <a:pt x="604" y="433"/>
                  <a:pt x="604" y="433"/>
                </a:cubicBezTo>
                <a:cubicBezTo>
                  <a:pt x="604" y="14"/>
                  <a:pt x="604" y="14"/>
                  <a:pt x="604" y="14"/>
                </a:cubicBezTo>
                <a:cubicBezTo>
                  <a:pt x="457" y="14"/>
                  <a:pt x="457" y="14"/>
                  <a:pt x="457" y="14"/>
                </a:cubicBezTo>
                <a:lnTo>
                  <a:pt x="457" y="433"/>
                </a:lnTo>
                <a:close/>
                <a:moveTo>
                  <a:pt x="389" y="447"/>
                </a:moveTo>
                <a:cubicBezTo>
                  <a:pt x="228" y="447"/>
                  <a:pt x="228" y="447"/>
                  <a:pt x="228" y="447"/>
                </a:cubicBezTo>
                <a:cubicBezTo>
                  <a:pt x="225" y="447"/>
                  <a:pt x="221" y="444"/>
                  <a:pt x="221" y="440"/>
                </a:cubicBezTo>
                <a:cubicBezTo>
                  <a:pt x="221" y="110"/>
                  <a:pt x="221" y="110"/>
                  <a:pt x="221" y="110"/>
                </a:cubicBezTo>
                <a:cubicBezTo>
                  <a:pt x="221" y="106"/>
                  <a:pt x="225" y="103"/>
                  <a:pt x="228" y="103"/>
                </a:cubicBezTo>
                <a:cubicBezTo>
                  <a:pt x="389" y="103"/>
                  <a:pt x="389" y="103"/>
                  <a:pt x="389" y="103"/>
                </a:cubicBezTo>
                <a:cubicBezTo>
                  <a:pt x="393" y="103"/>
                  <a:pt x="396" y="106"/>
                  <a:pt x="396" y="110"/>
                </a:cubicBezTo>
                <a:cubicBezTo>
                  <a:pt x="396" y="440"/>
                  <a:pt x="396" y="440"/>
                  <a:pt x="396" y="440"/>
                </a:cubicBezTo>
                <a:cubicBezTo>
                  <a:pt x="396" y="444"/>
                  <a:pt x="393" y="447"/>
                  <a:pt x="389" y="447"/>
                </a:cubicBezTo>
                <a:close/>
                <a:moveTo>
                  <a:pt x="235" y="433"/>
                </a:moveTo>
                <a:cubicBezTo>
                  <a:pt x="382" y="433"/>
                  <a:pt x="382" y="433"/>
                  <a:pt x="382" y="433"/>
                </a:cubicBezTo>
                <a:cubicBezTo>
                  <a:pt x="382" y="117"/>
                  <a:pt x="382" y="117"/>
                  <a:pt x="382" y="117"/>
                </a:cubicBezTo>
                <a:cubicBezTo>
                  <a:pt x="235" y="117"/>
                  <a:pt x="235" y="117"/>
                  <a:pt x="235" y="117"/>
                </a:cubicBezTo>
                <a:lnTo>
                  <a:pt x="235" y="433"/>
                </a:lnTo>
                <a:close/>
                <a:moveTo>
                  <a:pt x="168" y="447"/>
                </a:moveTo>
                <a:cubicBezTo>
                  <a:pt x="7" y="447"/>
                  <a:pt x="7" y="447"/>
                  <a:pt x="7" y="447"/>
                </a:cubicBezTo>
                <a:cubicBezTo>
                  <a:pt x="3" y="447"/>
                  <a:pt x="0" y="444"/>
                  <a:pt x="0" y="440"/>
                </a:cubicBezTo>
                <a:cubicBezTo>
                  <a:pt x="0" y="224"/>
                  <a:pt x="0" y="224"/>
                  <a:pt x="0" y="224"/>
                </a:cubicBezTo>
                <a:cubicBezTo>
                  <a:pt x="0" y="220"/>
                  <a:pt x="3" y="217"/>
                  <a:pt x="7" y="217"/>
                </a:cubicBezTo>
                <a:cubicBezTo>
                  <a:pt x="168" y="217"/>
                  <a:pt x="168" y="217"/>
                  <a:pt x="168" y="217"/>
                </a:cubicBezTo>
                <a:cubicBezTo>
                  <a:pt x="172" y="217"/>
                  <a:pt x="175" y="220"/>
                  <a:pt x="175" y="224"/>
                </a:cubicBezTo>
                <a:cubicBezTo>
                  <a:pt x="175" y="440"/>
                  <a:pt x="175" y="440"/>
                  <a:pt x="175" y="440"/>
                </a:cubicBezTo>
                <a:cubicBezTo>
                  <a:pt x="175" y="444"/>
                  <a:pt x="172" y="447"/>
                  <a:pt x="168" y="447"/>
                </a:cubicBezTo>
                <a:close/>
                <a:moveTo>
                  <a:pt x="14" y="433"/>
                </a:moveTo>
                <a:cubicBezTo>
                  <a:pt x="161" y="433"/>
                  <a:pt x="161" y="433"/>
                  <a:pt x="161" y="433"/>
                </a:cubicBezTo>
                <a:cubicBezTo>
                  <a:pt x="161" y="231"/>
                  <a:pt x="161" y="231"/>
                  <a:pt x="161" y="231"/>
                </a:cubicBezTo>
                <a:cubicBezTo>
                  <a:pt x="14" y="231"/>
                  <a:pt x="14" y="231"/>
                  <a:pt x="14" y="231"/>
                </a:cubicBezTo>
                <a:lnTo>
                  <a:pt x="14" y="43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4" name="Oval 63">
            <a:extLst>
              <a:ext uri="{FF2B5EF4-FFF2-40B4-BE49-F238E27FC236}">
                <a16:creationId xmlns:a16="http://schemas.microsoft.com/office/drawing/2014/main" id="{50A87D4E-3AF8-4AC8-93D2-E831BA2EDDE3}"/>
              </a:ext>
            </a:extLst>
          </p:cNvPr>
          <p:cNvSpPr>
            <a:spLocks noChangeArrowheads="1"/>
          </p:cNvSpPr>
          <p:nvPr/>
        </p:nvSpPr>
        <p:spPr bwMode="auto">
          <a:xfrm>
            <a:off x="3050261" y="1071758"/>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5" name="Freeform 130">
            <a:extLst>
              <a:ext uri="{FF2B5EF4-FFF2-40B4-BE49-F238E27FC236}">
                <a16:creationId xmlns:a16="http://schemas.microsoft.com/office/drawing/2014/main" id="{C28CE927-8894-4BC8-A4D9-C48C8DAC9F7E}"/>
              </a:ext>
            </a:extLst>
          </p:cNvPr>
          <p:cNvSpPr>
            <a:spLocks noEditPoints="1"/>
          </p:cNvSpPr>
          <p:nvPr/>
        </p:nvSpPr>
        <p:spPr bwMode="auto">
          <a:xfrm>
            <a:off x="3120035" y="1335035"/>
            <a:ext cx="672680" cy="297305"/>
          </a:xfrm>
          <a:custGeom>
            <a:avLst/>
            <a:gdLst>
              <a:gd name="T0" fmla="*/ 869 w 869"/>
              <a:gd name="T1" fmla="*/ 6 h 384"/>
              <a:gd name="T2" fmla="*/ 868 w 869"/>
              <a:gd name="T3" fmla="*/ 4 h 384"/>
              <a:gd name="T4" fmla="*/ 868 w 869"/>
              <a:gd name="T5" fmla="*/ 3 h 384"/>
              <a:gd name="T6" fmla="*/ 867 w 869"/>
              <a:gd name="T7" fmla="*/ 2 h 384"/>
              <a:gd name="T8" fmla="*/ 866 w 869"/>
              <a:gd name="T9" fmla="*/ 2 h 384"/>
              <a:gd name="T10" fmla="*/ 865 w 869"/>
              <a:gd name="T11" fmla="*/ 1 h 384"/>
              <a:gd name="T12" fmla="*/ 864 w 869"/>
              <a:gd name="T13" fmla="*/ 0 h 384"/>
              <a:gd name="T14" fmla="*/ 863 w 869"/>
              <a:gd name="T15" fmla="*/ 0 h 384"/>
              <a:gd name="T16" fmla="*/ 862 w 869"/>
              <a:gd name="T17" fmla="*/ 0 h 384"/>
              <a:gd name="T18" fmla="*/ 263 w 869"/>
              <a:gd name="T19" fmla="*/ 0 h 384"/>
              <a:gd name="T20" fmla="*/ 261 w 869"/>
              <a:gd name="T21" fmla="*/ 0 h 384"/>
              <a:gd name="T22" fmla="*/ 260 w 869"/>
              <a:gd name="T23" fmla="*/ 0 h 384"/>
              <a:gd name="T24" fmla="*/ 259 w 869"/>
              <a:gd name="T25" fmla="*/ 1 h 384"/>
              <a:gd name="T26" fmla="*/ 258 w 869"/>
              <a:gd name="T27" fmla="*/ 2 h 384"/>
              <a:gd name="T28" fmla="*/ 258 w 869"/>
              <a:gd name="T29" fmla="*/ 2 h 384"/>
              <a:gd name="T30" fmla="*/ 257 w 869"/>
              <a:gd name="T31" fmla="*/ 3 h 384"/>
              <a:gd name="T32" fmla="*/ 256 w 869"/>
              <a:gd name="T33" fmla="*/ 4 h 384"/>
              <a:gd name="T34" fmla="*/ 256 w 869"/>
              <a:gd name="T35" fmla="*/ 6 h 384"/>
              <a:gd name="T36" fmla="*/ 256 w 869"/>
              <a:gd name="T37" fmla="*/ 7 h 384"/>
              <a:gd name="T38" fmla="*/ 263 w 869"/>
              <a:gd name="T39" fmla="*/ 384 h 384"/>
              <a:gd name="T40" fmla="*/ 869 w 869"/>
              <a:gd name="T41" fmla="*/ 377 h 384"/>
              <a:gd name="T42" fmla="*/ 869 w 869"/>
              <a:gd name="T43" fmla="*/ 6 h 384"/>
              <a:gd name="T44" fmla="*/ 442 w 869"/>
              <a:gd name="T45" fmla="*/ 169 h 384"/>
              <a:gd name="T46" fmla="*/ 270 w 869"/>
              <a:gd name="T47" fmla="*/ 22 h 384"/>
              <a:gd name="T48" fmla="*/ 843 w 869"/>
              <a:gd name="T49" fmla="*/ 14 h 384"/>
              <a:gd name="T50" fmla="*/ 515 w 869"/>
              <a:gd name="T51" fmla="*/ 214 h 384"/>
              <a:gd name="T52" fmla="*/ 855 w 869"/>
              <a:gd name="T53" fmla="*/ 22 h 384"/>
              <a:gd name="T54" fmla="*/ 683 w 869"/>
              <a:gd name="T55" fmla="*/ 168 h 384"/>
              <a:gd name="T56" fmla="*/ 270 w 869"/>
              <a:gd name="T57" fmla="*/ 370 h 384"/>
              <a:gd name="T58" fmla="*/ 453 w 869"/>
              <a:gd name="T59" fmla="*/ 178 h 384"/>
              <a:gd name="T60" fmla="*/ 561 w 869"/>
              <a:gd name="T61" fmla="*/ 244 h 384"/>
              <a:gd name="T62" fmla="*/ 672 w 869"/>
              <a:gd name="T63" fmla="*/ 177 h 384"/>
              <a:gd name="T64" fmla="*/ 855 w 869"/>
              <a:gd name="T65" fmla="*/ 370 h 384"/>
              <a:gd name="T66" fmla="*/ 204 w 869"/>
              <a:gd name="T67" fmla="*/ 7 h 384"/>
              <a:gd name="T68" fmla="*/ 7 w 869"/>
              <a:gd name="T69" fmla="*/ 14 h 384"/>
              <a:gd name="T70" fmla="*/ 7 w 869"/>
              <a:gd name="T71" fmla="*/ 0 h 384"/>
              <a:gd name="T72" fmla="*/ 204 w 869"/>
              <a:gd name="T73" fmla="*/ 7 h 384"/>
              <a:gd name="T74" fmla="*/ 197 w 869"/>
              <a:gd name="T75" fmla="*/ 95 h 384"/>
              <a:gd name="T76" fmla="*/ 58 w 869"/>
              <a:gd name="T77" fmla="*/ 88 h 384"/>
              <a:gd name="T78" fmla="*/ 197 w 869"/>
              <a:gd name="T79" fmla="*/ 81 h 384"/>
              <a:gd name="T80" fmla="*/ 204 w 869"/>
              <a:gd name="T81" fmla="*/ 169 h 384"/>
              <a:gd name="T82" fmla="*/ 142 w 869"/>
              <a:gd name="T83" fmla="*/ 176 h 384"/>
              <a:gd name="T84" fmla="*/ 142 w 869"/>
              <a:gd name="T85" fmla="*/ 162 h 384"/>
              <a:gd name="T86" fmla="*/ 204 w 869"/>
              <a:gd name="T87" fmla="*/ 1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9" h="384">
                <a:moveTo>
                  <a:pt x="869" y="6"/>
                </a:moveTo>
                <a:cubicBezTo>
                  <a:pt x="869" y="6"/>
                  <a:pt x="869" y="6"/>
                  <a:pt x="869" y="6"/>
                </a:cubicBezTo>
                <a:cubicBezTo>
                  <a:pt x="869" y="6"/>
                  <a:pt x="869" y="5"/>
                  <a:pt x="869" y="5"/>
                </a:cubicBezTo>
                <a:cubicBezTo>
                  <a:pt x="868" y="5"/>
                  <a:pt x="868" y="5"/>
                  <a:pt x="868" y="4"/>
                </a:cubicBezTo>
                <a:cubicBezTo>
                  <a:pt x="868" y="4"/>
                  <a:pt x="868" y="4"/>
                  <a:pt x="868" y="4"/>
                </a:cubicBezTo>
                <a:cubicBezTo>
                  <a:pt x="868" y="4"/>
                  <a:pt x="868" y="3"/>
                  <a:pt x="868" y="3"/>
                </a:cubicBezTo>
                <a:cubicBezTo>
                  <a:pt x="868" y="3"/>
                  <a:pt x="867" y="3"/>
                  <a:pt x="867" y="3"/>
                </a:cubicBezTo>
                <a:cubicBezTo>
                  <a:pt x="867" y="3"/>
                  <a:pt x="867" y="2"/>
                  <a:pt x="867" y="2"/>
                </a:cubicBezTo>
                <a:cubicBezTo>
                  <a:pt x="867" y="2"/>
                  <a:pt x="867" y="2"/>
                  <a:pt x="867" y="2"/>
                </a:cubicBezTo>
                <a:cubicBezTo>
                  <a:pt x="867" y="2"/>
                  <a:pt x="867" y="2"/>
                  <a:pt x="866" y="2"/>
                </a:cubicBezTo>
                <a:cubicBezTo>
                  <a:pt x="866" y="1"/>
                  <a:pt x="866" y="1"/>
                  <a:pt x="866" y="1"/>
                </a:cubicBezTo>
                <a:cubicBezTo>
                  <a:pt x="866" y="1"/>
                  <a:pt x="865" y="1"/>
                  <a:pt x="865" y="1"/>
                </a:cubicBezTo>
                <a:cubicBezTo>
                  <a:pt x="865" y="1"/>
                  <a:pt x="865" y="1"/>
                  <a:pt x="865" y="1"/>
                </a:cubicBezTo>
                <a:cubicBezTo>
                  <a:pt x="864" y="0"/>
                  <a:pt x="864" y="0"/>
                  <a:pt x="864" y="0"/>
                </a:cubicBezTo>
                <a:cubicBezTo>
                  <a:pt x="864" y="0"/>
                  <a:pt x="864" y="0"/>
                  <a:pt x="863" y="0"/>
                </a:cubicBezTo>
                <a:cubicBezTo>
                  <a:pt x="863" y="0"/>
                  <a:pt x="863" y="0"/>
                  <a:pt x="863" y="0"/>
                </a:cubicBezTo>
                <a:cubicBezTo>
                  <a:pt x="863" y="0"/>
                  <a:pt x="862" y="0"/>
                  <a:pt x="862" y="0"/>
                </a:cubicBezTo>
                <a:cubicBezTo>
                  <a:pt x="862" y="0"/>
                  <a:pt x="862" y="0"/>
                  <a:pt x="862" y="0"/>
                </a:cubicBezTo>
                <a:cubicBezTo>
                  <a:pt x="263" y="0"/>
                  <a:pt x="263" y="0"/>
                  <a:pt x="263" y="0"/>
                </a:cubicBezTo>
                <a:cubicBezTo>
                  <a:pt x="263" y="0"/>
                  <a:pt x="263" y="0"/>
                  <a:pt x="263" y="0"/>
                </a:cubicBezTo>
                <a:cubicBezTo>
                  <a:pt x="262" y="0"/>
                  <a:pt x="262" y="0"/>
                  <a:pt x="262" y="0"/>
                </a:cubicBezTo>
                <a:cubicBezTo>
                  <a:pt x="262" y="0"/>
                  <a:pt x="261" y="0"/>
                  <a:pt x="261" y="0"/>
                </a:cubicBezTo>
                <a:cubicBezTo>
                  <a:pt x="261" y="0"/>
                  <a:pt x="261" y="0"/>
                  <a:pt x="261" y="0"/>
                </a:cubicBezTo>
                <a:cubicBezTo>
                  <a:pt x="260" y="0"/>
                  <a:pt x="260" y="0"/>
                  <a:pt x="260" y="0"/>
                </a:cubicBezTo>
                <a:cubicBezTo>
                  <a:pt x="260" y="1"/>
                  <a:pt x="260" y="1"/>
                  <a:pt x="259" y="1"/>
                </a:cubicBezTo>
                <a:cubicBezTo>
                  <a:pt x="259" y="1"/>
                  <a:pt x="259" y="1"/>
                  <a:pt x="259" y="1"/>
                </a:cubicBezTo>
                <a:cubicBezTo>
                  <a:pt x="259" y="1"/>
                  <a:pt x="258" y="1"/>
                  <a:pt x="258" y="2"/>
                </a:cubicBezTo>
                <a:cubicBezTo>
                  <a:pt x="258" y="2"/>
                  <a:pt x="258" y="2"/>
                  <a:pt x="258" y="2"/>
                </a:cubicBezTo>
                <a:cubicBezTo>
                  <a:pt x="258" y="2"/>
                  <a:pt x="258" y="2"/>
                  <a:pt x="258" y="2"/>
                </a:cubicBezTo>
                <a:cubicBezTo>
                  <a:pt x="258" y="2"/>
                  <a:pt x="258" y="2"/>
                  <a:pt x="258" y="2"/>
                </a:cubicBezTo>
                <a:cubicBezTo>
                  <a:pt x="257" y="2"/>
                  <a:pt x="257" y="3"/>
                  <a:pt x="257" y="3"/>
                </a:cubicBezTo>
                <a:cubicBezTo>
                  <a:pt x="257" y="3"/>
                  <a:pt x="257" y="3"/>
                  <a:pt x="257" y="3"/>
                </a:cubicBezTo>
                <a:cubicBezTo>
                  <a:pt x="257" y="3"/>
                  <a:pt x="257" y="4"/>
                  <a:pt x="257" y="4"/>
                </a:cubicBezTo>
                <a:cubicBezTo>
                  <a:pt x="257" y="4"/>
                  <a:pt x="256" y="4"/>
                  <a:pt x="256" y="4"/>
                </a:cubicBezTo>
                <a:cubicBezTo>
                  <a:pt x="256" y="5"/>
                  <a:pt x="256" y="5"/>
                  <a:pt x="256" y="5"/>
                </a:cubicBezTo>
                <a:cubicBezTo>
                  <a:pt x="256" y="5"/>
                  <a:pt x="256" y="6"/>
                  <a:pt x="256" y="6"/>
                </a:cubicBezTo>
                <a:cubicBezTo>
                  <a:pt x="256" y="6"/>
                  <a:pt x="256" y="6"/>
                  <a:pt x="256" y="6"/>
                </a:cubicBezTo>
                <a:cubicBezTo>
                  <a:pt x="256" y="7"/>
                  <a:pt x="256" y="7"/>
                  <a:pt x="256" y="7"/>
                </a:cubicBezTo>
                <a:cubicBezTo>
                  <a:pt x="256" y="377"/>
                  <a:pt x="256" y="377"/>
                  <a:pt x="256" y="377"/>
                </a:cubicBezTo>
                <a:cubicBezTo>
                  <a:pt x="256" y="380"/>
                  <a:pt x="259" y="384"/>
                  <a:pt x="263" y="384"/>
                </a:cubicBezTo>
                <a:cubicBezTo>
                  <a:pt x="862" y="384"/>
                  <a:pt x="862" y="384"/>
                  <a:pt x="862" y="384"/>
                </a:cubicBezTo>
                <a:cubicBezTo>
                  <a:pt x="866" y="384"/>
                  <a:pt x="869" y="380"/>
                  <a:pt x="869" y="377"/>
                </a:cubicBezTo>
                <a:cubicBezTo>
                  <a:pt x="869" y="7"/>
                  <a:pt x="869" y="7"/>
                  <a:pt x="869" y="7"/>
                </a:cubicBezTo>
                <a:cubicBezTo>
                  <a:pt x="869" y="7"/>
                  <a:pt x="869" y="7"/>
                  <a:pt x="869" y="6"/>
                </a:cubicBezTo>
                <a:close/>
                <a:moveTo>
                  <a:pt x="270" y="22"/>
                </a:moveTo>
                <a:cubicBezTo>
                  <a:pt x="442" y="169"/>
                  <a:pt x="442" y="169"/>
                  <a:pt x="442" y="169"/>
                </a:cubicBezTo>
                <a:cubicBezTo>
                  <a:pt x="270" y="315"/>
                  <a:pt x="270" y="315"/>
                  <a:pt x="270" y="315"/>
                </a:cubicBezTo>
                <a:lnTo>
                  <a:pt x="270" y="22"/>
                </a:lnTo>
                <a:close/>
                <a:moveTo>
                  <a:pt x="282" y="14"/>
                </a:moveTo>
                <a:cubicBezTo>
                  <a:pt x="843" y="14"/>
                  <a:pt x="843" y="14"/>
                  <a:pt x="843" y="14"/>
                </a:cubicBezTo>
                <a:cubicBezTo>
                  <a:pt x="607" y="214"/>
                  <a:pt x="607" y="214"/>
                  <a:pt x="607" y="214"/>
                </a:cubicBezTo>
                <a:cubicBezTo>
                  <a:pt x="582" y="235"/>
                  <a:pt x="541" y="235"/>
                  <a:pt x="515" y="214"/>
                </a:cubicBezTo>
                <a:lnTo>
                  <a:pt x="282" y="14"/>
                </a:lnTo>
                <a:close/>
                <a:moveTo>
                  <a:pt x="855" y="22"/>
                </a:moveTo>
                <a:cubicBezTo>
                  <a:pt x="855" y="315"/>
                  <a:pt x="855" y="315"/>
                  <a:pt x="855" y="315"/>
                </a:cubicBezTo>
                <a:cubicBezTo>
                  <a:pt x="683" y="168"/>
                  <a:pt x="683" y="168"/>
                  <a:pt x="683" y="168"/>
                </a:cubicBezTo>
                <a:lnTo>
                  <a:pt x="855" y="22"/>
                </a:lnTo>
                <a:close/>
                <a:moveTo>
                  <a:pt x="270" y="370"/>
                </a:moveTo>
                <a:cubicBezTo>
                  <a:pt x="270" y="333"/>
                  <a:pt x="270" y="333"/>
                  <a:pt x="270" y="333"/>
                </a:cubicBezTo>
                <a:cubicBezTo>
                  <a:pt x="453" y="178"/>
                  <a:pt x="453" y="178"/>
                  <a:pt x="453" y="178"/>
                </a:cubicBezTo>
                <a:cubicBezTo>
                  <a:pt x="506" y="224"/>
                  <a:pt x="506" y="224"/>
                  <a:pt x="506" y="224"/>
                </a:cubicBezTo>
                <a:cubicBezTo>
                  <a:pt x="521" y="237"/>
                  <a:pt x="541" y="244"/>
                  <a:pt x="561" y="244"/>
                </a:cubicBezTo>
                <a:cubicBezTo>
                  <a:pt x="581" y="244"/>
                  <a:pt x="601" y="237"/>
                  <a:pt x="616" y="224"/>
                </a:cubicBezTo>
                <a:cubicBezTo>
                  <a:pt x="672" y="177"/>
                  <a:pt x="672" y="177"/>
                  <a:pt x="672" y="177"/>
                </a:cubicBezTo>
                <a:cubicBezTo>
                  <a:pt x="855" y="333"/>
                  <a:pt x="855" y="333"/>
                  <a:pt x="855" y="333"/>
                </a:cubicBezTo>
                <a:cubicBezTo>
                  <a:pt x="855" y="370"/>
                  <a:pt x="855" y="370"/>
                  <a:pt x="855" y="370"/>
                </a:cubicBezTo>
                <a:lnTo>
                  <a:pt x="270" y="370"/>
                </a:lnTo>
                <a:close/>
                <a:moveTo>
                  <a:pt x="204" y="7"/>
                </a:moveTo>
                <a:cubicBezTo>
                  <a:pt x="204" y="11"/>
                  <a:pt x="201" y="14"/>
                  <a:pt x="197" y="14"/>
                </a:cubicBezTo>
                <a:cubicBezTo>
                  <a:pt x="7" y="14"/>
                  <a:pt x="7" y="14"/>
                  <a:pt x="7" y="14"/>
                </a:cubicBezTo>
                <a:cubicBezTo>
                  <a:pt x="3" y="14"/>
                  <a:pt x="0" y="11"/>
                  <a:pt x="0" y="7"/>
                </a:cubicBezTo>
                <a:cubicBezTo>
                  <a:pt x="0" y="3"/>
                  <a:pt x="3" y="0"/>
                  <a:pt x="7" y="0"/>
                </a:cubicBezTo>
                <a:cubicBezTo>
                  <a:pt x="197" y="0"/>
                  <a:pt x="197" y="0"/>
                  <a:pt x="197" y="0"/>
                </a:cubicBezTo>
                <a:cubicBezTo>
                  <a:pt x="201" y="0"/>
                  <a:pt x="204" y="3"/>
                  <a:pt x="204" y="7"/>
                </a:cubicBezTo>
                <a:close/>
                <a:moveTo>
                  <a:pt x="204" y="88"/>
                </a:moveTo>
                <a:cubicBezTo>
                  <a:pt x="204" y="92"/>
                  <a:pt x="201" y="95"/>
                  <a:pt x="197" y="95"/>
                </a:cubicBezTo>
                <a:cubicBezTo>
                  <a:pt x="65" y="95"/>
                  <a:pt x="65" y="95"/>
                  <a:pt x="65" y="95"/>
                </a:cubicBezTo>
                <a:cubicBezTo>
                  <a:pt x="61" y="95"/>
                  <a:pt x="58" y="92"/>
                  <a:pt x="58" y="88"/>
                </a:cubicBezTo>
                <a:cubicBezTo>
                  <a:pt x="58" y="84"/>
                  <a:pt x="61" y="81"/>
                  <a:pt x="65" y="81"/>
                </a:cubicBezTo>
                <a:cubicBezTo>
                  <a:pt x="197" y="81"/>
                  <a:pt x="197" y="81"/>
                  <a:pt x="197" y="81"/>
                </a:cubicBezTo>
                <a:cubicBezTo>
                  <a:pt x="201" y="81"/>
                  <a:pt x="204" y="84"/>
                  <a:pt x="204" y="88"/>
                </a:cubicBezTo>
                <a:close/>
                <a:moveTo>
                  <a:pt x="204" y="169"/>
                </a:moveTo>
                <a:cubicBezTo>
                  <a:pt x="204" y="173"/>
                  <a:pt x="201" y="176"/>
                  <a:pt x="197" y="176"/>
                </a:cubicBezTo>
                <a:cubicBezTo>
                  <a:pt x="142" y="176"/>
                  <a:pt x="142" y="176"/>
                  <a:pt x="142" y="176"/>
                </a:cubicBezTo>
                <a:cubicBezTo>
                  <a:pt x="139" y="176"/>
                  <a:pt x="135" y="173"/>
                  <a:pt x="135" y="169"/>
                </a:cubicBezTo>
                <a:cubicBezTo>
                  <a:pt x="135" y="165"/>
                  <a:pt x="139" y="162"/>
                  <a:pt x="142" y="162"/>
                </a:cubicBezTo>
                <a:cubicBezTo>
                  <a:pt x="197" y="162"/>
                  <a:pt x="197" y="162"/>
                  <a:pt x="197" y="162"/>
                </a:cubicBezTo>
                <a:cubicBezTo>
                  <a:pt x="201" y="162"/>
                  <a:pt x="204" y="165"/>
                  <a:pt x="204" y="16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6" name="Oval 61">
            <a:extLst>
              <a:ext uri="{FF2B5EF4-FFF2-40B4-BE49-F238E27FC236}">
                <a16:creationId xmlns:a16="http://schemas.microsoft.com/office/drawing/2014/main" id="{C0428F23-8B6D-4707-9AC4-87EE7C980C2B}"/>
              </a:ext>
            </a:extLst>
          </p:cNvPr>
          <p:cNvSpPr>
            <a:spLocks noChangeArrowheads="1"/>
          </p:cNvSpPr>
          <p:nvPr/>
        </p:nvSpPr>
        <p:spPr bwMode="auto">
          <a:xfrm>
            <a:off x="507757" y="1048410"/>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Freeform 123">
            <a:extLst>
              <a:ext uri="{FF2B5EF4-FFF2-40B4-BE49-F238E27FC236}">
                <a16:creationId xmlns:a16="http://schemas.microsoft.com/office/drawing/2014/main" id="{5C5F16D5-326D-453D-BD0D-3F16D0082FCB}"/>
              </a:ext>
            </a:extLst>
          </p:cNvPr>
          <p:cNvSpPr>
            <a:spLocks noEditPoints="1"/>
          </p:cNvSpPr>
          <p:nvPr/>
        </p:nvSpPr>
        <p:spPr bwMode="auto">
          <a:xfrm>
            <a:off x="644342" y="1197528"/>
            <a:ext cx="522995" cy="524724"/>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pic>
        <p:nvPicPr>
          <p:cNvPr id="29" name="Picture 6" descr="Image result for viber logo transparent">
            <a:extLst>
              <a:ext uri="{FF2B5EF4-FFF2-40B4-BE49-F238E27FC236}">
                <a16:creationId xmlns:a16="http://schemas.microsoft.com/office/drawing/2014/main" id="{28D273FE-9516-475E-A229-DCB5C98CE18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80573" y="3012568"/>
            <a:ext cx="961828" cy="44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40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p:nvPr/>
        </p:nvSpPr>
        <p:spPr>
          <a:xfrm>
            <a:off x="-30256" y="610011"/>
            <a:ext cx="9144000" cy="4489631"/>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pic>
        <p:nvPicPr>
          <p:cNvPr id="98" name="Shape 98" descr="50579124_xxl.jpg"/>
          <p:cNvPicPr preferRelativeResize="0"/>
          <p:nvPr/>
        </p:nvPicPr>
        <p:blipFill>
          <a:blip r:embed="rId3">
            <a:alphaModFix/>
          </a:blip>
          <a:stretch>
            <a:fillRect/>
          </a:stretch>
        </p:blipFill>
        <p:spPr>
          <a:xfrm>
            <a:off x="6356" y="2416038"/>
            <a:ext cx="1897554" cy="2057251"/>
          </a:xfrm>
          <a:prstGeom prst="rect">
            <a:avLst/>
          </a:prstGeom>
          <a:noFill/>
          <a:ln>
            <a:noFill/>
          </a:ln>
        </p:spPr>
      </p:pic>
      <p:sp>
        <p:nvSpPr>
          <p:cNvPr id="10" name="Rectangle 9"/>
          <p:cNvSpPr/>
          <p:nvPr/>
        </p:nvSpPr>
        <p:spPr>
          <a:xfrm>
            <a:off x="0" y="1806437"/>
            <a:ext cx="1901168" cy="609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CONTINOOUS</a:t>
            </a:r>
            <a:endParaRPr lang="el-GR" sz="1200" b="1" dirty="0">
              <a:solidFill>
                <a:schemeClr val="bg2">
                  <a:lumMod val="50000"/>
                </a:schemeClr>
              </a:solidFill>
            </a:endParaRPr>
          </a:p>
        </p:txBody>
      </p:sp>
      <p:sp>
        <p:nvSpPr>
          <p:cNvPr id="13" name="Rectangle 12">
            <a:extLst>
              <a:ext uri="{FF2B5EF4-FFF2-40B4-BE49-F238E27FC236}">
                <a16:creationId xmlns:a16="http://schemas.microsoft.com/office/drawing/2014/main" id="{AA65F282-8ABF-4104-9C95-DD5F9651F4B8}"/>
              </a:ext>
            </a:extLst>
          </p:cNvPr>
          <p:cNvSpPr/>
          <p:nvPr/>
        </p:nvSpPr>
        <p:spPr>
          <a:xfrm>
            <a:off x="2327982" y="1806437"/>
            <a:ext cx="2555245" cy="609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CREDIBLE FEEDBACK</a:t>
            </a:r>
            <a:endParaRPr lang="el-GR" sz="1200" b="1" dirty="0">
              <a:solidFill>
                <a:schemeClr val="bg2">
                  <a:lumMod val="50000"/>
                </a:schemeClr>
              </a:solidFill>
            </a:endParaRPr>
          </a:p>
        </p:txBody>
      </p:sp>
      <p:pic>
        <p:nvPicPr>
          <p:cNvPr id="20" name="Shape 108" descr="Questionnaire Snapshots.jpg">
            <a:extLst>
              <a:ext uri="{FF2B5EF4-FFF2-40B4-BE49-F238E27FC236}">
                <a16:creationId xmlns:a16="http://schemas.microsoft.com/office/drawing/2014/main" id="{BEE01B3A-CE6D-48B4-AED6-091F9237CEF4}"/>
              </a:ext>
            </a:extLst>
          </p:cNvPr>
          <p:cNvPicPr preferRelativeResize="0"/>
          <p:nvPr/>
        </p:nvPicPr>
        <p:blipFill rotWithShape="1">
          <a:blip r:embed="rId4">
            <a:alphaModFix/>
          </a:blip>
          <a:srcRect l="55361" t="4027" b="4018"/>
          <a:stretch/>
        </p:blipFill>
        <p:spPr>
          <a:xfrm>
            <a:off x="5182233" y="2347476"/>
            <a:ext cx="1412670" cy="2676133"/>
          </a:xfrm>
          <a:prstGeom prst="rect">
            <a:avLst/>
          </a:prstGeom>
          <a:noFill/>
          <a:ln>
            <a:noFill/>
          </a:ln>
        </p:spPr>
      </p:pic>
      <p:sp>
        <p:nvSpPr>
          <p:cNvPr id="26" name="Isosceles Triangle 23">
            <a:extLst>
              <a:ext uri="{FF2B5EF4-FFF2-40B4-BE49-F238E27FC236}">
                <a16:creationId xmlns:a16="http://schemas.microsoft.com/office/drawing/2014/main" id="{AE139330-D2AB-4C24-BE2D-B7768B3FFA50}"/>
              </a:ext>
            </a:extLst>
          </p:cNvPr>
          <p:cNvSpPr/>
          <p:nvPr/>
        </p:nvSpPr>
        <p:spPr>
          <a:xfrm rot="19003935">
            <a:off x="1883442" y="3389266"/>
            <a:ext cx="337936" cy="351786"/>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Isosceles Triangle 23">
            <a:extLst>
              <a:ext uri="{FF2B5EF4-FFF2-40B4-BE49-F238E27FC236}">
                <a16:creationId xmlns:a16="http://schemas.microsoft.com/office/drawing/2014/main" id="{A2D7AD2B-4CFC-4434-840A-96E8AE726410}"/>
              </a:ext>
            </a:extLst>
          </p:cNvPr>
          <p:cNvSpPr/>
          <p:nvPr/>
        </p:nvSpPr>
        <p:spPr>
          <a:xfrm rot="19003935">
            <a:off x="4560666" y="3399390"/>
            <a:ext cx="337936" cy="351786"/>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Rectangle 12">
            <a:extLst>
              <a:ext uri="{FF2B5EF4-FFF2-40B4-BE49-F238E27FC236}">
                <a16:creationId xmlns:a16="http://schemas.microsoft.com/office/drawing/2014/main" id="{0292BB1D-A7A2-45D3-8C59-D88449E857E7}"/>
              </a:ext>
            </a:extLst>
          </p:cNvPr>
          <p:cNvSpPr/>
          <p:nvPr/>
        </p:nvSpPr>
        <p:spPr>
          <a:xfrm>
            <a:off x="4571378" y="1801440"/>
            <a:ext cx="2555245" cy="609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OMNI INSIGHTS</a:t>
            </a:r>
            <a:endParaRPr lang="el-GR" sz="1200" b="1" dirty="0">
              <a:solidFill>
                <a:schemeClr val="bg2">
                  <a:lumMod val="50000"/>
                </a:schemeClr>
              </a:solidFill>
            </a:endParaRPr>
          </a:p>
        </p:txBody>
      </p:sp>
      <p:pic>
        <p:nvPicPr>
          <p:cNvPr id="30" name="Shape 99" descr="Questionnaire Snapshots.jpg">
            <a:extLst>
              <a:ext uri="{FF2B5EF4-FFF2-40B4-BE49-F238E27FC236}">
                <a16:creationId xmlns:a16="http://schemas.microsoft.com/office/drawing/2014/main" id="{72B4565E-C5BE-4D9C-B30A-3C12DE26D088}"/>
              </a:ext>
            </a:extLst>
          </p:cNvPr>
          <p:cNvPicPr preferRelativeResize="0"/>
          <p:nvPr/>
        </p:nvPicPr>
        <p:blipFill rotWithShape="1">
          <a:blip r:embed="rId4">
            <a:alphaModFix/>
          </a:blip>
          <a:srcRect t="4257" r="55361" b="3788"/>
          <a:stretch/>
        </p:blipFill>
        <p:spPr>
          <a:xfrm>
            <a:off x="7417133" y="2339185"/>
            <a:ext cx="1438693" cy="2684424"/>
          </a:xfrm>
          <a:prstGeom prst="rect">
            <a:avLst/>
          </a:prstGeom>
          <a:noFill/>
          <a:ln>
            <a:noFill/>
          </a:ln>
        </p:spPr>
      </p:pic>
      <p:pic>
        <p:nvPicPr>
          <p:cNvPr id="31" name="Picture 4" descr="Image result for review us on google maps">
            <a:extLst>
              <a:ext uri="{FF2B5EF4-FFF2-40B4-BE49-F238E27FC236}">
                <a16:creationId xmlns:a16="http://schemas.microsoft.com/office/drawing/2014/main" id="{62D34A54-7955-4149-8656-D6DF114BC4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529" y="2990812"/>
            <a:ext cx="1166457" cy="1166457"/>
          </a:xfrm>
          <a:prstGeom prst="rect">
            <a:avLst/>
          </a:prstGeom>
          <a:noFill/>
          <a:extLst>
            <a:ext uri="{909E8E84-426E-40DD-AFC4-6F175D3DCCD1}">
              <a14:hiddenFill xmlns:a14="http://schemas.microsoft.com/office/drawing/2010/main">
                <a:solidFill>
                  <a:srgbClr val="FFFFFF"/>
                </a:solidFill>
              </a14:hiddenFill>
            </a:ext>
          </a:extLst>
        </p:spPr>
      </p:pic>
      <p:sp>
        <p:nvSpPr>
          <p:cNvPr id="32" name="Isosceles Triangle 23">
            <a:extLst>
              <a:ext uri="{FF2B5EF4-FFF2-40B4-BE49-F238E27FC236}">
                <a16:creationId xmlns:a16="http://schemas.microsoft.com/office/drawing/2014/main" id="{8F6B4623-A646-426F-A56E-078DA58D9DEE}"/>
              </a:ext>
            </a:extLst>
          </p:cNvPr>
          <p:cNvSpPr/>
          <p:nvPr/>
        </p:nvSpPr>
        <p:spPr>
          <a:xfrm rot="19003935">
            <a:off x="6716712" y="3395963"/>
            <a:ext cx="337936" cy="351786"/>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12">
            <a:extLst>
              <a:ext uri="{FF2B5EF4-FFF2-40B4-BE49-F238E27FC236}">
                <a16:creationId xmlns:a16="http://schemas.microsoft.com/office/drawing/2014/main" id="{1671C7B5-7972-4604-B7C5-DB6A2C072232}"/>
              </a:ext>
            </a:extLst>
          </p:cNvPr>
          <p:cNvSpPr/>
          <p:nvPr/>
        </p:nvSpPr>
        <p:spPr>
          <a:xfrm>
            <a:off x="6988349" y="1806437"/>
            <a:ext cx="2214318" cy="6096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50000"/>
                  </a:schemeClr>
                </a:solidFill>
              </a:rPr>
              <a:t>REAL TIME ACTION</a:t>
            </a:r>
            <a:endParaRPr lang="el-GR" sz="1200" b="1" dirty="0">
              <a:solidFill>
                <a:schemeClr val="bg2">
                  <a:lumMod val="50000"/>
                </a:schemeClr>
              </a:solidFill>
            </a:endParaRPr>
          </a:p>
        </p:txBody>
      </p:sp>
      <p:sp>
        <p:nvSpPr>
          <p:cNvPr id="40" name="Oval 14">
            <a:extLst>
              <a:ext uri="{FF2B5EF4-FFF2-40B4-BE49-F238E27FC236}">
                <a16:creationId xmlns:a16="http://schemas.microsoft.com/office/drawing/2014/main" id="{85CB0195-C0E5-4751-B2B1-A85B5197AB89}"/>
              </a:ext>
            </a:extLst>
          </p:cNvPr>
          <p:cNvSpPr>
            <a:spLocks noChangeArrowheads="1"/>
          </p:cNvSpPr>
          <p:nvPr/>
        </p:nvSpPr>
        <p:spPr bwMode="auto">
          <a:xfrm>
            <a:off x="7724999" y="1068202"/>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1" name="Freeform 113">
            <a:extLst>
              <a:ext uri="{FF2B5EF4-FFF2-40B4-BE49-F238E27FC236}">
                <a16:creationId xmlns:a16="http://schemas.microsoft.com/office/drawing/2014/main" id="{E4AAF599-0807-4F83-9DF7-1C381C949C46}"/>
              </a:ext>
            </a:extLst>
          </p:cNvPr>
          <p:cNvSpPr>
            <a:spLocks noEditPoints="1"/>
          </p:cNvSpPr>
          <p:nvPr/>
        </p:nvSpPr>
        <p:spPr bwMode="auto">
          <a:xfrm>
            <a:off x="7879034" y="1208624"/>
            <a:ext cx="450381" cy="440007"/>
          </a:xfrm>
          <a:custGeom>
            <a:avLst/>
            <a:gdLst>
              <a:gd name="T0" fmla="*/ 530 w 582"/>
              <a:gd name="T1" fmla="*/ 0 h 569"/>
              <a:gd name="T2" fmla="*/ 237 w 582"/>
              <a:gd name="T3" fmla="*/ 196 h 569"/>
              <a:gd name="T4" fmla="*/ 44 w 582"/>
              <a:gd name="T5" fmla="*/ 285 h 569"/>
              <a:gd name="T6" fmla="*/ 52 w 582"/>
              <a:gd name="T7" fmla="*/ 295 h 569"/>
              <a:gd name="T8" fmla="*/ 138 w 582"/>
              <a:gd name="T9" fmla="*/ 305 h 569"/>
              <a:gd name="T10" fmla="*/ 109 w 582"/>
              <a:gd name="T11" fmla="*/ 362 h 569"/>
              <a:gd name="T12" fmla="*/ 197 w 582"/>
              <a:gd name="T13" fmla="*/ 466 h 569"/>
              <a:gd name="T14" fmla="*/ 238 w 582"/>
              <a:gd name="T15" fmla="*/ 432 h 569"/>
              <a:gd name="T16" fmla="*/ 265 w 582"/>
              <a:gd name="T17" fmla="*/ 432 h 569"/>
              <a:gd name="T18" fmla="*/ 275 w 582"/>
              <a:gd name="T19" fmla="*/ 518 h 569"/>
              <a:gd name="T20" fmla="*/ 282 w 582"/>
              <a:gd name="T21" fmla="*/ 527 h 569"/>
              <a:gd name="T22" fmla="*/ 366 w 582"/>
              <a:gd name="T23" fmla="*/ 454 h 569"/>
              <a:gd name="T24" fmla="*/ 481 w 582"/>
              <a:gd name="T25" fmla="*/ 235 h 569"/>
              <a:gd name="T26" fmla="*/ 63 w 582"/>
              <a:gd name="T27" fmla="*/ 278 h 569"/>
              <a:gd name="T28" fmla="*/ 225 w 582"/>
              <a:gd name="T29" fmla="*/ 210 h 569"/>
              <a:gd name="T30" fmla="*/ 63 w 582"/>
              <a:gd name="T31" fmla="*/ 278 h 569"/>
              <a:gd name="T32" fmla="*/ 149 w 582"/>
              <a:gd name="T33" fmla="*/ 421 h 569"/>
              <a:gd name="T34" fmla="*/ 145 w 582"/>
              <a:gd name="T35" fmla="*/ 345 h 569"/>
              <a:gd name="T36" fmla="*/ 225 w 582"/>
              <a:gd name="T37" fmla="*/ 425 h 569"/>
              <a:gd name="T38" fmla="*/ 353 w 582"/>
              <a:gd name="T39" fmla="*/ 449 h 569"/>
              <a:gd name="T40" fmla="*/ 285 w 582"/>
              <a:gd name="T41" fmla="*/ 414 h 569"/>
              <a:gd name="T42" fmla="*/ 353 w 582"/>
              <a:gd name="T43" fmla="*/ 449 h 569"/>
              <a:gd name="T44" fmla="*/ 271 w 582"/>
              <a:gd name="T45" fmla="*/ 407 h 569"/>
              <a:gd name="T46" fmla="*/ 254 w 582"/>
              <a:gd name="T47" fmla="*/ 422 h 569"/>
              <a:gd name="T48" fmla="*/ 149 w 582"/>
              <a:gd name="T49" fmla="*/ 314 h 569"/>
              <a:gd name="T50" fmla="*/ 163 w 582"/>
              <a:gd name="T51" fmla="*/ 298 h 569"/>
              <a:gd name="T52" fmla="*/ 530 w 582"/>
              <a:gd name="T53" fmla="*/ 14 h 569"/>
              <a:gd name="T54" fmla="*/ 472 w 582"/>
              <a:gd name="T55" fmla="*/ 225 h 569"/>
              <a:gd name="T56" fmla="*/ 396 w 582"/>
              <a:gd name="T57" fmla="*/ 126 h 569"/>
              <a:gd name="T58" fmla="*/ 363 w 582"/>
              <a:gd name="T59" fmla="*/ 207 h 569"/>
              <a:gd name="T60" fmla="*/ 430 w 582"/>
              <a:gd name="T61" fmla="*/ 207 h 569"/>
              <a:gd name="T62" fmla="*/ 396 w 582"/>
              <a:gd name="T63" fmla="*/ 126 h 569"/>
              <a:gd name="T64" fmla="*/ 396 w 582"/>
              <a:gd name="T65" fmla="*/ 207 h 569"/>
              <a:gd name="T66" fmla="*/ 373 w 582"/>
              <a:gd name="T67" fmla="*/ 150 h 569"/>
              <a:gd name="T68" fmla="*/ 420 w 582"/>
              <a:gd name="T69" fmla="*/ 150 h 569"/>
              <a:gd name="T70" fmla="*/ 149 w 582"/>
              <a:gd name="T71" fmla="*/ 468 h 569"/>
              <a:gd name="T72" fmla="*/ 53 w 582"/>
              <a:gd name="T73" fmla="*/ 560 h 569"/>
              <a:gd name="T74" fmla="*/ 8 w 582"/>
              <a:gd name="T75" fmla="*/ 569 h 569"/>
              <a:gd name="T76" fmla="*/ 1 w 582"/>
              <a:gd name="T77" fmla="*/ 560 h 569"/>
              <a:gd name="T78" fmla="*/ 38 w 582"/>
              <a:gd name="T79" fmla="*/ 442 h 569"/>
              <a:gd name="T80" fmla="*/ 107 w 582"/>
              <a:gd name="T81" fmla="*/ 430 h 569"/>
              <a:gd name="T82" fmla="*/ 48 w 582"/>
              <a:gd name="T83" fmla="*/ 452 h 569"/>
              <a:gd name="T84" fmla="*/ 18 w 582"/>
              <a:gd name="T85" fmla="*/ 552 h 569"/>
              <a:gd name="T86" fmla="*/ 118 w 582"/>
              <a:gd name="T87" fmla="*/ 522 h 569"/>
              <a:gd name="T88" fmla="*/ 140 w 582"/>
              <a:gd name="T89" fmla="*/ 46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2" h="569">
                <a:moveTo>
                  <a:pt x="562" y="8"/>
                </a:moveTo>
                <a:cubicBezTo>
                  <a:pt x="556" y="3"/>
                  <a:pt x="546" y="0"/>
                  <a:pt x="530" y="0"/>
                </a:cubicBezTo>
                <a:cubicBezTo>
                  <a:pt x="493" y="0"/>
                  <a:pt x="405" y="19"/>
                  <a:pt x="335" y="89"/>
                </a:cubicBezTo>
                <a:cubicBezTo>
                  <a:pt x="237" y="196"/>
                  <a:pt x="237" y="196"/>
                  <a:pt x="237" y="196"/>
                </a:cubicBezTo>
                <a:cubicBezTo>
                  <a:pt x="221" y="195"/>
                  <a:pt x="153" y="191"/>
                  <a:pt x="117" y="205"/>
                </a:cubicBezTo>
                <a:cubicBezTo>
                  <a:pt x="74" y="220"/>
                  <a:pt x="45" y="283"/>
                  <a:pt x="44" y="285"/>
                </a:cubicBezTo>
                <a:cubicBezTo>
                  <a:pt x="42" y="288"/>
                  <a:pt x="43" y="291"/>
                  <a:pt x="45" y="293"/>
                </a:cubicBezTo>
                <a:cubicBezTo>
                  <a:pt x="46" y="295"/>
                  <a:pt x="49" y="296"/>
                  <a:pt x="52" y="295"/>
                </a:cubicBezTo>
                <a:cubicBezTo>
                  <a:pt x="90" y="283"/>
                  <a:pt x="128" y="292"/>
                  <a:pt x="145" y="297"/>
                </a:cubicBezTo>
                <a:cubicBezTo>
                  <a:pt x="138" y="305"/>
                  <a:pt x="138" y="305"/>
                  <a:pt x="138" y="305"/>
                </a:cubicBezTo>
                <a:cubicBezTo>
                  <a:pt x="133" y="311"/>
                  <a:pt x="134" y="321"/>
                  <a:pt x="138" y="332"/>
                </a:cubicBezTo>
                <a:cubicBezTo>
                  <a:pt x="109" y="362"/>
                  <a:pt x="109" y="362"/>
                  <a:pt x="109" y="362"/>
                </a:cubicBezTo>
                <a:cubicBezTo>
                  <a:pt x="96" y="376"/>
                  <a:pt x="115" y="407"/>
                  <a:pt x="139" y="431"/>
                </a:cubicBezTo>
                <a:cubicBezTo>
                  <a:pt x="158" y="449"/>
                  <a:pt x="181" y="466"/>
                  <a:pt x="197" y="466"/>
                </a:cubicBezTo>
                <a:cubicBezTo>
                  <a:pt x="201" y="466"/>
                  <a:pt x="205" y="464"/>
                  <a:pt x="208" y="461"/>
                </a:cubicBezTo>
                <a:cubicBezTo>
                  <a:pt x="238" y="432"/>
                  <a:pt x="238" y="432"/>
                  <a:pt x="238" y="432"/>
                </a:cubicBezTo>
                <a:cubicBezTo>
                  <a:pt x="244" y="434"/>
                  <a:pt x="250" y="436"/>
                  <a:pt x="254" y="436"/>
                </a:cubicBezTo>
                <a:cubicBezTo>
                  <a:pt x="260" y="436"/>
                  <a:pt x="263" y="433"/>
                  <a:pt x="265" y="432"/>
                </a:cubicBezTo>
                <a:cubicBezTo>
                  <a:pt x="274" y="424"/>
                  <a:pt x="274" y="424"/>
                  <a:pt x="274" y="424"/>
                </a:cubicBezTo>
                <a:cubicBezTo>
                  <a:pt x="279" y="442"/>
                  <a:pt x="287" y="480"/>
                  <a:pt x="275" y="518"/>
                </a:cubicBezTo>
                <a:cubicBezTo>
                  <a:pt x="275" y="521"/>
                  <a:pt x="275" y="524"/>
                  <a:pt x="277" y="526"/>
                </a:cubicBezTo>
                <a:cubicBezTo>
                  <a:pt x="279" y="527"/>
                  <a:pt x="280" y="527"/>
                  <a:pt x="282" y="527"/>
                </a:cubicBezTo>
                <a:cubicBezTo>
                  <a:pt x="283" y="527"/>
                  <a:pt x="284" y="527"/>
                  <a:pt x="285" y="527"/>
                </a:cubicBezTo>
                <a:cubicBezTo>
                  <a:pt x="288" y="526"/>
                  <a:pt x="350" y="496"/>
                  <a:pt x="366" y="454"/>
                </a:cubicBezTo>
                <a:cubicBezTo>
                  <a:pt x="379" y="417"/>
                  <a:pt x="375" y="349"/>
                  <a:pt x="374" y="333"/>
                </a:cubicBezTo>
                <a:cubicBezTo>
                  <a:pt x="481" y="235"/>
                  <a:pt x="481" y="235"/>
                  <a:pt x="481" y="235"/>
                </a:cubicBezTo>
                <a:cubicBezTo>
                  <a:pt x="565" y="151"/>
                  <a:pt x="582" y="28"/>
                  <a:pt x="562" y="8"/>
                </a:cubicBezTo>
                <a:close/>
                <a:moveTo>
                  <a:pt x="63" y="278"/>
                </a:moveTo>
                <a:cubicBezTo>
                  <a:pt x="74" y="259"/>
                  <a:pt x="95" y="227"/>
                  <a:pt x="121" y="218"/>
                </a:cubicBezTo>
                <a:cubicBezTo>
                  <a:pt x="150" y="207"/>
                  <a:pt x="200" y="208"/>
                  <a:pt x="225" y="210"/>
                </a:cubicBezTo>
                <a:cubicBezTo>
                  <a:pt x="156" y="286"/>
                  <a:pt x="156" y="286"/>
                  <a:pt x="156" y="286"/>
                </a:cubicBezTo>
                <a:cubicBezTo>
                  <a:pt x="143" y="281"/>
                  <a:pt x="105" y="270"/>
                  <a:pt x="63" y="278"/>
                </a:cubicBezTo>
                <a:close/>
                <a:moveTo>
                  <a:pt x="199" y="451"/>
                </a:moveTo>
                <a:cubicBezTo>
                  <a:pt x="195" y="454"/>
                  <a:pt x="174" y="446"/>
                  <a:pt x="149" y="421"/>
                </a:cubicBezTo>
                <a:cubicBezTo>
                  <a:pt x="124" y="396"/>
                  <a:pt x="116" y="375"/>
                  <a:pt x="119" y="372"/>
                </a:cubicBezTo>
                <a:cubicBezTo>
                  <a:pt x="145" y="345"/>
                  <a:pt x="145" y="345"/>
                  <a:pt x="145" y="345"/>
                </a:cubicBezTo>
                <a:cubicBezTo>
                  <a:pt x="155" y="361"/>
                  <a:pt x="169" y="377"/>
                  <a:pt x="181" y="389"/>
                </a:cubicBezTo>
                <a:cubicBezTo>
                  <a:pt x="196" y="404"/>
                  <a:pt x="212" y="417"/>
                  <a:pt x="225" y="425"/>
                </a:cubicBezTo>
                <a:lnTo>
                  <a:pt x="199" y="451"/>
                </a:lnTo>
                <a:close/>
                <a:moveTo>
                  <a:pt x="353" y="449"/>
                </a:moveTo>
                <a:cubicBezTo>
                  <a:pt x="343" y="475"/>
                  <a:pt x="311" y="496"/>
                  <a:pt x="293" y="507"/>
                </a:cubicBezTo>
                <a:cubicBezTo>
                  <a:pt x="301" y="465"/>
                  <a:pt x="290" y="427"/>
                  <a:pt x="285" y="414"/>
                </a:cubicBezTo>
                <a:cubicBezTo>
                  <a:pt x="361" y="345"/>
                  <a:pt x="361" y="345"/>
                  <a:pt x="361" y="345"/>
                </a:cubicBezTo>
                <a:cubicBezTo>
                  <a:pt x="362" y="370"/>
                  <a:pt x="363" y="421"/>
                  <a:pt x="353" y="449"/>
                </a:cubicBezTo>
                <a:close/>
                <a:moveTo>
                  <a:pt x="273" y="406"/>
                </a:moveTo>
                <a:cubicBezTo>
                  <a:pt x="272" y="406"/>
                  <a:pt x="272" y="407"/>
                  <a:pt x="271" y="407"/>
                </a:cubicBezTo>
                <a:cubicBezTo>
                  <a:pt x="256" y="421"/>
                  <a:pt x="256" y="421"/>
                  <a:pt x="256" y="421"/>
                </a:cubicBezTo>
                <a:cubicBezTo>
                  <a:pt x="256" y="421"/>
                  <a:pt x="255" y="422"/>
                  <a:pt x="254" y="422"/>
                </a:cubicBezTo>
                <a:cubicBezTo>
                  <a:pt x="244" y="422"/>
                  <a:pt x="219" y="407"/>
                  <a:pt x="191" y="379"/>
                </a:cubicBezTo>
                <a:cubicBezTo>
                  <a:pt x="158" y="346"/>
                  <a:pt x="146" y="319"/>
                  <a:pt x="149" y="314"/>
                </a:cubicBezTo>
                <a:cubicBezTo>
                  <a:pt x="162" y="299"/>
                  <a:pt x="162" y="299"/>
                  <a:pt x="162" y="299"/>
                </a:cubicBezTo>
                <a:cubicBezTo>
                  <a:pt x="163" y="299"/>
                  <a:pt x="163" y="299"/>
                  <a:pt x="163" y="298"/>
                </a:cubicBezTo>
                <a:cubicBezTo>
                  <a:pt x="345" y="98"/>
                  <a:pt x="345" y="98"/>
                  <a:pt x="345" y="98"/>
                </a:cubicBezTo>
                <a:cubicBezTo>
                  <a:pt x="407" y="37"/>
                  <a:pt x="490" y="14"/>
                  <a:pt x="530" y="14"/>
                </a:cubicBezTo>
                <a:cubicBezTo>
                  <a:pt x="544" y="14"/>
                  <a:pt x="550" y="17"/>
                  <a:pt x="552" y="18"/>
                </a:cubicBezTo>
                <a:cubicBezTo>
                  <a:pt x="565" y="31"/>
                  <a:pt x="552" y="144"/>
                  <a:pt x="472" y="225"/>
                </a:cubicBezTo>
                <a:lnTo>
                  <a:pt x="273" y="406"/>
                </a:lnTo>
                <a:close/>
                <a:moveTo>
                  <a:pt x="396" y="126"/>
                </a:moveTo>
                <a:cubicBezTo>
                  <a:pt x="384" y="126"/>
                  <a:pt x="372" y="131"/>
                  <a:pt x="363" y="140"/>
                </a:cubicBezTo>
                <a:cubicBezTo>
                  <a:pt x="344" y="158"/>
                  <a:pt x="344" y="189"/>
                  <a:pt x="363" y="207"/>
                </a:cubicBezTo>
                <a:cubicBezTo>
                  <a:pt x="372" y="216"/>
                  <a:pt x="384" y="221"/>
                  <a:pt x="396" y="221"/>
                </a:cubicBezTo>
                <a:cubicBezTo>
                  <a:pt x="409" y="221"/>
                  <a:pt x="421" y="216"/>
                  <a:pt x="430" y="207"/>
                </a:cubicBezTo>
                <a:cubicBezTo>
                  <a:pt x="449" y="189"/>
                  <a:pt x="449" y="158"/>
                  <a:pt x="430" y="140"/>
                </a:cubicBezTo>
                <a:cubicBezTo>
                  <a:pt x="421" y="131"/>
                  <a:pt x="409" y="126"/>
                  <a:pt x="396" y="126"/>
                </a:cubicBezTo>
                <a:close/>
                <a:moveTo>
                  <a:pt x="420" y="197"/>
                </a:moveTo>
                <a:cubicBezTo>
                  <a:pt x="414" y="204"/>
                  <a:pt x="405" y="207"/>
                  <a:pt x="396" y="207"/>
                </a:cubicBezTo>
                <a:cubicBezTo>
                  <a:pt x="387" y="207"/>
                  <a:pt x="379" y="204"/>
                  <a:pt x="373" y="197"/>
                </a:cubicBezTo>
                <a:cubicBezTo>
                  <a:pt x="359" y="184"/>
                  <a:pt x="359" y="163"/>
                  <a:pt x="373" y="150"/>
                </a:cubicBezTo>
                <a:cubicBezTo>
                  <a:pt x="379" y="143"/>
                  <a:pt x="387" y="140"/>
                  <a:pt x="396" y="140"/>
                </a:cubicBezTo>
                <a:cubicBezTo>
                  <a:pt x="405" y="140"/>
                  <a:pt x="414" y="143"/>
                  <a:pt x="420" y="150"/>
                </a:cubicBezTo>
                <a:cubicBezTo>
                  <a:pt x="433" y="163"/>
                  <a:pt x="433" y="184"/>
                  <a:pt x="420" y="197"/>
                </a:cubicBezTo>
                <a:close/>
                <a:moveTo>
                  <a:pt x="149" y="468"/>
                </a:moveTo>
                <a:cubicBezTo>
                  <a:pt x="154" y="490"/>
                  <a:pt x="147" y="513"/>
                  <a:pt x="128" y="532"/>
                </a:cubicBezTo>
                <a:cubicBezTo>
                  <a:pt x="108" y="552"/>
                  <a:pt x="80" y="556"/>
                  <a:pt x="53" y="560"/>
                </a:cubicBezTo>
                <a:cubicBezTo>
                  <a:pt x="38" y="562"/>
                  <a:pt x="23" y="564"/>
                  <a:pt x="10" y="569"/>
                </a:cubicBezTo>
                <a:cubicBezTo>
                  <a:pt x="9" y="569"/>
                  <a:pt x="9" y="569"/>
                  <a:pt x="8" y="569"/>
                </a:cubicBezTo>
                <a:cubicBezTo>
                  <a:pt x="6" y="569"/>
                  <a:pt x="4" y="569"/>
                  <a:pt x="3" y="567"/>
                </a:cubicBezTo>
                <a:cubicBezTo>
                  <a:pt x="1" y="566"/>
                  <a:pt x="0" y="563"/>
                  <a:pt x="1" y="560"/>
                </a:cubicBezTo>
                <a:cubicBezTo>
                  <a:pt x="4" y="549"/>
                  <a:pt x="6" y="536"/>
                  <a:pt x="8" y="523"/>
                </a:cubicBezTo>
                <a:cubicBezTo>
                  <a:pt x="13" y="494"/>
                  <a:pt x="17" y="463"/>
                  <a:pt x="38" y="442"/>
                </a:cubicBezTo>
                <a:cubicBezTo>
                  <a:pt x="57" y="423"/>
                  <a:pt x="80" y="416"/>
                  <a:pt x="102" y="422"/>
                </a:cubicBezTo>
                <a:cubicBezTo>
                  <a:pt x="105" y="423"/>
                  <a:pt x="108" y="426"/>
                  <a:pt x="107" y="430"/>
                </a:cubicBezTo>
                <a:cubicBezTo>
                  <a:pt x="106" y="434"/>
                  <a:pt x="102" y="436"/>
                  <a:pt x="98" y="435"/>
                </a:cubicBezTo>
                <a:cubicBezTo>
                  <a:pt x="81" y="431"/>
                  <a:pt x="64" y="436"/>
                  <a:pt x="48" y="452"/>
                </a:cubicBezTo>
                <a:cubicBezTo>
                  <a:pt x="30" y="470"/>
                  <a:pt x="26" y="498"/>
                  <a:pt x="22" y="525"/>
                </a:cubicBezTo>
                <a:cubicBezTo>
                  <a:pt x="21" y="534"/>
                  <a:pt x="19" y="543"/>
                  <a:pt x="18" y="552"/>
                </a:cubicBezTo>
                <a:cubicBezTo>
                  <a:pt x="29" y="549"/>
                  <a:pt x="40" y="547"/>
                  <a:pt x="51" y="546"/>
                </a:cubicBezTo>
                <a:cubicBezTo>
                  <a:pt x="77" y="542"/>
                  <a:pt x="101" y="538"/>
                  <a:pt x="118" y="522"/>
                </a:cubicBezTo>
                <a:cubicBezTo>
                  <a:pt x="134" y="506"/>
                  <a:pt x="140" y="489"/>
                  <a:pt x="135" y="472"/>
                </a:cubicBezTo>
                <a:cubicBezTo>
                  <a:pt x="134" y="468"/>
                  <a:pt x="136" y="464"/>
                  <a:pt x="140" y="463"/>
                </a:cubicBezTo>
                <a:cubicBezTo>
                  <a:pt x="144" y="462"/>
                  <a:pt x="148" y="465"/>
                  <a:pt x="149" y="4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2" name="Oval 49">
            <a:extLst>
              <a:ext uri="{FF2B5EF4-FFF2-40B4-BE49-F238E27FC236}">
                <a16:creationId xmlns:a16="http://schemas.microsoft.com/office/drawing/2014/main" id="{E95C26B9-6AC1-4E08-8382-BAA9FA62BE1D}"/>
              </a:ext>
            </a:extLst>
          </p:cNvPr>
          <p:cNvSpPr>
            <a:spLocks noChangeArrowheads="1"/>
          </p:cNvSpPr>
          <p:nvPr/>
        </p:nvSpPr>
        <p:spPr bwMode="auto">
          <a:xfrm>
            <a:off x="5482456" y="1062394"/>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3" name="Freeform 84">
            <a:extLst>
              <a:ext uri="{FF2B5EF4-FFF2-40B4-BE49-F238E27FC236}">
                <a16:creationId xmlns:a16="http://schemas.microsoft.com/office/drawing/2014/main" id="{37B30A8D-4916-456B-9F46-6301E866DAD4}"/>
              </a:ext>
            </a:extLst>
          </p:cNvPr>
          <p:cNvSpPr>
            <a:spLocks noEditPoints="1"/>
          </p:cNvSpPr>
          <p:nvPr/>
        </p:nvSpPr>
        <p:spPr bwMode="auto">
          <a:xfrm>
            <a:off x="5654391" y="1301233"/>
            <a:ext cx="479090" cy="346181"/>
          </a:xfrm>
          <a:custGeom>
            <a:avLst/>
            <a:gdLst>
              <a:gd name="T0" fmla="*/ 611 w 618"/>
              <a:gd name="T1" fmla="*/ 447 h 447"/>
              <a:gd name="T2" fmla="*/ 450 w 618"/>
              <a:gd name="T3" fmla="*/ 447 h 447"/>
              <a:gd name="T4" fmla="*/ 443 w 618"/>
              <a:gd name="T5" fmla="*/ 440 h 447"/>
              <a:gd name="T6" fmla="*/ 443 w 618"/>
              <a:gd name="T7" fmla="*/ 7 h 447"/>
              <a:gd name="T8" fmla="*/ 450 w 618"/>
              <a:gd name="T9" fmla="*/ 0 h 447"/>
              <a:gd name="T10" fmla="*/ 611 w 618"/>
              <a:gd name="T11" fmla="*/ 0 h 447"/>
              <a:gd name="T12" fmla="*/ 618 w 618"/>
              <a:gd name="T13" fmla="*/ 7 h 447"/>
              <a:gd name="T14" fmla="*/ 618 w 618"/>
              <a:gd name="T15" fmla="*/ 440 h 447"/>
              <a:gd name="T16" fmla="*/ 611 w 618"/>
              <a:gd name="T17" fmla="*/ 447 h 447"/>
              <a:gd name="T18" fmla="*/ 457 w 618"/>
              <a:gd name="T19" fmla="*/ 433 h 447"/>
              <a:gd name="T20" fmla="*/ 604 w 618"/>
              <a:gd name="T21" fmla="*/ 433 h 447"/>
              <a:gd name="T22" fmla="*/ 604 w 618"/>
              <a:gd name="T23" fmla="*/ 14 h 447"/>
              <a:gd name="T24" fmla="*/ 457 w 618"/>
              <a:gd name="T25" fmla="*/ 14 h 447"/>
              <a:gd name="T26" fmla="*/ 457 w 618"/>
              <a:gd name="T27" fmla="*/ 433 h 447"/>
              <a:gd name="T28" fmla="*/ 389 w 618"/>
              <a:gd name="T29" fmla="*/ 447 h 447"/>
              <a:gd name="T30" fmla="*/ 228 w 618"/>
              <a:gd name="T31" fmla="*/ 447 h 447"/>
              <a:gd name="T32" fmla="*/ 221 w 618"/>
              <a:gd name="T33" fmla="*/ 440 h 447"/>
              <a:gd name="T34" fmla="*/ 221 w 618"/>
              <a:gd name="T35" fmla="*/ 110 h 447"/>
              <a:gd name="T36" fmla="*/ 228 w 618"/>
              <a:gd name="T37" fmla="*/ 103 h 447"/>
              <a:gd name="T38" fmla="*/ 389 w 618"/>
              <a:gd name="T39" fmla="*/ 103 h 447"/>
              <a:gd name="T40" fmla="*/ 396 w 618"/>
              <a:gd name="T41" fmla="*/ 110 h 447"/>
              <a:gd name="T42" fmla="*/ 396 w 618"/>
              <a:gd name="T43" fmla="*/ 440 h 447"/>
              <a:gd name="T44" fmla="*/ 389 w 618"/>
              <a:gd name="T45" fmla="*/ 447 h 447"/>
              <a:gd name="T46" fmla="*/ 235 w 618"/>
              <a:gd name="T47" fmla="*/ 433 h 447"/>
              <a:gd name="T48" fmla="*/ 382 w 618"/>
              <a:gd name="T49" fmla="*/ 433 h 447"/>
              <a:gd name="T50" fmla="*/ 382 w 618"/>
              <a:gd name="T51" fmla="*/ 117 h 447"/>
              <a:gd name="T52" fmla="*/ 235 w 618"/>
              <a:gd name="T53" fmla="*/ 117 h 447"/>
              <a:gd name="T54" fmla="*/ 235 w 618"/>
              <a:gd name="T55" fmla="*/ 433 h 447"/>
              <a:gd name="T56" fmla="*/ 168 w 618"/>
              <a:gd name="T57" fmla="*/ 447 h 447"/>
              <a:gd name="T58" fmla="*/ 7 w 618"/>
              <a:gd name="T59" fmla="*/ 447 h 447"/>
              <a:gd name="T60" fmla="*/ 0 w 618"/>
              <a:gd name="T61" fmla="*/ 440 h 447"/>
              <a:gd name="T62" fmla="*/ 0 w 618"/>
              <a:gd name="T63" fmla="*/ 224 h 447"/>
              <a:gd name="T64" fmla="*/ 7 w 618"/>
              <a:gd name="T65" fmla="*/ 217 h 447"/>
              <a:gd name="T66" fmla="*/ 168 w 618"/>
              <a:gd name="T67" fmla="*/ 217 h 447"/>
              <a:gd name="T68" fmla="*/ 175 w 618"/>
              <a:gd name="T69" fmla="*/ 224 h 447"/>
              <a:gd name="T70" fmla="*/ 175 w 618"/>
              <a:gd name="T71" fmla="*/ 440 h 447"/>
              <a:gd name="T72" fmla="*/ 168 w 618"/>
              <a:gd name="T73" fmla="*/ 447 h 447"/>
              <a:gd name="T74" fmla="*/ 14 w 618"/>
              <a:gd name="T75" fmla="*/ 433 h 447"/>
              <a:gd name="T76" fmla="*/ 161 w 618"/>
              <a:gd name="T77" fmla="*/ 433 h 447"/>
              <a:gd name="T78" fmla="*/ 161 w 618"/>
              <a:gd name="T79" fmla="*/ 231 h 447"/>
              <a:gd name="T80" fmla="*/ 14 w 618"/>
              <a:gd name="T81" fmla="*/ 231 h 447"/>
              <a:gd name="T82" fmla="*/ 14 w 618"/>
              <a:gd name="T83" fmla="*/ 43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8" h="447">
                <a:moveTo>
                  <a:pt x="611" y="447"/>
                </a:moveTo>
                <a:cubicBezTo>
                  <a:pt x="450" y="447"/>
                  <a:pt x="450" y="447"/>
                  <a:pt x="450" y="447"/>
                </a:cubicBezTo>
                <a:cubicBezTo>
                  <a:pt x="446" y="447"/>
                  <a:pt x="443" y="444"/>
                  <a:pt x="443" y="440"/>
                </a:cubicBezTo>
                <a:cubicBezTo>
                  <a:pt x="443" y="7"/>
                  <a:pt x="443" y="7"/>
                  <a:pt x="443" y="7"/>
                </a:cubicBezTo>
                <a:cubicBezTo>
                  <a:pt x="443" y="3"/>
                  <a:pt x="446" y="0"/>
                  <a:pt x="450" y="0"/>
                </a:cubicBezTo>
                <a:cubicBezTo>
                  <a:pt x="611" y="0"/>
                  <a:pt x="611" y="0"/>
                  <a:pt x="611" y="0"/>
                </a:cubicBezTo>
                <a:cubicBezTo>
                  <a:pt x="615" y="0"/>
                  <a:pt x="618" y="3"/>
                  <a:pt x="618" y="7"/>
                </a:cubicBezTo>
                <a:cubicBezTo>
                  <a:pt x="618" y="440"/>
                  <a:pt x="618" y="440"/>
                  <a:pt x="618" y="440"/>
                </a:cubicBezTo>
                <a:cubicBezTo>
                  <a:pt x="618" y="444"/>
                  <a:pt x="615" y="447"/>
                  <a:pt x="611" y="447"/>
                </a:cubicBezTo>
                <a:close/>
                <a:moveTo>
                  <a:pt x="457" y="433"/>
                </a:moveTo>
                <a:cubicBezTo>
                  <a:pt x="604" y="433"/>
                  <a:pt x="604" y="433"/>
                  <a:pt x="604" y="433"/>
                </a:cubicBezTo>
                <a:cubicBezTo>
                  <a:pt x="604" y="14"/>
                  <a:pt x="604" y="14"/>
                  <a:pt x="604" y="14"/>
                </a:cubicBezTo>
                <a:cubicBezTo>
                  <a:pt x="457" y="14"/>
                  <a:pt x="457" y="14"/>
                  <a:pt x="457" y="14"/>
                </a:cubicBezTo>
                <a:lnTo>
                  <a:pt x="457" y="433"/>
                </a:lnTo>
                <a:close/>
                <a:moveTo>
                  <a:pt x="389" y="447"/>
                </a:moveTo>
                <a:cubicBezTo>
                  <a:pt x="228" y="447"/>
                  <a:pt x="228" y="447"/>
                  <a:pt x="228" y="447"/>
                </a:cubicBezTo>
                <a:cubicBezTo>
                  <a:pt x="225" y="447"/>
                  <a:pt x="221" y="444"/>
                  <a:pt x="221" y="440"/>
                </a:cubicBezTo>
                <a:cubicBezTo>
                  <a:pt x="221" y="110"/>
                  <a:pt x="221" y="110"/>
                  <a:pt x="221" y="110"/>
                </a:cubicBezTo>
                <a:cubicBezTo>
                  <a:pt x="221" y="106"/>
                  <a:pt x="225" y="103"/>
                  <a:pt x="228" y="103"/>
                </a:cubicBezTo>
                <a:cubicBezTo>
                  <a:pt x="389" y="103"/>
                  <a:pt x="389" y="103"/>
                  <a:pt x="389" y="103"/>
                </a:cubicBezTo>
                <a:cubicBezTo>
                  <a:pt x="393" y="103"/>
                  <a:pt x="396" y="106"/>
                  <a:pt x="396" y="110"/>
                </a:cubicBezTo>
                <a:cubicBezTo>
                  <a:pt x="396" y="440"/>
                  <a:pt x="396" y="440"/>
                  <a:pt x="396" y="440"/>
                </a:cubicBezTo>
                <a:cubicBezTo>
                  <a:pt x="396" y="444"/>
                  <a:pt x="393" y="447"/>
                  <a:pt x="389" y="447"/>
                </a:cubicBezTo>
                <a:close/>
                <a:moveTo>
                  <a:pt x="235" y="433"/>
                </a:moveTo>
                <a:cubicBezTo>
                  <a:pt x="382" y="433"/>
                  <a:pt x="382" y="433"/>
                  <a:pt x="382" y="433"/>
                </a:cubicBezTo>
                <a:cubicBezTo>
                  <a:pt x="382" y="117"/>
                  <a:pt x="382" y="117"/>
                  <a:pt x="382" y="117"/>
                </a:cubicBezTo>
                <a:cubicBezTo>
                  <a:pt x="235" y="117"/>
                  <a:pt x="235" y="117"/>
                  <a:pt x="235" y="117"/>
                </a:cubicBezTo>
                <a:lnTo>
                  <a:pt x="235" y="433"/>
                </a:lnTo>
                <a:close/>
                <a:moveTo>
                  <a:pt x="168" y="447"/>
                </a:moveTo>
                <a:cubicBezTo>
                  <a:pt x="7" y="447"/>
                  <a:pt x="7" y="447"/>
                  <a:pt x="7" y="447"/>
                </a:cubicBezTo>
                <a:cubicBezTo>
                  <a:pt x="3" y="447"/>
                  <a:pt x="0" y="444"/>
                  <a:pt x="0" y="440"/>
                </a:cubicBezTo>
                <a:cubicBezTo>
                  <a:pt x="0" y="224"/>
                  <a:pt x="0" y="224"/>
                  <a:pt x="0" y="224"/>
                </a:cubicBezTo>
                <a:cubicBezTo>
                  <a:pt x="0" y="220"/>
                  <a:pt x="3" y="217"/>
                  <a:pt x="7" y="217"/>
                </a:cubicBezTo>
                <a:cubicBezTo>
                  <a:pt x="168" y="217"/>
                  <a:pt x="168" y="217"/>
                  <a:pt x="168" y="217"/>
                </a:cubicBezTo>
                <a:cubicBezTo>
                  <a:pt x="172" y="217"/>
                  <a:pt x="175" y="220"/>
                  <a:pt x="175" y="224"/>
                </a:cubicBezTo>
                <a:cubicBezTo>
                  <a:pt x="175" y="440"/>
                  <a:pt x="175" y="440"/>
                  <a:pt x="175" y="440"/>
                </a:cubicBezTo>
                <a:cubicBezTo>
                  <a:pt x="175" y="444"/>
                  <a:pt x="172" y="447"/>
                  <a:pt x="168" y="447"/>
                </a:cubicBezTo>
                <a:close/>
                <a:moveTo>
                  <a:pt x="14" y="433"/>
                </a:moveTo>
                <a:cubicBezTo>
                  <a:pt x="161" y="433"/>
                  <a:pt x="161" y="433"/>
                  <a:pt x="161" y="433"/>
                </a:cubicBezTo>
                <a:cubicBezTo>
                  <a:pt x="161" y="231"/>
                  <a:pt x="161" y="231"/>
                  <a:pt x="161" y="231"/>
                </a:cubicBezTo>
                <a:cubicBezTo>
                  <a:pt x="14" y="231"/>
                  <a:pt x="14" y="231"/>
                  <a:pt x="14" y="231"/>
                </a:cubicBezTo>
                <a:lnTo>
                  <a:pt x="14" y="433"/>
                </a:ln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4" name="Oval 63">
            <a:extLst>
              <a:ext uri="{FF2B5EF4-FFF2-40B4-BE49-F238E27FC236}">
                <a16:creationId xmlns:a16="http://schemas.microsoft.com/office/drawing/2014/main" id="{50A87D4E-3AF8-4AC8-93D2-E831BA2EDDE3}"/>
              </a:ext>
            </a:extLst>
          </p:cNvPr>
          <p:cNvSpPr>
            <a:spLocks noChangeArrowheads="1"/>
          </p:cNvSpPr>
          <p:nvPr/>
        </p:nvSpPr>
        <p:spPr bwMode="auto">
          <a:xfrm>
            <a:off x="3012683" y="1071758"/>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5" name="Freeform 130">
            <a:extLst>
              <a:ext uri="{FF2B5EF4-FFF2-40B4-BE49-F238E27FC236}">
                <a16:creationId xmlns:a16="http://schemas.microsoft.com/office/drawing/2014/main" id="{C28CE927-8894-4BC8-A4D9-C48C8DAC9F7E}"/>
              </a:ext>
            </a:extLst>
          </p:cNvPr>
          <p:cNvSpPr>
            <a:spLocks noEditPoints="1"/>
          </p:cNvSpPr>
          <p:nvPr/>
        </p:nvSpPr>
        <p:spPr bwMode="auto">
          <a:xfrm>
            <a:off x="3082457" y="1335035"/>
            <a:ext cx="672680" cy="297305"/>
          </a:xfrm>
          <a:custGeom>
            <a:avLst/>
            <a:gdLst>
              <a:gd name="T0" fmla="*/ 869 w 869"/>
              <a:gd name="T1" fmla="*/ 6 h 384"/>
              <a:gd name="T2" fmla="*/ 868 w 869"/>
              <a:gd name="T3" fmla="*/ 4 h 384"/>
              <a:gd name="T4" fmla="*/ 868 w 869"/>
              <a:gd name="T5" fmla="*/ 3 h 384"/>
              <a:gd name="T6" fmla="*/ 867 w 869"/>
              <a:gd name="T7" fmla="*/ 2 h 384"/>
              <a:gd name="T8" fmla="*/ 866 w 869"/>
              <a:gd name="T9" fmla="*/ 2 h 384"/>
              <a:gd name="T10" fmla="*/ 865 w 869"/>
              <a:gd name="T11" fmla="*/ 1 h 384"/>
              <a:gd name="T12" fmla="*/ 864 w 869"/>
              <a:gd name="T13" fmla="*/ 0 h 384"/>
              <a:gd name="T14" fmla="*/ 863 w 869"/>
              <a:gd name="T15" fmla="*/ 0 h 384"/>
              <a:gd name="T16" fmla="*/ 862 w 869"/>
              <a:gd name="T17" fmla="*/ 0 h 384"/>
              <a:gd name="T18" fmla="*/ 263 w 869"/>
              <a:gd name="T19" fmla="*/ 0 h 384"/>
              <a:gd name="T20" fmla="*/ 261 w 869"/>
              <a:gd name="T21" fmla="*/ 0 h 384"/>
              <a:gd name="T22" fmla="*/ 260 w 869"/>
              <a:gd name="T23" fmla="*/ 0 h 384"/>
              <a:gd name="T24" fmla="*/ 259 w 869"/>
              <a:gd name="T25" fmla="*/ 1 h 384"/>
              <a:gd name="T26" fmla="*/ 258 w 869"/>
              <a:gd name="T27" fmla="*/ 2 h 384"/>
              <a:gd name="T28" fmla="*/ 258 w 869"/>
              <a:gd name="T29" fmla="*/ 2 h 384"/>
              <a:gd name="T30" fmla="*/ 257 w 869"/>
              <a:gd name="T31" fmla="*/ 3 h 384"/>
              <a:gd name="T32" fmla="*/ 256 w 869"/>
              <a:gd name="T33" fmla="*/ 4 h 384"/>
              <a:gd name="T34" fmla="*/ 256 w 869"/>
              <a:gd name="T35" fmla="*/ 6 h 384"/>
              <a:gd name="T36" fmla="*/ 256 w 869"/>
              <a:gd name="T37" fmla="*/ 7 h 384"/>
              <a:gd name="T38" fmla="*/ 263 w 869"/>
              <a:gd name="T39" fmla="*/ 384 h 384"/>
              <a:gd name="T40" fmla="*/ 869 w 869"/>
              <a:gd name="T41" fmla="*/ 377 h 384"/>
              <a:gd name="T42" fmla="*/ 869 w 869"/>
              <a:gd name="T43" fmla="*/ 6 h 384"/>
              <a:gd name="T44" fmla="*/ 442 w 869"/>
              <a:gd name="T45" fmla="*/ 169 h 384"/>
              <a:gd name="T46" fmla="*/ 270 w 869"/>
              <a:gd name="T47" fmla="*/ 22 h 384"/>
              <a:gd name="T48" fmla="*/ 843 w 869"/>
              <a:gd name="T49" fmla="*/ 14 h 384"/>
              <a:gd name="T50" fmla="*/ 515 w 869"/>
              <a:gd name="T51" fmla="*/ 214 h 384"/>
              <a:gd name="T52" fmla="*/ 855 w 869"/>
              <a:gd name="T53" fmla="*/ 22 h 384"/>
              <a:gd name="T54" fmla="*/ 683 w 869"/>
              <a:gd name="T55" fmla="*/ 168 h 384"/>
              <a:gd name="T56" fmla="*/ 270 w 869"/>
              <a:gd name="T57" fmla="*/ 370 h 384"/>
              <a:gd name="T58" fmla="*/ 453 w 869"/>
              <a:gd name="T59" fmla="*/ 178 h 384"/>
              <a:gd name="T60" fmla="*/ 561 w 869"/>
              <a:gd name="T61" fmla="*/ 244 h 384"/>
              <a:gd name="T62" fmla="*/ 672 w 869"/>
              <a:gd name="T63" fmla="*/ 177 h 384"/>
              <a:gd name="T64" fmla="*/ 855 w 869"/>
              <a:gd name="T65" fmla="*/ 370 h 384"/>
              <a:gd name="T66" fmla="*/ 204 w 869"/>
              <a:gd name="T67" fmla="*/ 7 h 384"/>
              <a:gd name="T68" fmla="*/ 7 w 869"/>
              <a:gd name="T69" fmla="*/ 14 h 384"/>
              <a:gd name="T70" fmla="*/ 7 w 869"/>
              <a:gd name="T71" fmla="*/ 0 h 384"/>
              <a:gd name="T72" fmla="*/ 204 w 869"/>
              <a:gd name="T73" fmla="*/ 7 h 384"/>
              <a:gd name="T74" fmla="*/ 197 w 869"/>
              <a:gd name="T75" fmla="*/ 95 h 384"/>
              <a:gd name="T76" fmla="*/ 58 w 869"/>
              <a:gd name="T77" fmla="*/ 88 h 384"/>
              <a:gd name="T78" fmla="*/ 197 w 869"/>
              <a:gd name="T79" fmla="*/ 81 h 384"/>
              <a:gd name="T80" fmla="*/ 204 w 869"/>
              <a:gd name="T81" fmla="*/ 169 h 384"/>
              <a:gd name="T82" fmla="*/ 142 w 869"/>
              <a:gd name="T83" fmla="*/ 176 h 384"/>
              <a:gd name="T84" fmla="*/ 142 w 869"/>
              <a:gd name="T85" fmla="*/ 162 h 384"/>
              <a:gd name="T86" fmla="*/ 204 w 869"/>
              <a:gd name="T87" fmla="*/ 16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9" h="384">
                <a:moveTo>
                  <a:pt x="869" y="6"/>
                </a:moveTo>
                <a:cubicBezTo>
                  <a:pt x="869" y="6"/>
                  <a:pt x="869" y="6"/>
                  <a:pt x="869" y="6"/>
                </a:cubicBezTo>
                <a:cubicBezTo>
                  <a:pt x="869" y="6"/>
                  <a:pt x="869" y="5"/>
                  <a:pt x="869" y="5"/>
                </a:cubicBezTo>
                <a:cubicBezTo>
                  <a:pt x="868" y="5"/>
                  <a:pt x="868" y="5"/>
                  <a:pt x="868" y="4"/>
                </a:cubicBezTo>
                <a:cubicBezTo>
                  <a:pt x="868" y="4"/>
                  <a:pt x="868" y="4"/>
                  <a:pt x="868" y="4"/>
                </a:cubicBezTo>
                <a:cubicBezTo>
                  <a:pt x="868" y="4"/>
                  <a:pt x="868" y="3"/>
                  <a:pt x="868" y="3"/>
                </a:cubicBezTo>
                <a:cubicBezTo>
                  <a:pt x="868" y="3"/>
                  <a:pt x="867" y="3"/>
                  <a:pt x="867" y="3"/>
                </a:cubicBezTo>
                <a:cubicBezTo>
                  <a:pt x="867" y="3"/>
                  <a:pt x="867" y="2"/>
                  <a:pt x="867" y="2"/>
                </a:cubicBezTo>
                <a:cubicBezTo>
                  <a:pt x="867" y="2"/>
                  <a:pt x="867" y="2"/>
                  <a:pt x="867" y="2"/>
                </a:cubicBezTo>
                <a:cubicBezTo>
                  <a:pt x="867" y="2"/>
                  <a:pt x="867" y="2"/>
                  <a:pt x="866" y="2"/>
                </a:cubicBezTo>
                <a:cubicBezTo>
                  <a:pt x="866" y="1"/>
                  <a:pt x="866" y="1"/>
                  <a:pt x="866" y="1"/>
                </a:cubicBezTo>
                <a:cubicBezTo>
                  <a:pt x="866" y="1"/>
                  <a:pt x="865" y="1"/>
                  <a:pt x="865" y="1"/>
                </a:cubicBezTo>
                <a:cubicBezTo>
                  <a:pt x="865" y="1"/>
                  <a:pt x="865" y="1"/>
                  <a:pt x="865" y="1"/>
                </a:cubicBezTo>
                <a:cubicBezTo>
                  <a:pt x="864" y="0"/>
                  <a:pt x="864" y="0"/>
                  <a:pt x="864" y="0"/>
                </a:cubicBezTo>
                <a:cubicBezTo>
                  <a:pt x="864" y="0"/>
                  <a:pt x="864" y="0"/>
                  <a:pt x="863" y="0"/>
                </a:cubicBezTo>
                <a:cubicBezTo>
                  <a:pt x="863" y="0"/>
                  <a:pt x="863" y="0"/>
                  <a:pt x="863" y="0"/>
                </a:cubicBezTo>
                <a:cubicBezTo>
                  <a:pt x="863" y="0"/>
                  <a:pt x="862" y="0"/>
                  <a:pt x="862" y="0"/>
                </a:cubicBezTo>
                <a:cubicBezTo>
                  <a:pt x="862" y="0"/>
                  <a:pt x="862" y="0"/>
                  <a:pt x="862" y="0"/>
                </a:cubicBezTo>
                <a:cubicBezTo>
                  <a:pt x="263" y="0"/>
                  <a:pt x="263" y="0"/>
                  <a:pt x="263" y="0"/>
                </a:cubicBezTo>
                <a:cubicBezTo>
                  <a:pt x="263" y="0"/>
                  <a:pt x="263" y="0"/>
                  <a:pt x="263" y="0"/>
                </a:cubicBezTo>
                <a:cubicBezTo>
                  <a:pt x="262" y="0"/>
                  <a:pt x="262" y="0"/>
                  <a:pt x="262" y="0"/>
                </a:cubicBezTo>
                <a:cubicBezTo>
                  <a:pt x="262" y="0"/>
                  <a:pt x="261" y="0"/>
                  <a:pt x="261" y="0"/>
                </a:cubicBezTo>
                <a:cubicBezTo>
                  <a:pt x="261" y="0"/>
                  <a:pt x="261" y="0"/>
                  <a:pt x="261" y="0"/>
                </a:cubicBezTo>
                <a:cubicBezTo>
                  <a:pt x="260" y="0"/>
                  <a:pt x="260" y="0"/>
                  <a:pt x="260" y="0"/>
                </a:cubicBezTo>
                <a:cubicBezTo>
                  <a:pt x="260" y="1"/>
                  <a:pt x="260" y="1"/>
                  <a:pt x="259" y="1"/>
                </a:cubicBezTo>
                <a:cubicBezTo>
                  <a:pt x="259" y="1"/>
                  <a:pt x="259" y="1"/>
                  <a:pt x="259" y="1"/>
                </a:cubicBezTo>
                <a:cubicBezTo>
                  <a:pt x="259" y="1"/>
                  <a:pt x="258" y="1"/>
                  <a:pt x="258" y="2"/>
                </a:cubicBezTo>
                <a:cubicBezTo>
                  <a:pt x="258" y="2"/>
                  <a:pt x="258" y="2"/>
                  <a:pt x="258" y="2"/>
                </a:cubicBezTo>
                <a:cubicBezTo>
                  <a:pt x="258" y="2"/>
                  <a:pt x="258" y="2"/>
                  <a:pt x="258" y="2"/>
                </a:cubicBezTo>
                <a:cubicBezTo>
                  <a:pt x="258" y="2"/>
                  <a:pt x="258" y="2"/>
                  <a:pt x="258" y="2"/>
                </a:cubicBezTo>
                <a:cubicBezTo>
                  <a:pt x="257" y="2"/>
                  <a:pt x="257" y="3"/>
                  <a:pt x="257" y="3"/>
                </a:cubicBezTo>
                <a:cubicBezTo>
                  <a:pt x="257" y="3"/>
                  <a:pt x="257" y="3"/>
                  <a:pt x="257" y="3"/>
                </a:cubicBezTo>
                <a:cubicBezTo>
                  <a:pt x="257" y="3"/>
                  <a:pt x="257" y="4"/>
                  <a:pt x="257" y="4"/>
                </a:cubicBezTo>
                <a:cubicBezTo>
                  <a:pt x="257" y="4"/>
                  <a:pt x="256" y="4"/>
                  <a:pt x="256" y="4"/>
                </a:cubicBezTo>
                <a:cubicBezTo>
                  <a:pt x="256" y="5"/>
                  <a:pt x="256" y="5"/>
                  <a:pt x="256" y="5"/>
                </a:cubicBezTo>
                <a:cubicBezTo>
                  <a:pt x="256" y="5"/>
                  <a:pt x="256" y="6"/>
                  <a:pt x="256" y="6"/>
                </a:cubicBezTo>
                <a:cubicBezTo>
                  <a:pt x="256" y="6"/>
                  <a:pt x="256" y="6"/>
                  <a:pt x="256" y="6"/>
                </a:cubicBezTo>
                <a:cubicBezTo>
                  <a:pt x="256" y="7"/>
                  <a:pt x="256" y="7"/>
                  <a:pt x="256" y="7"/>
                </a:cubicBezTo>
                <a:cubicBezTo>
                  <a:pt x="256" y="377"/>
                  <a:pt x="256" y="377"/>
                  <a:pt x="256" y="377"/>
                </a:cubicBezTo>
                <a:cubicBezTo>
                  <a:pt x="256" y="380"/>
                  <a:pt x="259" y="384"/>
                  <a:pt x="263" y="384"/>
                </a:cubicBezTo>
                <a:cubicBezTo>
                  <a:pt x="862" y="384"/>
                  <a:pt x="862" y="384"/>
                  <a:pt x="862" y="384"/>
                </a:cubicBezTo>
                <a:cubicBezTo>
                  <a:pt x="866" y="384"/>
                  <a:pt x="869" y="380"/>
                  <a:pt x="869" y="377"/>
                </a:cubicBezTo>
                <a:cubicBezTo>
                  <a:pt x="869" y="7"/>
                  <a:pt x="869" y="7"/>
                  <a:pt x="869" y="7"/>
                </a:cubicBezTo>
                <a:cubicBezTo>
                  <a:pt x="869" y="7"/>
                  <a:pt x="869" y="7"/>
                  <a:pt x="869" y="6"/>
                </a:cubicBezTo>
                <a:close/>
                <a:moveTo>
                  <a:pt x="270" y="22"/>
                </a:moveTo>
                <a:cubicBezTo>
                  <a:pt x="442" y="169"/>
                  <a:pt x="442" y="169"/>
                  <a:pt x="442" y="169"/>
                </a:cubicBezTo>
                <a:cubicBezTo>
                  <a:pt x="270" y="315"/>
                  <a:pt x="270" y="315"/>
                  <a:pt x="270" y="315"/>
                </a:cubicBezTo>
                <a:lnTo>
                  <a:pt x="270" y="22"/>
                </a:lnTo>
                <a:close/>
                <a:moveTo>
                  <a:pt x="282" y="14"/>
                </a:moveTo>
                <a:cubicBezTo>
                  <a:pt x="843" y="14"/>
                  <a:pt x="843" y="14"/>
                  <a:pt x="843" y="14"/>
                </a:cubicBezTo>
                <a:cubicBezTo>
                  <a:pt x="607" y="214"/>
                  <a:pt x="607" y="214"/>
                  <a:pt x="607" y="214"/>
                </a:cubicBezTo>
                <a:cubicBezTo>
                  <a:pt x="582" y="235"/>
                  <a:pt x="541" y="235"/>
                  <a:pt x="515" y="214"/>
                </a:cubicBezTo>
                <a:lnTo>
                  <a:pt x="282" y="14"/>
                </a:lnTo>
                <a:close/>
                <a:moveTo>
                  <a:pt x="855" y="22"/>
                </a:moveTo>
                <a:cubicBezTo>
                  <a:pt x="855" y="315"/>
                  <a:pt x="855" y="315"/>
                  <a:pt x="855" y="315"/>
                </a:cubicBezTo>
                <a:cubicBezTo>
                  <a:pt x="683" y="168"/>
                  <a:pt x="683" y="168"/>
                  <a:pt x="683" y="168"/>
                </a:cubicBezTo>
                <a:lnTo>
                  <a:pt x="855" y="22"/>
                </a:lnTo>
                <a:close/>
                <a:moveTo>
                  <a:pt x="270" y="370"/>
                </a:moveTo>
                <a:cubicBezTo>
                  <a:pt x="270" y="333"/>
                  <a:pt x="270" y="333"/>
                  <a:pt x="270" y="333"/>
                </a:cubicBezTo>
                <a:cubicBezTo>
                  <a:pt x="453" y="178"/>
                  <a:pt x="453" y="178"/>
                  <a:pt x="453" y="178"/>
                </a:cubicBezTo>
                <a:cubicBezTo>
                  <a:pt x="506" y="224"/>
                  <a:pt x="506" y="224"/>
                  <a:pt x="506" y="224"/>
                </a:cubicBezTo>
                <a:cubicBezTo>
                  <a:pt x="521" y="237"/>
                  <a:pt x="541" y="244"/>
                  <a:pt x="561" y="244"/>
                </a:cubicBezTo>
                <a:cubicBezTo>
                  <a:pt x="581" y="244"/>
                  <a:pt x="601" y="237"/>
                  <a:pt x="616" y="224"/>
                </a:cubicBezTo>
                <a:cubicBezTo>
                  <a:pt x="672" y="177"/>
                  <a:pt x="672" y="177"/>
                  <a:pt x="672" y="177"/>
                </a:cubicBezTo>
                <a:cubicBezTo>
                  <a:pt x="855" y="333"/>
                  <a:pt x="855" y="333"/>
                  <a:pt x="855" y="333"/>
                </a:cubicBezTo>
                <a:cubicBezTo>
                  <a:pt x="855" y="370"/>
                  <a:pt x="855" y="370"/>
                  <a:pt x="855" y="370"/>
                </a:cubicBezTo>
                <a:lnTo>
                  <a:pt x="270" y="370"/>
                </a:lnTo>
                <a:close/>
                <a:moveTo>
                  <a:pt x="204" y="7"/>
                </a:moveTo>
                <a:cubicBezTo>
                  <a:pt x="204" y="11"/>
                  <a:pt x="201" y="14"/>
                  <a:pt x="197" y="14"/>
                </a:cubicBezTo>
                <a:cubicBezTo>
                  <a:pt x="7" y="14"/>
                  <a:pt x="7" y="14"/>
                  <a:pt x="7" y="14"/>
                </a:cubicBezTo>
                <a:cubicBezTo>
                  <a:pt x="3" y="14"/>
                  <a:pt x="0" y="11"/>
                  <a:pt x="0" y="7"/>
                </a:cubicBezTo>
                <a:cubicBezTo>
                  <a:pt x="0" y="3"/>
                  <a:pt x="3" y="0"/>
                  <a:pt x="7" y="0"/>
                </a:cubicBezTo>
                <a:cubicBezTo>
                  <a:pt x="197" y="0"/>
                  <a:pt x="197" y="0"/>
                  <a:pt x="197" y="0"/>
                </a:cubicBezTo>
                <a:cubicBezTo>
                  <a:pt x="201" y="0"/>
                  <a:pt x="204" y="3"/>
                  <a:pt x="204" y="7"/>
                </a:cubicBezTo>
                <a:close/>
                <a:moveTo>
                  <a:pt x="204" y="88"/>
                </a:moveTo>
                <a:cubicBezTo>
                  <a:pt x="204" y="92"/>
                  <a:pt x="201" y="95"/>
                  <a:pt x="197" y="95"/>
                </a:cubicBezTo>
                <a:cubicBezTo>
                  <a:pt x="65" y="95"/>
                  <a:pt x="65" y="95"/>
                  <a:pt x="65" y="95"/>
                </a:cubicBezTo>
                <a:cubicBezTo>
                  <a:pt x="61" y="95"/>
                  <a:pt x="58" y="92"/>
                  <a:pt x="58" y="88"/>
                </a:cubicBezTo>
                <a:cubicBezTo>
                  <a:pt x="58" y="84"/>
                  <a:pt x="61" y="81"/>
                  <a:pt x="65" y="81"/>
                </a:cubicBezTo>
                <a:cubicBezTo>
                  <a:pt x="197" y="81"/>
                  <a:pt x="197" y="81"/>
                  <a:pt x="197" y="81"/>
                </a:cubicBezTo>
                <a:cubicBezTo>
                  <a:pt x="201" y="81"/>
                  <a:pt x="204" y="84"/>
                  <a:pt x="204" y="88"/>
                </a:cubicBezTo>
                <a:close/>
                <a:moveTo>
                  <a:pt x="204" y="169"/>
                </a:moveTo>
                <a:cubicBezTo>
                  <a:pt x="204" y="173"/>
                  <a:pt x="201" y="176"/>
                  <a:pt x="197" y="176"/>
                </a:cubicBezTo>
                <a:cubicBezTo>
                  <a:pt x="142" y="176"/>
                  <a:pt x="142" y="176"/>
                  <a:pt x="142" y="176"/>
                </a:cubicBezTo>
                <a:cubicBezTo>
                  <a:pt x="139" y="176"/>
                  <a:pt x="135" y="173"/>
                  <a:pt x="135" y="169"/>
                </a:cubicBezTo>
                <a:cubicBezTo>
                  <a:pt x="135" y="165"/>
                  <a:pt x="139" y="162"/>
                  <a:pt x="142" y="162"/>
                </a:cubicBezTo>
                <a:cubicBezTo>
                  <a:pt x="197" y="162"/>
                  <a:pt x="197" y="162"/>
                  <a:pt x="197" y="162"/>
                </a:cubicBezTo>
                <a:cubicBezTo>
                  <a:pt x="201" y="162"/>
                  <a:pt x="204" y="165"/>
                  <a:pt x="204" y="16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6" name="Oval 61">
            <a:extLst>
              <a:ext uri="{FF2B5EF4-FFF2-40B4-BE49-F238E27FC236}">
                <a16:creationId xmlns:a16="http://schemas.microsoft.com/office/drawing/2014/main" id="{C0428F23-8B6D-4707-9AC4-87EE7C980C2B}"/>
              </a:ext>
            </a:extLst>
          </p:cNvPr>
          <p:cNvSpPr>
            <a:spLocks noChangeArrowheads="1"/>
          </p:cNvSpPr>
          <p:nvPr/>
        </p:nvSpPr>
        <p:spPr bwMode="auto">
          <a:xfrm>
            <a:off x="507757" y="1048410"/>
            <a:ext cx="822960" cy="82296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47" name="Freeform 123">
            <a:extLst>
              <a:ext uri="{FF2B5EF4-FFF2-40B4-BE49-F238E27FC236}">
                <a16:creationId xmlns:a16="http://schemas.microsoft.com/office/drawing/2014/main" id="{5C5F16D5-326D-453D-BD0D-3F16D0082FCB}"/>
              </a:ext>
            </a:extLst>
          </p:cNvPr>
          <p:cNvSpPr>
            <a:spLocks noEditPoints="1"/>
          </p:cNvSpPr>
          <p:nvPr/>
        </p:nvSpPr>
        <p:spPr bwMode="auto">
          <a:xfrm>
            <a:off x="644342" y="1197528"/>
            <a:ext cx="522995" cy="524724"/>
          </a:xfrm>
          <a:custGeom>
            <a:avLst/>
            <a:gdLst>
              <a:gd name="T0" fmla="*/ 529 w 676"/>
              <a:gd name="T1" fmla="*/ 279 h 678"/>
              <a:gd name="T2" fmla="*/ 431 w 676"/>
              <a:gd name="T3" fmla="*/ 293 h 678"/>
              <a:gd name="T4" fmla="*/ 409 w 676"/>
              <a:gd name="T5" fmla="*/ 210 h 678"/>
              <a:gd name="T6" fmla="*/ 367 w 676"/>
              <a:gd name="T7" fmla="*/ 125 h 678"/>
              <a:gd name="T8" fmla="*/ 401 w 676"/>
              <a:gd name="T9" fmla="*/ 58 h 678"/>
              <a:gd name="T10" fmla="*/ 504 w 676"/>
              <a:gd name="T11" fmla="*/ 6 h 678"/>
              <a:gd name="T12" fmla="*/ 579 w 676"/>
              <a:gd name="T13" fmla="*/ 18 h 678"/>
              <a:gd name="T14" fmla="*/ 659 w 676"/>
              <a:gd name="T15" fmla="*/ 100 h 678"/>
              <a:gd name="T16" fmla="*/ 676 w 676"/>
              <a:gd name="T17" fmla="*/ 169 h 678"/>
              <a:gd name="T18" fmla="*/ 605 w 676"/>
              <a:gd name="T19" fmla="*/ 241 h 678"/>
              <a:gd name="T20" fmla="*/ 558 w 676"/>
              <a:gd name="T21" fmla="*/ 314 h 678"/>
              <a:gd name="T22" fmla="*/ 539 w 676"/>
              <a:gd name="T23" fmla="*/ 267 h 678"/>
              <a:gd name="T24" fmla="*/ 590 w 676"/>
              <a:gd name="T25" fmla="*/ 242 h 678"/>
              <a:gd name="T26" fmla="*/ 626 w 676"/>
              <a:gd name="T27" fmla="*/ 172 h 678"/>
              <a:gd name="T28" fmla="*/ 655 w 676"/>
              <a:gd name="T29" fmla="*/ 114 h 678"/>
              <a:gd name="T30" fmla="*/ 566 w 676"/>
              <a:gd name="T31" fmla="*/ 67 h 678"/>
              <a:gd name="T32" fmla="*/ 517 w 676"/>
              <a:gd name="T33" fmla="*/ 15 h 678"/>
              <a:gd name="T34" fmla="*/ 500 w 676"/>
              <a:gd name="T35" fmla="*/ 56 h 678"/>
              <a:gd name="T36" fmla="*/ 401 w 676"/>
              <a:gd name="T37" fmla="*/ 73 h 678"/>
              <a:gd name="T38" fmla="*/ 413 w 676"/>
              <a:gd name="T39" fmla="*/ 144 h 678"/>
              <a:gd name="T40" fmla="*/ 422 w 676"/>
              <a:gd name="T41" fmla="*/ 215 h 678"/>
              <a:gd name="T42" fmla="*/ 463 w 676"/>
              <a:gd name="T43" fmla="*/ 255 h 678"/>
              <a:gd name="T44" fmla="*/ 532 w 676"/>
              <a:gd name="T45" fmla="*/ 264 h 678"/>
              <a:gd name="T46" fmla="*/ 478 w 676"/>
              <a:gd name="T47" fmla="*/ 160 h 678"/>
              <a:gd name="T48" fmla="*/ 517 w 676"/>
              <a:gd name="T49" fmla="*/ 199 h 678"/>
              <a:gd name="T50" fmla="*/ 517 w 676"/>
              <a:gd name="T51" fmla="*/ 185 h 678"/>
              <a:gd name="T52" fmla="*/ 258 w 676"/>
              <a:gd name="T53" fmla="*/ 678 h 678"/>
              <a:gd name="T54" fmla="*/ 233 w 676"/>
              <a:gd name="T55" fmla="*/ 615 h 678"/>
              <a:gd name="T56" fmla="*/ 105 w 676"/>
              <a:gd name="T57" fmla="*/ 628 h 678"/>
              <a:gd name="T58" fmla="*/ 90 w 676"/>
              <a:gd name="T59" fmla="*/ 522 h 678"/>
              <a:gd name="T60" fmla="*/ 0 w 676"/>
              <a:gd name="T61" fmla="*/ 424 h 678"/>
              <a:gd name="T62" fmla="*/ 14 w 676"/>
              <a:gd name="T63" fmla="*/ 350 h 678"/>
              <a:gd name="T64" fmla="*/ 91 w 676"/>
              <a:gd name="T65" fmla="*/ 229 h 678"/>
              <a:gd name="T66" fmla="*/ 159 w 676"/>
              <a:gd name="T67" fmla="*/ 185 h 678"/>
              <a:gd name="T68" fmla="*/ 276 w 676"/>
              <a:gd name="T69" fmla="*/ 222 h 678"/>
              <a:gd name="T70" fmla="*/ 378 w 676"/>
              <a:gd name="T71" fmla="*/ 190 h 678"/>
              <a:gd name="T72" fmla="*/ 423 w 676"/>
              <a:gd name="T73" fmla="*/ 310 h 678"/>
              <a:gd name="T74" fmla="*/ 513 w 676"/>
              <a:gd name="T75" fmla="*/ 370 h 678"/>
              <a:gd name="T76" fmla="*/ 456 w 676"/>
              <a:gd name="T77" fmla="*/ 419 h 678"/>
              <a:gd name="T78" fmla="*/ 494 w 676"/>
              <a:gd name="T79" fmla="*/ 527 h 678"/>
              <a:gd name="T80" fmla="*/ 393 w 676"/>
              <a:gd name="T81" fmla="*/ 564 h 678"/>
              <a:gd name="T82" fmla="*/ 325 w 676"/>
              <a:gd name="T83" fmla="*/ 669 h 678"/>
              <a:gd name="T84" fmla="*/ 165 w 676"/>
              <a:gd name="T85" fmla="*/ 577 h 678"/>
              <a:gd name="T86" fmla="*/ 261 w 676"/>
              <a:gd name="T87" fmla="*/ 664 h 678"/>
              <a:gd name="T88" fmla="*/ 323 w 676"/>
              <a:gd name="T89" fmla="*/ 591 h 678"/>
              <a:gd name="T90" fmla="*/ 449 w 676"/>
              <a:gd name="T91" fmla="*/ 573 h 678"/>
              <a:gd name="T92" fmla="*/ 432 w 676"/>
              <a:gd name="T93" fmla="*/ 479 h 678"/>
              <a:gd name="T94" fmla="*/ 445 w 676"/>
              <a:gd name="T95" fmla="*/ 396 h 678"/>
              <a:gd name="T96" fmla="*/ 421 w 676"/>
              <a:gd name="T97" fmla="*/ 325 h 678"/>
              <a:gd name="T98" fmla="*/ 356 w 676"/>
              <a:gd name="T99" fmla="*/ 258 h 678"/>
              <a:gd name="T100" fmla="*/ 286 w 676"/>
              <a:gd name="T101" fmla="*/ 233 h 678"/>
              <a:gd name="T102" fmla="*/ 199 w 676"/>
              <a:gd name="T103" fmla="*/ 245 h 678"/>
              <a:gd name="T104" fmla="*/ 106 w 676"/>
              <a:gd name="T105" fmla="*/ 228 h 678"/>
              <a:gd name="T106" fmla="*/ 85 w 676"/>
              <a:gd name="T107" fmla="*/ 357 h 678"/>
              <a:gd name="T108" fmla="*/ 14 w 676"/>
              <a:gd name="T109" fmla="*/ 419 h 678"/>
              <a:gd name="T110" fmla="*/ 104 w 676"/>
              <a:gd name="T111" fmla="*/ 519 h 678"/>
              <a:gd name="T112" fmla="*/ 109 w 676"/>
              <a:gd name="T113" fmla="*/ 613 h 678"/>
              <a:gd name="T114" fmla="*/ 258 w 676"/>
              <a:gd name="T115" fmla="*/ 484 h 678"/>
              <a:gd name="T116" fmla="*/ 323 w 676"/>
              <a:gd name="T117" fmla="*/ 419 h 678"/>
              <a:gd name="T118" fmla="*/ 207 w 676"/>
              <a:gd name="T119" fmla="*/ 419 h 678"/>
              <a:gd name="T120" fmla="*/ 258 w 676"/>
              <a:gd name="T121" fmla="*/ 36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6" h="678">
                <a:moveTo>
                  <a:pt x="556" y="314"/>
                </a:moveTo>
                <a:cubicBezTo>
                  <a:pt x="554" y="314"/>
                  <a:pt x="551" y="313"/>
                  <a:pt x="550" y="311"/>
                </a:cubicBezTo>
                <a:cubicBezTo>
                  <a:pt x="529" y="279"/>
                  <a:pt x="529" y="279"/>
                  <a:pt x="529" y="279"/>
                </a:cubicBezTo>
                <a:cubicBezTo>
                  <a:pt x="508" y="281"/>
                  <a:pt x="488" y="277"/>
                  <a:pt x="468" y="269"/>
                </a:cubicBezTo>
                <a:cubicBezTo>
                  <a:pt x="439" y="293"/>
                  <a:pt x="439" y="293"/>
                  <a:pt x="439" y="293"/>
                </a:cubicBezTo>
                <a:cubicBezTo>
                  <a:pt x="437" y="295"/>
                  <a:pt x="433" y="295"/>
                  <a:pt x="431" y="293"/>
                </a:cubicBezTo>
                <a:cubicBezTo>
                  <a:pt x="412" y="281"/>
                  <a:pt x="397" y="266"/>
                  <a:pt x="385" y="248"/>
                </a:cubicBezTo>
                <a:cubicBezTo>
                  <a:pt x="383" y="245"/>
                  <a:pt x="383" y="242"/>
                  <a:pt x="385" y="239"/>
                </a:cubicBezTo>
                <a:cubicBezTo>
                  <a:pt x="409" y="210"/>
                  <a:pt x="409" y="210"/>
                  <a:pt x="409" y="210"/>
                </a:cubicBezTo>
                <a:cubicBezTo>
                  <a:pt x="401" y="194"/>
                  <a:pt x="398" y="177"/>
                  <a:pt x="398" y="160"/>
                </a:cubicBezTo>
                <a:cubicBezTo>
                  <a:pt x="398" y="155"/>
                  <a:pt x="398" y="151"/>
                  <a:pt x="398" y="146"/>
                </a:cubicBezTo>
                <a:cubicBezTo>
                  <a:pt x="367" y="125"/>
                  <a:pt x="367" y="125"/>
                  <a:pt x="367" y="125"/>
                </a:cubicBezTo>
                <a:cubicBezTo>
                  <a:pt x="364" y="124"/>
                  <a:pt x="363" y="120"/>
                  <a:pt x="364" y="117"/>
                </a:cubicBezTo>
                <a:cubicBezTo>
                  <a:pt x="370" y="96"/>
                  <a:pt x="380" y="77"/>
                  <a:pt x="393" y="60"/>
                </a:cubicBezTo>
                <a:cubicBezTo>
                  <a:pt x="395" y="57"/>
                  <a:pt x="399" y="57"/>
                  <a:pt x="401" y="58"/>
                </a:cubicBezTo>
                <a:cubicBezTo>
                  <a:pt x="437" y="71"/>
                  <a:pt x="437" y="71"/>
                  <a:pt x="437" y="71"/>
                </a:cubicBezTo>
                <a:cubicBezTo>
                  <a:pt x="453" y="57"/>
                  <a:pt x="472" y="47"/>
                  <a:pt x="494" y="43"/>
                </a:cubicBezTo>
                <a:cubicBezTo>
                  <a:pt x="504" y="6"/>
                  <a:pt x="504" y="6"/>
                  <a:pt x="504" y="6"/>
                </a:cubicBezTo>
                <a:cubicBezTo>
                  <a:pt x="505" y="3"/>
                  <a:pt x="507" y="1"/>
                  <a:pt x="510" y="1"/>
                </a:cubicBezTo>
                <a:cubicBezTo>
                  <a:pt x="532" y="0"/>
                  <a:pt x="554" y="4"/>
                  <a:pt x="574" y="11"/>
                </a:cubicBezTo>
                <a:cubicBezTo>
                  <a:pt x="577" y="12"/>
                  <a:pt x="579" y="15"/>
                  <a:pt x="579" y="18"/>
                </a:cubicBezTo>
                <a:cubicBezTo>
                  <a:pt x="577" y="56"/>
                  <a:pt x="577" y="56"/>
                  <a:pt x="577" y="56"/>
                </a:cubicBezTo>
                <a:cubicBezTo>
                  <a:pt x="596" y="67"/>
                  <a:pt x="611" y="83"/>
                  <a:pt x="621" y="102"/>
                </a:cubicBezTo>
                <a:cubicBezTo>
                  <a:pt x="659" y="100"/>
                  <a:pt x="659" y="100"/>
                  <a:pt x="659" y="100"/>
                </a:cubicBezTo>
                <a:cubicBezTo>
                  <a:pt x="662" y="100"/>
                  <a:pt x="665" y="102"/>
                  <a:pt x="666" y="105"/>
                </a:cubicBezTo>
                <a:cubicBezTo>
                  <a:pt x="673" y="122"/>
                  <a:pt x="676" y="141"/>
                  <a:pt x="676" y="160"/>
                </a:cubicBezTo>
                <a:cubicBezTo>
                  <a:pt x="676" y="163"/>
                  <a:pt x="676" y="166"/>
                  <a:pt x="676" y="169"/>
                </a:cubicBezTo>
                <a:cubicBezTo>
                  <a:pt x="676" y="172"/>
                  <a:pt x="674" y="174"/>
                  <a:pt x="671" y="175"/>
                </a:cubicBezTo>
                <a:cubicBezTo>
                  <a:pt x="634" y="185"/>
                  <a:pt x="634" y="185"/>
                  <a:pt x="634" y="185"/>
                </a:cubicBezTo>
                <a:cubicBezTo>
                  <a:pt x="629" y="206"/>
                  <a:pt x="619" y="225"/>
                  <a:pt x="605" y="241"/>
                </a:cubicBezTo>
                <a:cubicBezTo>
                  <a:pt x="618" y="277"/>
                  <a:pt x="618" y="277"/>
                  <a:pt x="618" y="277"/>
                </a:cubicBezTo>
                <a:cubicBezTo>
                  <a:pt x="619" y="279"/>
                  <a:pt x="618" y="283"/>
                  <a:pt x="616" y="284"/>
                </a:cubicBezTo>
                <a:cubicBezTo>
                  <a:pt x="598" y="298"/>
                  <a:pt x="579" y="308"/>
                  <a:pt x="558" y="314"/>
                </a:cubicBezTo>
                <a:cubicBezTo>
                  <a:pt x="557" y="314"/>
                  <a:pt x="557" y="314"/>
                  <a:pt x="556" y="314"/>
                </a:cubicBezTo>
                <a:close/>
                <a:moveTo>
                  <a:pt x="533" y="264"/>
                </a:moveTo>
                <a:cubicBezTo>
                  <a:pt x="535" y="264"/>
                  <a:pt x="538" y="265"/>
                  <a:pt x="539" y="267"/>
                </a:cubicBezTo>
                <a:cubicBezTo>
                  <a:pt x="559" y="299"/>
                  <a:pt x="559" y="299"/>
                  <a:pt x="559" y="299"/>
                </a:cubicBezTo>
                <a:cubicBezTo>
                  <a:pt x="575" y="294"/>
                  <a:pt x="590" y="286"/>
                  <a:pt x="603" y="277"/>
                </a:cubicBezTo>
                <a:cubicBezTo>
                  <a:pt x="590" y="242"/>
                  <a:pt x="590" y="242"/>
                  <a:pt x="590" y="242"/>
                </a:cubicBezTo>
                <a:cubicBezTo>
                  <a:pt x="589" y="239"/>
                  <a:pt x="590" y="236"/>
                  <a:pt x="592" y="234"/>
                </a:cubicBezTo>
                <a:cubicBezTo>
                  <a:pt x="607" y="219"/>
                  <a:pt x="617" y="199"/>
                  <a:pt x="621" y="178"/>
                </a:cubicBezTo>
                <a:cubicBezTo>
                  <a:pt x="621" y="175"/>
                  <a:pt x="623" y="173"/>
                  <a:pt x="626" y="172"/>
                </a:cubicBezTo>
                <a:cubicBezTo>
                  <a:pt x="662" y="163"/>
                  <a:pt x="662" y="163"/>
                  <a:pt x="662" y="163"/>
                </a:cubicBezTo>
                <a:cubicBezTo>
                  <a:pt x="662" y="162"/>
                  <a:pt x="662" y="161"/>
                  <a:pt x="662" y="160"/>
                </a:cubicBezTo>
                <a:cubicBezTo>
                  <a:pt x="662" y="144"/>
                  <a:pt x="660" y="129"/>
                  <a:pt x="655" y="114"/>
                </a:cubicBezTo>
                <a:cubicBezTo>
                  <a:pt x="618" y="116"/>
                  <a:pt x="618" y="116"/>
                  <a:pt x="618" y="116"/>
                </a:cubicBezTo>
                <a:cubicBezTo>
                  <a:pt x="615" y="116"/>
                  <a:pt x="612" y="114"/>
                  <a:pt x="611" y="112"/>
                </a:cubicBezTo>
                <a:cubicBezTo>
                  <a:pt x="601" y="92"/>
                  <a:pt x="586" y="77"/>
                  <a:pt x="566" y="67"/>
                </a:cubicBezTo>
                <a:cubicBezTo>
                  <a:pt x="564" y="65"/>
                  <a:pt x="562" y="63"/>
                  <a:pt x="563" y="60"/>
                </a:cubicBezTo>
                <a:cubicBezTo>
                  <a:pt x="565" y="23"/>
                  <a:pt x="565" y="23"/>
                  <a:pt x="565" y="23"/>
                </a:cubicBezTo>
                <a:cubicBezTo>
                  <a:pt x="549" y="17"/>
                  <a:pt x="533" y="15"/>
                  <a:pt x="517" y="15"/>
                </a:cubicBezTo>
                <a:cubicBezTo>
                  <a:pt x="517" y="15"/>
                  <a:pt x="516" y="15"/>
                  <a:pt x="516" y="15"/>
                </a:cubicBezTo>
                <a:cubicBezTo>
                  <a:pt x="506" y="51"/>
                  <a:pt x="506" y="51"/>
                  <a:pt x="506" y="51"/>
                </a:cubicBezTo>
                <a:cubicBezTo>
                  <a:pt x="505" y="53"/>
                  <a:pt x="503" y="55"/>
                  <a:pt x="500" y="56"/>
                </a:cubicBezTo>
                <a:cubicBezTo>
                  <a:pt x="479" y="59"/>
                  <a:pt x="459" y="69"/>
                  <a:pt x="443" y="84"/>
                </a:cubicBezTo>
                <a:cubicBezTo>
                  <a:pt x="442" y="86"/>
                  <a:pt x="439" y="87"/>
                  <a:pt x="436" y="86"/>
                </a:cubicBezTo>
                <a:cubicBezTo>
                  <a:pt x="401" y="73"/>
                  <a:pt x="401" y="73"/>
                  <a:pt x="401" y="73"/>
                </a:cubicBezTo>
                <a:cubicBezTo>
                  <a:pt x="391" y="86"/>
                  <a:pt x="384" y="101"/>
                  <a:pt x="379" y="116"/>
                </a:cubicBezTo>
                <a:cubicBezTo>
                  <a:pt x="410" y="137"/>
                  <a:pt x="410" y="137"/>
                  <a:pt x="410" y="137"/>
                </a:cubicBezTo>
                <a:cubicBezTo>
                  <a:pt x="412" y="138"/>
                  <a:pt x="413" y="141"/>
                  <a:pt x="413" y="144"/>
                </a:cubicBezTo>
                <a:cubicBezTo>
                  <a:pt x="412" y="149"/>
                  <a:pt x="412" y="154"/>
                  <a:pt x="412" y="160"/>
                </a:cubicBezTo>
                <a:cubicBezTo>
                  <a:pt x="412" y="176"/>
                  <a:pt x="415" y="193"/>
                  <a:pt x="423" y="207"/>
                </a:cubicBezTo>
                <a:cubicBezTo>
                  <a:pt x="424" y="210"/>
                  <a:pt x="424" y="213"/>
                  <a:pt x="422" y="215"/>
                </a:cubicBezTo>
                <a:cubicBezTo>
                  <a:pt x="399" y="244"/>
                  <a:pt x="399" y="244"/>
                  <a:pt x="399" y="244"/>
                </a:cubicBezTo>
                <a:cubicBezTo>
                  <a:pt x="409" y="258"/>
                  <a:pt x="421" y="269"/>
                  <a:pt x="434" y="279"/>
                </a:cubicBezTo>
                <a:cubicBezTo>
                  <a:pt x="463" y="255"/>
                  <a:pt x="463" y="255"/>
                  <a:pt x="463" y="255"/>
                </a:cubicBezTo>
                <a:cubicBezTo>
                  <a:pt x="465" y="254"/>
                  <a:pt x="468" y="253"/>
                  <a:pt x="471" y="254"/>
                </a:cubicBezTo>
                <a:cubicBezTo>
                  <a:pt x="485" y="262"/>
                  <a:pt x="501" y="265"/>
                  <a:pt x="517" y="265"/>
                </a:cubicBezTo>
                <a:cubicBezTo>
                  <a:pt x="522" y="265"/>
                  <a:pt x="527" y="265"/>
                  <a:pt x="532" y="264"/>
                </a:cubicBezTo>
                <a:cubicBezTo>
                  <a:pt x="532" y="264"/>
                  <a:pt x="533" y="264"/>
                  <a:pt x="533" y="264"/>
                </a:cubicBezTo>
                <a:close/>
                <a:moveTo>
                  <a:pt x="517" y="199"/>
                </a:moveTo>
                <a:cubicBezTo>
                  <a:pt x="496" y="199"/>
                  <a:pt x="478" y="181"/>
                  <a:pt x="478" y="160"/>
                </a:cubicBezTo>
                <a:cubicBezTo>
                  <a:pt x="478" y="138"/>
                  <a:pt x="496" y="121"/>
                  <a:pt x="517" y="121"/>
                </a:cubicBezTo>
                <a:cubicBezTo>
                  <a:pt x="539" y="121"/>
                  <a:pt x="556" y="138"/>
                  <a:pt x="556" y="160"/>
                </a:cubicBezTo>
                <a:cubicBezTo>
                  <a:pt x="556" y="181"/>
                  <a:pt x="539" y="199"/>
                  <a:pt x="517" y="199"/>
                </a:cubicBezTo>
                <a:close/>
                <a:moveTo>
                  <a:pt x="517" y="135"/>
                </a:moveTo>
                <a:cubicBezTo>
                  <a:pt x="503" y="135"/>
                  <a:pt x="492" y="146"/>
                  <a:pt x="492" y="160"/>
                </a:cubicBezTo>
                <a:cubicBezTo>
                  <a:pt x="492" y="174"/>
                  <a:pt x="503" y="185"/>
                  <a:pt x="517" y="185"/>
                </a:cubicBezTo>
                <a:cubicBezTo>
                  <a:pt x="531" y="185"/>
                  <a:pt x="542" y="174"/>
                  <a:pt x="542" y="160"/>
                </a:cubicBezTo>
                <a:cubicBezTo>
                  <a:pt x="542" y="146"/>
                  <a:pt x="531" y="135"/>
                  <a:pt x="517" y="135"/>
                </a:cubicBezTo>
                <a:close/>
                <a:moveTo>
                  <a:pt x="258" y="678"/>
                </a:moveTo>
                <a:cubicBezTo>
                  <a:pt x="256" y="678"/>
                  <a:pt x="256" y="678"/>
                  <a:pt x="256" y="678"/>
                </a:cubicBezTo>
                <a:cubicBezTo>
                  <a:pt x="252" y="678"/>
                  <a:pt x="250" y="676"/>
                  <a:pt x="249" y="673"/>
                </a:cubicBezTo>
                <a:cubicBezTo>
                  <a:pt x="233" y="615"/>
                  <a:pt x="233" y="615"/>
                  <a:pt x="233" y="615"/>
                </a:cubicBezTo>
                <a:cubicBezTo>
                  <a:pt x="208" y="612"/>
                  <a:pt x="184" y="604"/>
                  <a:pt x="162" y="592"/>
                </a:cubicBezTo>
                <a:cubicBezTo>
                  <a:pt x="113" y="628"/>
                  <a:pt x="113" y="628"/>
                  <a:pt x="113" y="628"/>
                </a:cubicBezTo>
                <a:cubicBezTo>
                  <a:pt x="111" y="630"/>
                  <a:pt x="108" y="630"/>
                  <a:pt x="105" y="628"/>
                </a:cubicBezTo>
                <a:cubicBezTo>
                  <a:pt x="86" y="614"/>
                  <a:pt x="69" y="598"/>
                  <a:pt x="55" y="579"/>
                </a:cubicBezTo>
                <a:cubicBezTo>
                  <a:pt x="53" y="577"/>
                  <a:pt x="53" y="574"/>
                  <a:pt x="55" y="571"/>
                </a:cubicBezTo>
                <a:cubicBezTo>
                  <a:pt x="90" y="522"/>
                  <a:pt x="90" y="522"/>
                  <a:pt x="90" y="522"/>
                </a:cubicBezTo>
                <a:cubicBezTo>
                  <a:pt x="75" y="499"/>
                  <a:pt x="66" y="474"/>
                  <a:pt x="62" y="447"/>
                </a:cubicBezTo>
                <a:cubicBezTo>
                  <a:pt x="5" y="431"/>
                  <a:pt x="5" y="431"/>
                  <a:pt x="5" y="431"/>
                </a:cubicBezTo>
                <a:cubicBezTo>
                  <a:pt x="2" y="430"/>
                  <a:pt x="0" y="427"/>
                  <a:pt x="0" y="424"/>
                </a:cubicBezTo>
                <a:cubicBezTo>
                  <a:pt x="0" y="423"/>
                  <a:pt x="0" y="421"/>
                  <a:pt x="0" y="419"/>
                </a:cubicBezTo>
                <a:cubicBezTo>
                  <a:pt x="0" y="398"/>
                  <a:pt x="2" y="376"/>
                  <a:pt x="8" y="355"/>
                </a:cubicBezTo>
                <a:cubicBezTo>
                  <a:pt x="8" y="352"/>
                  <a:pt x="11" y="350"/>
                  <a:pt x="14" y="350"/>
                </a:cubicBezTo>
                <a:cubicBezTo>
                  <a:pt x="74" y="348"/>
                  <a:pt x="74" y="348"/>
                  <a:pt x="74" y="348"/>
                </a:cubicBezTo>
                <a:cubicBezTo>
                  <a:pt x="83" y="324"/>
                  <a:pt x="97" y="302"/>
                  <a:pt x="114" y="283"/>
                </a:cubicBezTo>
                <a:cubicBezTo>
                  <a:pt x="91" y="229"/>
                  <a:pt x="91" y="229"/>
                  <a:pt x="91" y="229"/>
                </a:cubicBezTo>
                <a:cubicBezTo>
                  <a:pt x="89" y="226"/>
                  <a:pt x="90" y="223"/>
                  <a:pt x="93" y="221"/>
                </a:cubicBezTo>
                <a:cubicBezTo>
                  <a:pt x="110" y="206"/>
                  <a:pt x="130" y="193"/>
                  <a:pt x="151" y="184"/>
                </a:cubicBezTo>
                <a:cubicBezTo>
                  <a:pt x="154" y="182"/>
                  <a:pt x="157" y="183"/>
                  <a:pt x="159" y="185"/>
                </a:cubicBezTo>
                <a:cubicBezTo>
                  <a:pt x="199" y="230"/>
                  <a:pt x="199" y="230"/>
                  <a:pt x="199" y="230"/>
                </a:cubicBezTo>
                <a:cubicBezTo>
                  <a:pt x="218" y="224"/>
                  <a:pt x="238" y="221"/>
                  <a:pt x="258" y="221"/>
                </a:cubicBezTo>
                <a:cubicBezTo>
                  <a:pt x="264" y="221"/>
                  <a:pt x="270" y="222"/>
                  <a:pt x="276" y="222"/>
                </a:cubicBezTo>
                <a:cubicBezTo>
                  <a:pt x="304" y="170"/>
                  <a:pt x="304" y="170"/>
                  <a:pt x="304" y="170"/>
                </a:cubicBezTo>
                <a:cubicBezTo>
                  <a:pt x="306" y="167"/>
                  <a:pt x="309" y="165"/>
                  <a:pt x="312" y="166"/>
                </a:cubicBezTo>
                <a:cubicBezTo>
                  <a:pt x="335" y="171"/>
                  <a:pt x="357" y="179"/>
                  <a:pt x="378" y="190"/>
                </a:cubicBezTo>
                <a:cubicBezTo>
                  <a:pt x="380" y="191"/>
                  <a:pt x="382" y="194"/>
                  <a:pt x="381" y="197"/>
                </a:cubicBezTo>
                <a:cubicBezTo>
                  <a:pt x="371" y="256"/>
                  <a:pt x="371" y="256"/>
                  <a:pt x="371" y="256"/>
                </a:cubicBezTo>
                <a:cubicBezTo>
                  <a:pt x="391" y="271"/>
                  <a:pt x="410" y="289"/>
                  <a:pt x="423" y="310"/>
                </a:cubicBezTo>
                <a:cubicBezTo>
                  <a:pt x="482" y="300"/>
                  <a:pt x="482" y="300"/>
                  <a:pt x="482" y="300"/>
                </a:cubicBezTo>
                <a:cubicBezTo>
                  <a:pt x="485" y="299"/>
                  <a:pt x="489" y="301"/>
                  <a:pt x="490" y="303"/>
                </a:cubicBezTo>
                <a:cubicBezTo>
                  <a:pt x="500" y="325"/>
                  <a:pt x="508" y="347"/>
                  <a:pt x="513" y="370"/>
                </a:cubicBezTo>
                <a:cubicBezTo>
                  <a:pt x="513" y="373"/>
                  <a:pt x="512" y="376"/>
                  <a:pt x="509" y="378"/>
                </a:cubicBezTo>
                <a:cubicBezTo>
                  <a:pt x="456" y="406"/>
                  <a:pt x="456" y="406"/>
                  <a:pt x="456" y="406"/>
                </a:cubicBezTo>
                <a:cubicBezTo>
                  <a:pt x="456" y="410"/>
                  <a:pt x="456" y="415"/>
                  <a:pt x="456" y="419"/>
                </a:cubicBezTo>
                <a:cubicBezTo>
                  <a:pt x="456" y="439"/>
                  <a:pt x="453" y="459"/>
                  <a:pt x="447" y="479"/>
                </a:cubicBezTo>
                <a:cubicBezTo>
                  <a:pt x="492" y="519"/>
                  <a:pt x="492" y="519"/>
                  <a:pt x="492" y="519"/>
                </a:cubicBezTo>
                <a:cubicBezTo>
                  <a:pt x="494" y="521"/>
                  <a:pt x="495" y="524"/>
                  <a:pt x="494" y="527"/>
                </a:cubicBezTo>
                <a:cubicBezTo>
                  <a:pt x="484" y="548"/>
                  <a:pt x="471" y="568"/>
                  <a:pt x="456" y="586"/>
                </a:cubicBezTo>
                <a:cubicBezTo>
                  <a:pt x="454" y="589"/>
                  <a:pt x="451" y="589"/>
                  <a:pt x="448" y="588"/>
                </a:cubicBezTo>
                <a:cubicBezTo>
                  <a:pt x="393" y="564"/>
                  <a:pt x="393" y="564"/>
                  <a:pt x="393" y="564"/>
                </a:cubicBezTo>
                <a:cubicBezTo>
                  <a:pt x="375" y="581"/>
                  <a:pt x="355" y="594"/>
                  <a:pt x="333" y="603"/>
                </a:cubicBezTo>
                <a:cubicBezTo>
                  <a:pt x="330" y="663"/>
                  <a:pt x="330" y="663"/>
                  <a:pt x="330" y="663"/>
                </a:cubicBezTo>
                <a:cubicBezTo>
                  <a:pt x="330" y="666"/>
                  <a:pt x="328" y="669"/>
                  <a:pt x="325" y="669"/>
                </a:cubicBezTo>
                <a:cubicBezTo>
                  <a:pt x="303" y="675"/>
                  <a:pt x="281" y="678"/>
                  <a:pt x="258" y="678"/>
                </a:cubicBezTo>
                <a:close/>
                <a:moveTo>
                  <a:pt x="161" y="576"/>
                </a:moveTo>
                <a:cubicBezTo>
                  <a:pt x="162" y="576"/>
                  <a:pt x="164" y="577"/>
                  <a:pt x="165" y="577"/>
                </a:cubicBezTo>
                <a:cubicBezTo>
                  <a:pt x="188" y="591"/>
                  <a:pt x="213" y="599"/>
                  <a:pt x="239" y="602"/>
                </a:cubicBezTo>
                <a:cubicBezTo>
                  <a:pt x="242" y="602"/>
                  <a:pt x="244" y="604"/>
                  <a:pt x="245" y="607"/>
                </a:cubicBezTo>
                <a:cubicBezTo>
                  <a:pt x="261" y="664"/>
                  <a:pt x="261" y="664"/>
                  <a:pt x="261" y="664"/>
                </a:cubicBezTo>
                <a:cubicBezTo>
                  <a:pt x="280" y="664"/>
                  <a:pt x="298" y="661"/>
                  <a:pt x="316" y="657"/>
                </a:cubicBezTo>
                <a:cubicBezTo>
                  <a:pt x="319" y="598"/>
                  <a:pt x="319" y="598"/>
                  <a:pt x="319" y="598"/>
                </a:cubicBezTo>
                <a:cubicBezTo>
                  <a:pt x="319" y="595"/>
                  <a:pt x="321" y="592"/>
                  <a:pt x="323" y="591"/>
                </a:cubicBezTo>
                <a:cubicBezTo>
                  <a:pt x="347" y="582"/>
                  <a:pt x="368" y="569"/>
                  <a:pt x="387" y="551"/>
                </a:cubicBezTo>
                <a:cubicBezTo>
                  <a:pt x="389" y="549"/>
                  <a:pt x="392" y="548"/>
                  <a:pt x="394" y="549"/>
                </a:cubicBezTo>
                <a:cubicBezTo>
                  <a:pt x="449" y="573"/>
                  <a:pt x="449" y="573"/>
                  <a:pt x="449" y="573"/>
                </a:cubicBezTo>
                <a:cubicBezTo>
                  <a:pt x="461" y="558"/>
                  <a:pt x="471" y="542"/>
                  <a:pt x="479" y="526"/>
                </a:cubicBezTo>
                <a:cubicBezTo>
                  <a:pt x="434" y="486"/>
                  <a:pt x="434" y="486"/>
                  <a:pt x="434" y="486"/>
                </a:cubicBezTo>
                <a:cubicBezTo>
                  <a:pt x="432" y="484"/>
                  <a:pt x="431" y="481"/>
                  <a:pt x="432" y="479"/>
                </a:cubicBezTo>
                <a:cubicBezTo>
                  <a:pt x="439" y="459"/>
                  <a:pt x="442" y="439"/>
                  <a:pt x="442" y="419"/>
                </a:cubicBezTo>
                <a:cubicBezTo>
                  <a:pt x="442" y="414"/>
                  <a:pt x="442" y="408"/>
                  <a:pt x="441" y="402"/>
                </a:cubicBezTo>
                <a:cubicBezTo>
                  <a:pt x="441" y="400"/>
                  <a:pt x="443" y="397"/>
                  <a:pt x="445" y="396"/>
                </a:cubicBezTo>
                <a:cubicBezTo>
                  <a:pt x="498" y="368"/>
                  <a:pt x="498" y="368"/>
                  <a:pt x="498" y="368"/>
                </a:cubicBezTo>
                <a:cubicBezTo>
                  <a:pt x="494" y="349"/>
                  <a:pt x="488" y="331"/>
                  <a:pt x="480" y="314"/>
                </a:cubicBezTo>
                <a:cubicBezTo>
                  <a:pt x="421" y="325"/>
                  <a:pt x="421" y="325"/>
                  <a:pt x="421" y="325"/>
                </a:cubicBezTo>
                <a:cubicBezTo>
                  <a:pt x="419" y="325"/>
                  <a:pt x="416" y="324"/>
                  <a:pt x="414" y="322"/>
                </a:cubicBezTo>
                <a:cubicBezTo>
                  <a:pt x="400" y="299"/>
                  <a:pt x="381" y="280"/>
                  <a:pt x="359" y="265"/>
                </a:cubicBezTo>
                <a:cubicBezTo>
                  <a:pt x="357" y="264"/>
                  <a:pt x="356" y="261"/>
                  <a:pt x="356" y="258"/>
                </a:cubicBezTo>
                <a:cubicBezTo>
                  <a:pt x="367" y="200"/>
                  <a:pt x="367" y="200"/>
                  <a:pt x="367" y="200"/>
                </a:cubicBezTo>
                <a:cubicBezTo>
                  <a:pt x="350" y="191"/>
                  <a:pt x="332" y="185"/>
                  <a:pt x="314" y="181"/>
                </a:cubicBezTo>
                <a:cubicBezTo>
                  <a:pt x="286" y="233"/>
                  <a:pt x="286" y="233"/>
                  <a:pt x="286" y="233"/>
                </a:cubicBezTo>
                <a:cubicBezTo>
                  <a:pt x="285" y="235"/>
                  <a:pt x="282" y="237"/>
                  <a:pt x="279" y="237"/>
                </a:cubicBezTo>
                <a:cubicBezTo>
                  <a:pt x="272" y="236"/>
                  <a:pt x="265" y="235"/>
                  <a:pt x="258" y="235"/>
                </a:cubicBezTo>
                <a:cubicBezTo>
                  <a:pt x="238" y="235"/>
                  <a:pt x="218" y="239"/>
                  <a:pt x="199" y="245"/>
                </a:cubicBezTo>
                <a:cubicBezTo>
                  <a:pt x="197" y="246"/>
                  <a:pt x="194" y="245"/>
                  <a:pt x="192" y="243"/>
                </a:cubicBezTo>
                <a:cubicBezTo>
                  <a:pt x="152" y="198"/>
                  <a:pt x="152" y="198"/>
                  <a:pt x="152" y="198"/>
                </a:cubicBezTo>
                <a:cubicBezTo>
                  <a:pt x="136" y="207"/>
                  <a:pt x="120" y="216"/>
                  <a:pt x="106" y="228"/>
                </a:cubicBezTo>
                <a:cubicBezTo>
                  <a:pt x="129" y="282"/>
                  <a:pt x="129" y="282"/>
                  <a:pt x="129" y="282"/>
                </a:cubicBezTo>
                <a:cubicBezTo>
                  <a:pt x="130" y="285"/>
                  <a:pt x="130" y="288"/>
                  <a:pt x="128" y="290"/>
                </a:cubicBezTo>
                <a:cubicBezTo>
                  <a:pt x="109" y="309"/>
                  <a:pt x="94" y="332"/>
                  <a:pt x="85" y="357"/>
                </a:cubicBezTo>
                <a:cubicBezTo>
                  <a:pt x="84" y="360"/>
                  <a:pt x="82" y="361"/>
                  <a:pt x="79" y="362"/>
                </a:cubicBezTo>
                <a:cubicBezTo>
                  <a:pt x="20" y="364"/>
                  <a:pt x="20" y="364"/>
                  <a:pt x="20" y="364"/>
                </a:cubicBezTo>
                <a:cubicBezTo>
                  <a:pt x="16" y="382"/>
                  <a:pt x="14" y="400"/>
                  <a:pt x="14" y="419"/>
                </a:cubicBezTo>
                <a:cubicBezTo>
                  <a:pt x="71" y="435"/>
                  <a:pt x="71" y="435"/>
                  <a:pt x="71" y="435"/>
                </a:cubicBezTo>
                <a:cubicBezTo>
                  <a:pt x="73" y="435"/>
                  <a:pt x="75" y="438"/>
                  <a:pt x="76" y="441"/>
                </a:cubicBezTo>
                <a:cubicBezTo>
                  <a:pt x="79" y="468"/>
                  <a:pt x="89" y="495"/>
                  <a:pt x="104" y="519"/>
                </a:cubicBezTo>
                <a:cubicBezTo>
                  <a:pt x="105" y="521"/>
                  <a:pt x="105" y="524"/>
                  <a:pt x="104" y="527"/>
                </a:cubicBezTo>
                <a:cubicBezTo>
                  <a:pt x="69" y="575"/>
                  <a:pt x="69" y="575"/>
                  <a:pt x="69" y="575"/>
                </a:cubicBezTo>
                <a:cubicBezTo>
                  <a:pt x="81" y="589"/>
                  <a:pt x="94" y="602"/>
                  <a:pt x="109" y="613"/>
                </a:cubicBezTo>
                <a:cubicBezTo>
                  <a:pt x="157" y="578"/>
                  <a:pt x="157" y="578"/>
                  <a:pt x="157" y="578"/>
                </a:cubicBezTo>
                <a:cubicBezTo>
                  <a:pt x="158" y="577"/>
                  <a:pt x="160" y="576"/>
                  <a:pt x="161" y="576"/>
                </a:cubicBezTo>
                <a:close/>
                <a:moveTo>
                  <a:pt x="258" y="484"/>
                </a:moveTo>
                <a:cubicBezTo>
                  <a:pt x="223" y="484"/>
                  <a:pt x="193" y="455"/>
                  <a:pt x="193" y="419"/>
                </a:cubicBezTo>
                <a:cubicBezTo>
                  <a:pt x="193" y="383"/>
                  <a:pt x="223" y="354"/>
                  <a:pt x="258" y="354"/>
                </a:cubicBezTo>
                <a:cubicBezTo>
                  <a:pt x="294" y="354"/>
                  <a:pt x="323" y="383"/>
                  <a:pt x="323" y="419"/>
                </a:cubicBezTo>
                <a:cubicBezTo>
                  <a:pt x="323" y="455"/>
                  <a:pt x="294" y="484"/>
                  <a:pt x="258" y="484"/>
                </a:cubicBezTo>
                <a:close/>
                <a:moveTo>
                  <a:pt x="258" y="368"/>
                </a:moveTo>
                <a:cubicBezTo>
                  <a:pt x="230" y="368"/>
                  <a:pt x="207" y="391"/>
                  <a:pt x="207" y="419"/>
                </a:cubicBezTo>
                <a:cubicBezTo>
                  <a:pt x="207" y="447"/>
                  <a:pt x="230" y="470"/>
                  <a:pt x="258" y="470"/>
                </a:cubicBezTo>
                <a:cubicBezTo>
                  <a:pt x="286" y="470"/>
                  <a:pt x="309" y="447"/>
                  <a:pt x="309" y="419"/>
                </a:cubicBezTo>
                <a:cubicBezTo>
                  <a:pt x="309" y="391"/>
                  <a:pt x="286" y="368"/>
                  <a:pt x="258" y="36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sz="1013"/>
          </a:p>
        </p:txBody>
      </p:sp>
      <p:sp>
        <p:nvSpPr>
          <p:cNvPr id="33" name="Shape 96">
            <a:extLst>
              <a:ext uri="{FF2B5EF4-FFF2-40B4-BE49-F238E27FC236}">
                <a16:creationId xmlns:a16="http://schemas.microsoft.com/office/drawing/2014/main" id="{2E82A077-BADE-4CBE-8ADE-1F2F17151C13}"/>
              </a:ext>
            </a:extLst>
          </p:cNvPr>
          <p:cNvSpPr txBox="1">
            <a:spLocks noGrp="1"/>
          </p:cNvSpPr>
          <p:nvPr>
            <p:ph type="title"/>
          </p:nvPr>
        </p:nvSpPr>
        <p:spPr>
          <a:xfrm>
            <a:off x="6357" y="131909"/>
            <a:ext cx="9107388" cy="360000"/>
          </a:xfrm>
          <a:prstGeom prst="rect">
            <a:avLst/>
          </a:prstGeom>
        </p:spPr>
        <p:txBody>
          <a:bodyPr lIns="68575" tIns="68575" rIns="68575" bIns="68575" anchor="t" anchorCtr="0">
            <a:noAutofit/>
          </a:bodyPr>
          <a:lstStyle/>
          <a:p>
            <a:pPr lvl="0" algn="ctr" rtl="0">
              <a:spcBef>
                <a:spcPts val="0"/>
              </a:spcBef>
              <a:buNone/>
            </a:pPr>
            <a:r>
              <a:rPr lang="en-US" sz="2400" b="1" dirty="0">
                <a:solidFill>
                  <a:schemeClr val="bg1"/>
                </a:solidFill>
              </a:rPr>
              <a:t>Humanized Marketing Automations </a:t>
            </a:r>
            <a:r>
              <a:rPr lang="en-US" sz="2400" b="1" dirty="0">
                <a:solidFill>
                  <a:schemeClr val="tx1"/>
                </a:solidFill>
              </a:rPr>
              <a:t>in Offline </a:t>
            </a:r>
            <a:endParaRPr lang="en" sz="2400" b="1" dirty="0">
              <a:solidFill>
                <a:schemeClr val="tx1"/>
              </a:solidFill>
            </a:endParaRPr>
          </a:p>
        </p:txBody>
      </p:sp>
      <p:pic>
        <p:nvPicPr>
          <p:cNvPr id="24" name="Shape 97" descr="50579099_l.jpg">
            <a:extLst>
              <a:ext uri="{FF2B5EF4-FFF2-40B4-BE49-F238E27FC236}">
                <a16:creationId xmlns:a16="http://schemas.microsoft.com/office/drawing/2014/main" id="{6A734C56-2294-415A-A8C0-3DAC7A046184}"/>
              </a:ext>
            </a:extLst>
          </p:cNvPr>
          <p:cNvPicPr preferRelativeResize="0"/>
          <p:nvPr/>
        </p:nvPicPr>
        <p:blipFill rotWithShape="1">
          <a:blip r:embed="rId6">
            <a:alphaModFix/>
          </a:blip>
          <a:srcRect l="33120" r="12279"/>
          <a:stretch/>
        </p:blipFill>
        <p:spPr>
          <a:xfrm>
            <a:off x="2631589" y="2370563"/>
            <a:ext cx="1935095" cy="2194374"/>
          </a:xfrm>
          <a:prstGeom prst="rect">
            <a:avLst/>
          </a:prstGeom>
          <a:noFill/>
          <a:ln>
            <a:noFill/>
          </a:ln>
        </p:spPr>
      </p:pic>
      <p:pic>
        <p:nvPicPr>
          <p:cNvPr id="25" name="Picture 2" descr="Image result for sms icon">
            <a:extLst>
              <a:ext uri="{FF2B5EF4-FFF2-40B4-BE49-F238E27FC236}">
                <a16:creationId xmlns:a16="http://schemas.microsoft.com/office/drawing/2014/main" id="{B5190BC1-5E1B-4608-8429-1CF7EE41F7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9293" y="4627620"/>
            <a:ext cx="568794" cy="5048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sms icon">
            <a:extLst>
              <a:ext uri="{FF2B5EF4-FFF2-40B4-BE49-F238E27FC236}">
                <a16:creationId xmlns:a16="http://schemas.microsoft.com/office/drawing/2014/main" id="{87F7B371-AB25-4B25-AD0D-5E56A794DE3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0440" y="4634314"/>
            <a:ext cx="612862" cy="543967"/>
          </a:xfrm>
          <a:prstGeom prst="rect">
            <a:avLst/>
          </a:prstGeom>
          <a:noFill/>
          <a:extLst>
            <a:ext uri="{909E8E84-426E-40DD-AFC4-6F175D3DCCD1}">
              <a14:hiddenFill xmlns:a14="http://schemas.microsoft.com/office/drawing/2010/main">
                <a:solidFill>
                  <a:srgbClr val="FFFFFF"/>
                </a:solidFill>
              </a14:hiddenFill>
            </a:ext>
          </a:extLst>
        </p:spPr>
      </p:pic>
      <p:sp>
        <p:nvSpPr>
          <p:cNvPr id="35" name="Isosceles Triangle 23">
            <a:extLst>
              <a:ext uri="{FF2B5EF4-FFF2-40B4-BE49-F238E27FC236}">
                <a16:creationId xmlns:a16="http://schemas.microsoft.com/office/drawing/2014/main" id="{70FD3FDB-BE73-4FB7-8C28-CBB77206E6CF}"/>
              </a:ext>
            </a:extLst>
          </p:cNvPr>
          <p:cNvSpPr/>
          <p:nvPr/>
        </p:nvSpPr>
        <p:spPr>
          <a:xfrm rot="19003935">
            <a:off x="4598244" y="3399390"/>
            <a:ext cx="337936" cy="351786"/>
          </a:xfrm>
          <a:prstGeom prst="triangle">
            <a:avLst>
              <a:gd name="adj" fmla="val 10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6" name="Picture 6" descr="Image result for viber logo transparent">
            <a:extLst>
              <a:ext uri="{FF2B5EF4-FFF2-40B4-BE49-F238E27FC236}">
                <a16:creationId xmlns:a16="http://schemas.microsoft.com/office/drawing/2014/main" id="{798ED5D1-F840-407D-B99E-F7DF30B602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80573" y="3012568"/>
            <a:ext cx="961828" cy="44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98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1" y="2156621"/>
            <a:ext cx="4153568" cy="72680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Rectangle 4"/>
          <p:cNvSpPr/>
          <p:nvPr/>
        </p:nvSpPr>
        <p:spPr>
          <a:xfrm>
            <a:off x="762001" y="1434906"/>
            <a:ext cx="4153568" cy="72680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p:cNvSpPr/>
          <p:nvPr/>
        </p:nvSpPr>
        <p:spPr>
          <a:xfrm>
            <a:off x="762001" y="713193"/>
            <a:ext cx="4153568" cy="7268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itle 3"/>
          <p:cNvSpPr>
            <a:spLocks noGrp="1"/>
          </p:cNvSpPr>
          <p:nvPr>
            <p:ph type="title"/>
          </p:nvPr>
        </p:nvSpPr>
        <p:spPr/>
        <p:txBody>
          <a:bodyPr/>
          <a:lstStyle/>
          <a:p>
            <a:r>
              <a:rPr lang="en-US" dirty="0"/>
              <a:t>Take away thoughts!</a:t>
            </a:r>
            <a:endParaRPr lang="el-GR" dirty="0"/>
          </a:p>
        </p:txBody>
      </p:sp>
      <p:sp useBgFill="1">
        <p:nvSpPr>
          <p:cNvPr id="25" name="Freeform 35"/>
          <p:cNvSpPr>
            <a:spLocks/>
          </p:cNvSpPr>
          <p:nvPr/>
        </p:nvSpPr>
        <p:spPr bwMode="white">
          <a:xfrm>
            <a:off x="-196218" y="670005"/>
            <a:ext cx="2517765" cy="6823645"/>
          </a:xfrm>
          <a:custGeom>
            <a:avLst/>
            <a:gdLst>
              <a:gd name="T0" fmla="*/ 901 w 1398"/>
              <a:gd name="T1" fmla="*/ 142 h 4117"/>
              <a:gd name="T2" fmla="*/ 627 w 1398"/>
              <a:gd name="T3" fmla="*/ 341 h 4117"/>
              <a:gd name="T4" fmla="*/ 477 w 1398"/>
              <a:gd name="T5" fmla="*/ 611 h 4117"/>
              <a:gd name="T6" fmla="*/ 477 w 1398"/>
              <a:gd name="T7" fmla="*/ 950 h 4117"/>
              <a:gd name="T8" fmla="*/ 608 w 1398"/>
              <a:gd name="T9" fmla="*/ 1279 h 4117"/>
              <a:gd name="T10" fmla="*/ 690 w 1398"/>
              <a:gd name="T11" fmla="*/ 1853 h 4117"/>
              <a:gd name="T12" fmla="*/ 1176 w 1398"/>
              <a:gd name="T13" fmla="*/ 1888 h 4117"/>
              <a:gd name="T14" fmla="*/ 1398 w 1398"/>
              <a:gd name="T15" fmla="*/ 2588 h 4117"/>
              <a:gd name="T16" fmla="*/ 1042 w 1398"/>
              <a:gd name="T17" fmla="*/ 3142 h 4117"/>
              <a:gd name="T18" fmla="*/ 901 w 1398"/>
              <a:gd name="T19" fmla="*/ 3441 h 4117"/>
              <a:gd name="T20" fmla="*/ 690 w 1398"/>
              <a:gd name="T21" fmla="*/ 4117 h 4117"/>
              <a:gd name="T22" fmla="*/ 0 w 1398"/>
              <a:gd name="T23" fmla="*/ 4117 h 4117"/>
              <a:gd name="T24" fmla="*/ 0 w 1398"/>
              <a:gd name="T25" fmla="*/ 0 h 4117"/>
              <a:gd name="T26" fmla="*/ 699 w 1398"/>
              <a:gd name="T27" fmla="*/ 0 h 4117"/>
              <a:gd name="T28" fmla="*/ 901 w 1398"/>
              <a:gd name="T29" fmla="*/ 142 h 4117"/>
              <a:gd name="connsiteX0" fmla="*/ 6445 w 10000"/>
              <a:gd name="connsiteY0" fmla="*/ 412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0 w 10000"/>
              <a:gd name="connsiteY12" fmla="*/ 67 h 10067"/>
              <a:gd name="connsiteX13" fmla="*/ 5315 w 10000"/>
              <a:gd name="connsiteY13" fmla="*/ 0 h 10067"/>
              <a:gd name="connsiteX14" fmla="*/ 6445 w 10000"/>
              <a:gd name="connsiteY14" fmla="*/ 412 h 10067"/>
              <a:gd name="connsiteX0" fmla="*/ 6445 w 10000"/>
              <a:gd name="connsiteY0" fmla="*/ 412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6445 w 10000"/>
              <a:gd name="connsiteY14" fmla="*/ 412 h 10067"/>
              <a:gd name="connsiteX0" fmla="*/ 9519 w 10000"/>
              <a:gd name="connsiteY0" fmla="*/ 11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3412 w 10000"/>
              <a:gd name="connsiteY2" fmla="*/ 1551 h 10067"/>
              <a:gd name="connsiteX3" fmla="*/ 3412 w 10000"/>
              <a:gd name="connsiteY3" fmla="*/ 2375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3412 w 10000"/>
              <a:gd name="connsiteY2" fmla="*/ 1551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4485 w 10000"/>
              <a:gd name="connsiteY1" fmla="*/ 895 h 10067"/>
              <a:gd name="connsiteX2" fmla="*/ 4123 w 10000"/>
              <a:gd name="connsiteY2" fmla="*/ 1573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5294 w 10000"/>
              <a:gd name="connsiteY1" fmla="*/ 763 h 10067"/>
              <a:gd name="connsiteX2" fmla="*/ 4123 w 10000"/>
              <a:gd name="connsiteY2" fmla="*/ 1573 h 10067"/>
              <a:gd name="connsiteX3" fmla="*/ 4438 w 10000"/>
              <a:gd name="connsiteY3" fmla="*/ 2346 h 10067"/>
              <a:gd name="connsiteX4" fmla="*/ 434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 name="connsiteX0" fmla="*/ 9519 w 10000"/>
              <a:gd name="connsiteY0" fmla="*/ 11 h 10067"/>
              <a:gd name="connsiteX1" fmla="*/ 5294 w 10000"/>
              <a:gd name="connsiteY1" fmla="*/ 763 h 10067"/>
              <a:gd name="connsiteX2" fmla="*/ 4123 w 10000"/>
              <a:gd name="connsiteY2" fmla="*/ 1573 h 10067"/>
              <a:gd name="connsiteX3" fmla="*/ 4438 w 10000"/>
              <a:gd name="connsiteY3" fmla="*/ 2346 h 10067"/>
              <a:gd name="connsiteX4" fmla="*/ 5079 w 10000"/>
              <a:gd name="connsiteY4" fmla="*/ 3174 h 10067"/>
              <a:gd name="connsiteX5" fmla="*/ 4936 w 10000"/>
              <a:gd name="connsiteY5" fmla="*/ 4568 h 10067"/>
              <a:gd name="connsiteX6" fmla="*/ 8412 w 10000"/>
              <a:gd name="connsiteY6" fmla="*/ 4653 h 10067"/>
              <a:gd name="connsiteX7" fmla="*/ 10000 w 10000"/>
              <a:gd name="connsiteY7" fmla="*/ 6353 h 10067"/>
              <a:gd name="connsiteX8" fmla="*/ 7454 w 10000"/>
              <a:gd name="connsiteY8" fmla="*/ 7699 h 10067"/>
              <a:gd name="connsiteX9" fmla="*/ 6445 w 10000"/>
              <a:gd name="connsiteY9" fmla="*/ 8425 h 10067"/>
              <a:gd name="connsiteX10" fmla="*/ 4936 w 10000"/>
              <a:gd name="connsiteY10" fmla="*/ 10067 h 10067"/>
              <a:gd name="connsiteX11" fmla="*/ 0 w 10000"/>
              <a:gd name="connsiteY11" fmla="*/ 10067 h 10067"/>
              <a:gd name="connsiteX12" fmla="*/ 39 w 10000"/>
              <a:gd name="connsiteY12" fmla="*/ 0 h 10067"/>
              <a:gd name="connsiteX13" fmla="*/ 5315 w 10000"/>
              <a:gd name="connsiteY13" fmla="*/ 0 h 10067"/>
              <a:gd name="connsiteX14" fmla="*/ 9519 w 10000"/>
              <a:gd name="connsiteY14" fmla="*/ 11 h 1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67">
                <a:moveTo>
                  <a:pt x="9519" y="11"/>
                </a:moveTo>
                <a:cubicBezTo>
                  <a:pt x="6737" y="306"/>
                  <a:pt x="6972" y="468"/>
                  <a:pt x="5294" y="763"/>
                </a:cubicBezTo>
                <a:lnTo>
                  <a:pt x="4123" y="1573"/>
                </a:lnTo>
                <a:lnTo>
                  <a:pt x="4438" y="2346"/>
                </a:lnTo>
                <a:cubicBezTo>
                  <a:pt x="4408" y="2622"/>
                  <a:pt x="5109" y="2898"/>
                  <a:pt x="5079" y="3174"/>
                </a:cubicBezTo>
                <a:cubicBezTo>
                  <a:pt x="5031" y="3639"/>
                  <a:pt x="4984" y="4103"/>
                  <a:pt x="4936" y="4568"/>
                </a:cubicBezTo>
                <a:lnTo>
                  <a:pt x="8412" y="4653"/>
                </a:lnTo>
                <a:lnTo>
                  <a:pt x="10000" y="6353"/>
                </a:lnTo>
                <a:lnTo>
                  <a:pt x="7454" y="7699"/>
                </a:lnTo>
                <a:lnTo>
                  <a:pt x="6445" y="8425"/>
                </a:lnTo>
                <a:lnTo>
                  <a:pt x="4936" y="10067"/>
                </a:lnTo>
                <a:lnTo>
                  <a:pt x="0" y="10067"/>
                </a:lnTo>
                <a:cubicBezTo>
                  <a:pt x="13" y="6711"/>
                  <a:pt x="26" y="3356"/>
                  <a:pt x="39" y="0"/>
                </a:cubicBezTo>
                <a:lnTo>
                  <a:pt x="5315" y="0"/>
                </a:lnTo>
                <a:lnTo>
                  <a:pt x="9519" y="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373737"/>
              </a:solidFill>
              <a:latin typeface="Gotham Light"/>
              <a:cs typeface="Gotham Light"/>
            </a:endParaRPr>
          </a:p>
        </p:txBody>
      </p:sp>
      <p:sp>
        <p:nvSpPr>
          <p:cNvPr id="7" name="Rectangle 6"/>
          <p:cNvSpPr/>
          <p:nvPr/>
        </p:nvSpPr>
        <p:spPr>
          <a:xfrm>
            <a:off x="762001" y="2879460"/>
            <a:ext cx="4153568" cy="726802"/>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Freeform 51"/>
          <p:cNvSpPr/>
          <p:nvPr/>
        </p:nvSpPr>
        <p:spPr>
          <a:xfrm rot="16200000">
            <a:off x="4648233" y="971518"/>
            <a:ext cx="992134" cy="475485"/>
          </a:xfrm>
          <a:custGeom>
            <a:avLst/>
            <a:gdLst>
              <a:gd name="connsiteX0" fmla="*/ 992134 w 992134"/>
              <a:gd name="connsiteY0" fmla="*/ 1 h 475485"/>
              <a:gd name="connsiteX1" fmla="*/ 992134 w 992134"/>
              <a:gd name="connsiteY1" fmla="*/ 475485 h 475485"/>
              <a:gd name="connsiteX2" fmla="*/ 306334 w 992134"/>
              <a:gd name="connsiteY2" fmla="*/ 475485 h 475485"/>
              <a:gd name="connsiteX3" fmla="*/ 306334 w 992134"/>
              <a:gd name="connsiteY3" fmla="*/ 475484 h 475485"/>
              <a:gd name="connsiteX4" fmla="*/ 0 w 992134"/>
              <a:gd name="connsiteY4" fmla="*/ 475484 h 475485"/>
              <a:gd name="connsiteX5" fmla="*/ 253885 w 992134"/>
              <a:gd name="connsiteY5" fmla="*/ 0 h 475485"/>
              <a:gd name="connsiteX6" fmla="*/ 685800 w 992134"/>
              <a:gd name="connsiteY6" fmla="*/ 0 h 475485"/>
              <a:gd name="connsiteX7" fmla="*/ 685800 w 992134"/>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2134" h="475485">
                <a:moveTo>
                  <a:pt x="992134" y="1"/>
                </a:moveTo>
                <a:lnTo>
                  <a:pt x="992134" y="475485"/>
                </a:lnTo>
                <a:lnTo>
                  <a:pt x="306334" y="475485"/>
                </a:lnTo>
                <a:lnTo>
                  <a:pt x="306334" y="475484"/>
                </a:lnTo>
                <a:lnTo>
                  <a:pt x="0" y="475484"/>
                </a:lnTo>
                <a:lnTo>
                  <a:pt x="253885" y="0"/>
                </a:lnTo>
                <a:lnTo>
                  <a:pt x="685800" y="0"/>
                </a:lnTo>
                <a:lnTo>
                  <a:pt x="685800" y="1"/>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a:p>
        </p:txBody>
      </p:sp>
      <p:sp>
        <p:nvSpPr>
          <p:cNvPr id="10" name="Freeform 50"/>
          <p:cNvSpPr/>
          <p:nvPr/>
        </p:nvSpPr>
        <p:spPr>
          <a:xfrm rot="16200000">
            <a:off x="4519520" y="1821946"/>
            <a:ext cx="1249561" cy="475485"/>
          </a:xfrm>
          <a:custGeom>
            <a:avLst/>
            <a:gdLst>
              <a:gd name="connsiteX0" fmla="*/ 1249561 w 1249561"/>
              <a:gd name="connsiteY0" fmla="*/ 1 h 475485"/>
              <a:gd name="connsiteX1" fmla="*/ 991278 w 1249561"/>
              <a:gd name="connsiteY1" fmla="*/ 475485 h 475485"/>
              <a:gd name="connsiteX2" fmla="*/ 434530 w 1249561"/>
              <a:gd name="connsiteY2" fmla="*/ 475485 h 475485"/>
              <a:gd name="connsiteX3" fmla="*/ 434531 w 1249561"/>
              <a:gd name="connsiteY3" fmla="*/ 475484 h 475485"/>
              <a:gd name="connsiteX4" fmla="*/ 0 w 1249561"/>
              <a:gd name="connsiteY4" fmla="*/ 475484 h 475485"/>
              <a:gd name="connsiteX5" fmla="*/ 521910 w 1249561"/>
              <a:gd name="connsiteY5" fmla="*/ 0 h 475485"/>
              <a:gd name="connsiteX6" fmla="*/ 1109579 w 1249561"/>
              <a:gd name="connsiteY6" fmla="*/ 0 h 475485"/>
              <a:gd name="connsiteX7" fmla="*/ 1109578 w 1249561"/>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9561" h="475485">
                <a:moveTo>
                  <a:pt x="1249561" y="1"/>
                </a:moveTo>
                <a:lnTo>
                  <a:pt x="991278" y="475485"/>
                </a:lnTo>
                <a:lnTo>
                  <a:pt x="434530" y="475485"/>
                </a:lnTo>
                <a:lnTo>
                  <a:pt x="434531" y="475484"/>
                </a:lnTo>
                <a:lnTo>
                  <a:pt x="0" y="475484"/>
                </a:lnTo>
                <a:lnTo>
                  <a:pt x="521910" y="0"/>
                </a:lnTo>
                <a:lnTo>
                  <a:pt x="1109579" y="0"/>
                </a:lnTo>
                <a:lnTo>
                  <a:pt x="1109578" y="1"/>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
        <p:nvSpPr>
          <p:cNvPr id="11" name="Freeform 49"/>
          <p:cNvSpPr/>
          <p:nvPr/>
        </p:nvSpPr>
        <p:spPr>
          <a:xfrm rot="16200000">
            <a:off x="4381222" y="2681957"/>
            <a:ext cx="1526156" cy="475485"/>
          </a:xfrm>
          <a:custGeom>
            <a:avLst/>
            <a:gdLst>
              <a:gd name="connsiteX0" fmla="*/ 1526156 w 1526156"/>
              <a:gd name="connsiteY0" fmla="*/ 1 h 475485"/>
              <a:gd name="connsiteX1" fmla="*/ 1025091 w 1526156"/>
              <a:gd name="connsiteY1" fmla="*/ 475485 h 475485"/>
              <a:gd name="connsiteX2" fmla="*/ 355289 w 1526156"/>
              <a:gd name="connsiteY2" fmla="*/ 475485 h 475485"/>
              <a:gd name="connsiteX3" fmla="*/ 355289 w 1526156"/>
              <a:gd name="connsiteY3" fmla="*/ 475484 h 475485"/>
              <a:gd name="connsiteX4" fmla="*/ 0 w 1526156"/>
              <a:gd name="connsiteY4" fmla="*/ 475484 h 475485"/>
              <a:gd name="connsiteX5" fmla="*/ 789589 w 1526156"/>
              <a:gd name="connsiteY5" fmla="*/ 0 h 475485"/>
              <a:gd name="connsiteX6" fmla="*/ 1345888 w 1526156"/>
              <a:gd name="connsiteY6" fmla="*/ 0 h 475485"/>
              <a:gd name="connsiteX7" fmla="*/ 1345887 w 1526156"/>
              <a:gd name="connsiteY7" fmla="*/ 1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6156" h="475485">
                <a:moveTo>
                  <a:pt x="1526156" y="1"/>
                </a:moveTo>
                <a:lnTo>
                  <a:pt x="1025091" y="475485"/>
                </a:lnTo>
                <a:lnTo>
                  <a:pt x="355289" y="475485"/>
                </a:lnTo>
                <a:lnTo>
                  <a:pt x="355289" y="475484"/>
                </a:lnTo>
                <a:lnTo>
                  <a:pt x="0" y="475484"/>
                </a:lnTo>
                <a:lnTo>
                  <a:pt x="789589" y="0"/>
                </a:lnTo>
                <a:lnTo>
                  <a:pt x="1345888" y="0"/>
                </a:lnTo>
                <a:lnTo>
                  <a:pt x="1345887" y="1"/>
                </a:lnTo>
                <a:close/>
              </a:path>
            </a:pathLst>
          </a:custGeom>
          <a:solidFill>
            <a:srgbClr val="5B9BD5"/>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3200"/>
          </a:p>
        </p:txBody>
      </p:sp>
      <p:sp>
        <p:nvSpPr>
          <p:cNvPr id="12" name="Freeform 30"/>
          <p:cNvSpPr/>
          <p:nvPr/>
        </p:nvSpPr>
        <p:spPr>
          <a:xfrm rot="16200000">
            <a:off x="4248625" y="3537394"/>
            <a:ext cx="1791350" cy="475485"/>
          </a:xfrm>
          <a:custGeom>
            <a:avLst/>
            <a:gdLst>
              <a:gd name="connsiteX0" fmla="*/ 1791350 w 1791350"/>
              <a:gd name="connsiteY0" fmla="*/ 0 h 475485"/>
              <a:gd name="connsiteX1" fmla="*/ 998932 w 1791350"/>
              <a:gd name="connsiteY1" fmla="*/ 475485 h 475485"/>
              <a:gd name="connsiteX2" fmla="*/ 496283 w 1791350"/>
              <a:gd name="connsiteY2" fmla="*/ 475485 h 475485"/>
              <a:gd name="connsiteX3" fmla="*/ 496282 w 1791350"/>
              <a:gd name="connsiteY3" fmla="*/ 475485 h 475485"/>
              <a:gd name="connsiteX4" fmla="*/ 0 w 1791350"/>
              <a:gd name="connsiteY4" fmla="*/ 475485 h 475485"/>
              <a:gd name="connsiteX5" fmla="*/ 1075640 w 1791350"/>
              <a:gd name="connsiteY5" fmla="*/ 1 h 475485"/>
              <a:gd name="connsiteX6" fmla="*/ 1145140 w 1791350"/>
              <a:gd name="connsiteY6" fmla="*/ 1 h 475485"/>
              <a:gd name="connsiteX7" fmla="*/ 1145141 w 1791350"/>
              <a:gd name="connsiteY7" fmla="*/ 0 h 475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1350" h="475485">
                <a:moveTo>
                  <a:pt x="1791350" y="0"/>
                </a:moveTo>
                <a:lnTo>
                  <a:pt x="998932" y="475485"/>
                </a:lnTo>
                <a:lnTo>
                  <a:pt x="496283" y="475485"/>
                </a:lnTo>
                <a:lnTo>
                  <a:pt x="496282" y="475485"/>
                </a:lnTo>
                <a:lnTo>
                  <a:pt x="0" y="475485"/>
                </a:lnTo>
                <a:lnTo>
                  <a:pt x="1075640" y="1"/>
                </a:lnTo>
                <a:lnTo>
                  <a:pt x="1145140" y="1"/>
                </a:lnTo>
                <a:lnTo>
                  <a:pt x="1145141"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a:p>
        </p:txBody>
      </p:sp>
      <p:sp>
        <p:nvSpPr>
          <p:cNvPr id="13" name="Rectangle 12"/>
          <p:cNvSpPr/>
          <p:nvPr/>
        </p:nvSpPr>
        <p:spPr>
          <a:xfrm>
            <a:off x="5381204" y="1702334"/>
            <a:ext cx="3873921" cy="99213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endParaRPr lang="en-US" sz="3200" dirty="0">
              <a:solidFill>
                <a:srgbClr val="FFFFFF"/>
              </a:solidFill>
            </a:endParaRPr>
          </a:p>
        </p:txBody>
      </p:sp>
      <p:sp>
        <p:nvSpPr>
          <p:cNvPr id="14" name="Rectangle 13"/>
          <p:cNvSpPr/>
          <p:nvPr/>
        </p:nvSpPr>
        <p:spPr>
          <a:xfrm>
            <a:off x="5381204" y="713194"/>
            <a:ext cx="3873921" cy="992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endParaRPr lang="en-US" sz="3200" dirty="0">
              <a:solidFill>
                <a:srgbClr val="FFFFFF"/>
              </a:solidFill>
            </a:endParaRPr>
          </a:p>
        </p:txBody>
      </p:sp>
      <p:sp>
        <p:nvSpPr>
          <p:cNvPr id="15" name="Rectangle 14"/>
          <p:cNvSpPr/>
          <p:nvPr/>
        </p:nvSpPr>
        <p:spPr>
          <a:xfrm>
            <a:off x="5381204" y="2690642"/>
            <a:ext cx="3873921" cy="9921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endParaRPr lang="en-US" sz="3200" dirty="0">
              <a:solidFill>
                <a:srgbClr val="FFFFFF"/>
              </a:solidFill>
            </a:endParaRPr>
          </a:p>
        </p:txBody>
      </p:sp>
      <p:sp>
        <p:nvSpPr>
          <p:cNvPr id="16" name="Rectangle 15"/>
          <p:cNvSpPr/>
          <p:nvPr/>
        </p:nvSpPr>
        <p:spPr>
          <a:xfrm>
            <a:off x="5381204" y="3678677"/>
            <a:ext cx="3873921" cy="99213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0" rtlCol="0" anchor="ctr"/>
          <a:lstStyle/>
          <a:p>
            <a:endParaRPr lang="en-US" sz="3200" dirty="0">
              <a:solidFill>
                <a:srgbClr val="FFFFFF"/>
              </a:solidFill>
            </a:endParaRPr>
          </a:p>
        </p:txBody>
      </p:sp>
      <p:sp>
        <p:nvSpPr>
          <p:cNvPr id="17" name="Rectangle 16"/>
          <p:cNvSpPr/>
          <p:nvPr/>
        </p:nvSpPr>
        <p:spPr>
          <a:xfrm>
            <a:off x="6324600" y="974414"/>
            <a:ext cx="2590800" cy="445507"/>
          </a:xfrm>
          <a:prstGeom prst="rect">
            <a:avLst/>
          </a:prstGeom>
        </p:spPr>
        <p:txBody>
          <a:bodyPr wrap="square" lIns="0" rIns="0">
            <a:spAutoFit/>
          </a:bodyPr>
          <a:lstStyle/>
          <a:p>
            <a:pPr>
              <a:lnSpc>
                <a:spcPct val="85000"/>
              </a:lnSpc>
            </a:pPr>
            <a:r>
              <a:rPr lang="en-US" sz="1600" dirty="0">
                <a:solidFill>
                  <a:srgbClr val="FFFFFF"/>
                </a:solidFill>
              </a:rPr>
              <a:t>Personalized</a:t>
            </a:r>
          </a:p>
          <a:p>
            <a:pPr>
              <a:lnSpc>
                <a:spcPct val="85000"/>
              </a:lnSpc>
            </a:pPr>
            <a:r>
              <a:rPr lang="en-US" sz="1100" dirty="0">
                <a:solidFill>
                  <a:srgbClr val="FFFFFF"/>
                </a:solidFill>
              </a:rPr>
              <a:t>NOT audience-based or segment-based</a:t>
            </a:r>
          </a:p>
        </p:txBody>
      </p:sp>
      <p:sp>
        <p:nvSpPr>
          <p:cNvPr id="18" name="Rectangle 17"/>
          <p:cNvSpPr/>
          <p:nvPr/>
        </p:nvSpPr>
        <p:spPr>
          <a:xfrm>
            <a:off x="6324600" y="1968590"/>
            <a:ext cx="2590800" cy="445507"/>
          </a:xfrm>
          <a:prstGeom prst="rect">
            <a:avLst/>
          </a:prstGeom>
        </p:spPr>
        <p:txBody>
          <a:bodyPr wrap="square" lIns="0" rIns="0">
            <a:spAutoFit/>
          </a:bodyPr>
          <a:lstStyle/>
          <a:p>
            <a:pPr>
              <a:lnSpc>
                <a:spcPct val="85000"/>
              </a:lnSpc>
            </a:pPr>
            <a:r>
              <a:rPr lang="en-US" sz="1600" dirty="0">
                <a:solidFill>
                  <a:srgbClr val="FFFFFF"/>
                </a:solidFill>
              </a:rPr>
              <a:t>Interactive</a:t>
            </a:r>
          </a:p>
          <a:p>
            <a:pPr>
              <a:lnSpc>
                <a:spcPct val="85000"/>
              </a:lnSpc>
            </a:pPr>
            <a:r>
              <a:rPr lang="en-US" sz="1100" dirty="0">
                <a:solidFill>
                  <a:srgbClr val="FFFFFF"/>
                </a:solidFill>
              </a:rPr>
              <a:t>NOT just informational</a:t>
            </a:r>
          </a:p>
        </p:txBody>
      </p:sp>
      <p:sp>
        <p:nvSpPr>
          <p:cNvPr id="19" name="Rectangle 18"/>
          <p:cNvSpPr/>
          <p:nvPr/>
        </p:nvSpPr>
        <p:spPr>
          <a:xfrm>
            <a:off x="6324600" y="2952182"/>
            <a:ext cx="2590800" cy="445507"/>
          </a:xfrm>
          <a:prstGeom prst="rect">
            <a:avLst/>
          </a:prstGeom>
        </p:spPr>
        <p:txBody>
          <a:bodyPr wrap="square" lIns="0" rIns="0">
            <a:spAutoFit/>
          </a:bodyPr>
          <a:lstStyle/>
          <a:p>
            <a:pPr>
              <a:lnSpc>
                <a:spcPct val="85000"/>
              </a:lnSpc>
            </a:pPr>
            <a:r>
              <a:rPr lang="en-US" sz="1600" dirty="0">
                <a:solidFill>
                  <a:srgbClr val="FFFFFF"/>
                </a:solidFill>
              </a:rPr>
              <a:t>Technology enabled</a:t>
            </a:r>
          </a:p>
          <a:p>
            <a:pPr>
              <a:lnSpc>
                <a:spcPct val="85000"/>
              </a:lnSpc>
            </a:pPr>
            <a:r>
              <a:rPr lang="en-US" sz="1100" dirty="0">
                <a:solidFill>
                  <a:srgbClr val="FFFFFF"/>
                </a:solidFill>
              </a:rPr>
              <a:t>NOT technology driven</a:t>
            </a:r>
          </a:p>
        </p:txBody>
      </p:sp>
      <p:sp>
        <p:nvSpPr>
          <p:cNvPr id="20" name="Rectangle 19"/>
          <p:cNvSpPr/>
          <p:nvPr/>
        </p:nvSpPr>
        <p:spPr>
          <a:xfrm>
            <a:off x="6324600" y="3957598"/>
            <a:ext cx="2590800" cy="445507"/>
          </a:xfrm>
          <a:prstGeom prst="rect">
            <a:avLst/>
          </a:prstGeom>
        </p:spPr>
        <p:txBody>
          <a:bodyPr wrap="square" lIns="0" rIns="0">
            <a:spAutoFit/>
          </a:bodyPr>
          <a:lstStyle/>
          <a:p>
            <a:pPr>
              <a:lnSpc>
                <a:spcPct val="85000"/>
              </a:lnSpc>
            </a:pPr>
            <a:r>
              <a:rPr lang="en-US" sz="1600" dirty="0">
                <a:solidFill>
                  <a:srgbClr val="FFFFFF"/>
                </a:solidFill>
              </a:rPr>
              <a:t>Focused on value</a:t>
            </a:r>
          </a:p>
          <a:p>
            <a:pPr>
              <a:lnSpc>
                <a:spcPct val="85000"/>
              </a:lnSpc>
            </a:pPr>
            <a:r>
              <a:rPr lang="en-US" sz="1100" dirty="0">
                <a:solidFill>
                  <a:srgbClr val="FFFFFF"/>
                </a:solidFill>
              </a:rPr>
              <a:t>NOT on short term revenue</a:t>
            </a:r>
          </a:p>
        </p:txBody>
      </p:sp>
      <p:sp>
        <p:nvSpPr>
          <p:cNvPr id="21" name="Freeform 36"/>
          <p:cNvSpPr>
            <a:spLocks noEditPoints="1"/>
          </p:cNvSpPr>
          <p:nvPr/>
        </p:nvSpPr>
        <p:spPr bwMode="auto">
          <a:xfrm>
            <a:off x="522098" y="508090"/>
            <a:ext cx="3832821" cy="5233907"/>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en-US" sz="2400">
              <a:ln>
                <a:solidFill>
                  <a:schemeClr val="accent2"/>
                </a:solidFill>
              </a:ln>
              <a:solidFill>
                <a:srgbClr val="373737"/>
              </a:solidFill>
              <a:latin typeface="Gotham Light"/>
              <a:cs typeface="Gotham Light"/>
            </a:endParaRPr>
          </a:p>
        </p:txBody>
      </p:sp>
      <p:sp>
        <p:nvSpPr>
          <p:cNvPr id="26" name="Content Placeholder 1"/>
          <p:cNvSpPr txBox="1">
            <a:spLocks/>
          </p:cNvSpPr>
          <p:nvPr/>
        </p:nvSpPr>
        <p:spPr>
          <a:xfrm>
            <a:off x="1528549" y="1303687"/>
            <a:ext cx="2565779" cy="1175198"/>
          </a:xfrm>
          <a:prstGeom prst="rect">
            <a:avLst/>
          </a:prstGeom>
          <a:no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200" b="1" dirty="0">
                <a:solidFill>
                  <a:schemeClr val="bg1"/>
                </a:solidFill>
              </a:rPr>
              <a:t>The age of the customer</a:t>
            </a:r>
          </a:p>
        </p:txBody>
      </p:sp>
    </p:spTree>
    <p:extLst>
      <p:ext uri="{BB962C8B-B14F-4D97-AF65-F5344CB8AC3E}">
        <p14:creationId xmlns:p14="http://schemas.microsoft.com/office/powerpoint/2010/main" val="276933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400" fill="hold"/>
                                        <p:tgtEl>
                                          <p:spTgt spid="5"/>
                                        </p:tgtEl>
                                        <p:attrNameLst>
                                          <p:attrName>ppt_x</p:attrName>
                                        </p:attrNameLst>
                                      </p:cBhvr>
                                      <p:tavLst>
                                        <p:tav tm="0">
                                          <p:val>
                                            <p:strVal val="0-#ppt_w/2"/>
                                          </p:val>
                                        </p:tav>
                                        <p:tav tm="100000">
                                          <p:val>
                                            <p:strVal val="#ppt_x"/>
                                          </p:val>
                                        </p:tav>
                                      </p:tavLst>
                                    </p:anim>
                                    <p:anim calcmode="lin" valueType="num">
                                      <p:cBhvr additive="base">
                                        <p:cTn id="12" dur="4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400" fill="hold"/>
                                        <p:tgtEl>
                                          <p:spTgt spid="6"/>
                                        </p:tgtEl>
                                        <p:attrNameLst>
                                          <p:attrName>ppt_x</p:attrName>
                                        </p:attrNameLst>
                                      </p:cBhvr>
                                      <p:tavLst>
                                        <p:tav tm="0">
                                          <p:val>
                                            <p:strVal val="0-#ppt_w/2"/>
                                          </p:val>
                                        </p:tav>
                                        <p:tav tm="100000">
                                          <p:val>
                                            <p:strVal val="#ppt_x"/>
                                          </p:val>
                                        </p:tav>
                                      </p:tavLst>
                                    </p:anim>
                                    <p:anim calcmode="lin" valueType="num">
                                      <p:cBhvr additive="base">
                                        <p:cTn id="16" dur="4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400" fill="hold"/>
                                        <p:tgtEl>
                                          <p:spTgt spid="7"/>
                                        </p:tgtEl>
                                        <p:attrNameLst>
                                          <p:attrName>ppt_x</p:attrName>
                                        </p:attrNameLst>
                                      </p:cBhvr>
                                      <p:tavLst>
                                        <p:tav tm="0">
                                          <p:val>
                                            <p:strVal val="0-#ppt_w/2"/>
                                          </p:val>
                                        </p:tav>
                                        <p:tav tm="100000">
                                          <p:val>
                                            <p:strVal val="#ppt_x"/>
                                          </p:val>
                                        </p:tav>
                                      </p:tavLst>
                                    </p:anim>
                                    <p:anim calcmode="lin" valueType="num">
                                      <p:cBhvr additive="base">
                                        <p:cTn id="20" dur="400" fill="hold"/>
                                        <p:tgtEl>
                                          <p:spTgt spid="7"/>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40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
                                        <p:tgtEl>
                                          <p:spTgt spid="9"/>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100"/>
                                        <p:tgtEl>
                                          <p:spTgt spid="10"/>
                                        </p:tgtEl>
                                      </p:cBhvr>
                                    </p:animEffect>
                                  </p:childTnLst>
                                </p:cTn>
                              </p:par>
                              <p:par>
                                <p:cTn id="27" presetID="22" presetClass="entr" presetSubtype="8" fill="hold" grpId="0" nodeType="withEffect">
                                  <p:stCondLst>
                                    <p:cond delay="60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100"/>
                                        <p:tgtEl>
                                          <p:spTgt spid="11"/>
                                        </p:tgtEl>
                                      </p:cBhvr>
                                    </p:animEffect>
                                  </p:childTnLst>
                                </p:cTn>
                              </p:par>
                              <p:par>
                                <p:cTn id="30" presetID="22" presetClass="entr" presetSubtype="8" fill="hold" grpId="0" nodeType="withEffect">
                                  <p:stCondLst>
                                    <p:cond delay="70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100"/>
                                        <p:tgtEl>
                                          <p:spTgt spid="12"/>
                                        </p:tgtEl>
                                      </p:cBhvr>
                                    </p:animEffect>
                                  </p:childTnLst>
                                </p:cTn>
                              </p:par>
                              <p:par>
                                <p:cTn id="33" presetID="22" presetClass="entr" presetSubtype="8" fill="hold" grpId="0" nodeType="withEffect">
                                  <p:stCondLst>
                                    <p:cond delay="60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250"/>
                                        <p:tgtEl>
                                          <p:spTgt spid="14"/>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250"/>
                                        <p:tgtEl>
                                          <p:spTgt spid="13"/>
                                        </p:tgtEl>
                                      </p:cBhvr>
                                    </p:animEffect>
                                  </p:childTnLst>
                                </p:cTn>
                              </p:par>
                              <p:par>
                                <p:cTn id="39" presetID="22" presetClass="entr" presetSubtype="8" fill="hold" grpId="0" nodeType="withEffect">
                                  <p:stCondLst>
                                    <p:cond delay="80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250"/>
                                        <p:tgtEl>
                                          <p:spTgt spid="15"/>
                                        </p:tgtEl>
                                      </p:cBhvr>
                                    </p:animEffect>
                                  </p:childTnLst>
                                </p:cTn>
                              </p:par>
                              <p:par>
                                <p:cTn id="42" presetID="22" presetClass="entr" presetSubtype="8" fill="hold" grpId="0" nodeType="withEffect">
                                  <p:stCondLst>
                                    <p:cond delay="90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 thought in a chart…</a:t>
            </a:r>
          </a:p>
        </p:txBody>
      </p:sp>
      <p:pic>
        <p:nvPicPr>
          <p:cNvPr id="4" name="Picture 2" descr="What Stage Is Your Store 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74" y="783189"/>
            <a:ext cx="7211837" cy="3937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71691" y="2267220"/>
            <a:ext cx="1520054" cy="404085"/>
          </a:xfrm>
          <a:prstGeom prst="rect">
            <a:avLst/>
          </a:prstGeom>
          <a:solidFill>
            <a:schemeClr val="bg1"/>
          </a:solidFill>
        </p:spPr>
        <p:txBody>
          <a:bodyPr wrap="square" rtlCol="0">
            <a:spAutoFit/>
          </a:bodyPr>
          <a:lstStyle/>
          <a:p>
            <a:pPr algn="ctr"/>
            <a:r>
              <a:rPr lang="en-US" sz="1013" b="1" dirty="0">
                <a:solidFill>
                  <a:srgbClr val="3483CA"/>
                </a:solidFill>
                <a:latin typeface="Roboto "/>
              </a:rPr>
              <a:t>% of Repeat Customers</a:t>
            </a:r>
            <a:endParaRPr lang="el-GR" sz="1013" b="1" dirty="0">
              <a:solidFill>
                <a:srgbClr val="3483CA"/>
              </a:solidFill>
              <a:latin typeface="Roboto "/>
            </a:endParaRPr>
          </a:p>
        </p:txBody>
      </p:sp>
      <p:cxnSp>
        <p:nvCxnSpPr>
          <p:cNvPr id="9" name="Straight Arrow Connector 8"/>
          <p:cNvCxnSpPr/>
          <p:nvPr/>
        </p:nvCxnSpPr>
        <p:spPr>
          <a:xfrm flipH="1" flipV="1">
            <a:off x="7421673" y="1427968"/>
            <a:ext cx="381238" cy="601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7506223" y="2810219"/>
            <a:ext cx="443063" cy="534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67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5588"/>
            <a:ext cx="9144000" cy="41762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a:p>
        </p:txBody>
      </p:sp>
      <p:pic>
        <p:nvPicPr>
          <p:cNvPr id="5" name="Εικόνα 4"/>
          <p:cNvPicPr>
            <a:picLocks noChangeAspect="1"/>
          </p:cNvPicPr>
          <p:nvPr/>
        </p:nvPicPr>
        <p:blipFill rotWithShape="1">
          <a:blip r:embed="rId2" cstate="print">
            <a:extLst>
              <a:ext uri="{28A0092B-C50C-407E-A947-70E740481C1C}">
                <a14:useLocalDpi xmlns:a14="http://schemas.microsoft.com/office/drawing/2010/main" val="0"/>
              </a:ext>
            </a:extLst>
          </a:blip>
          <a:srcRect b="20951"/>
          <a:stretch/>
        </p:blipFill>
        <p:spPr>
          <a:xfrm>
            <a:off x="0" y="2233077"/>
            <a:ext cx="2157413" cy="2558749"/>
          </a:xfrm>
          <a:prstGeom prst="rect">
            <a:avLst/>
          </a:prstGeom>
        </p:spPr>
      </p:pic>
      <p:sp>
        <p:nvSpPr>
          <p:cNvPr id="3" name="Rectangular Callout 2"/>
          <p:cNvSpPr/>
          <p:nvPr/>
        </p:nvSpPr>
        <p:spPr>
          <a:xfrm>
            <a:off x="1857654" y="969970"/>
            <a:ext cx="6977848" cy="2638802"/>
          </a:xfrm>
          <a:prstGeom prst="wedgeRectCallout">
            <a:avLst>
              <a:gd name="adj1" fmla="val -21243"/>
              <a:gd name="adj2" fmla="val 68458"/>
            </a:avLst>
          </a:prstGeom>
          <a:solidFill>
            <a:schemeClr val="bg1"/>
          </a:solidFill>
          <a:ln w="57150" cap="sq">
            <a:solidFill>
              <a:srgbClr val="5B9BD5"/>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Rectangle 3"/>
          <p:cNvSpPr/>
          <p:nvPr/>
        </p:nvSpPr>
        <p:spPr>
          <a:xfrm>
            <a:off x="1930895" y="1123915"/>
            <a:ext cx="6904607" cy="2862322"/>
          </a:xfrm>
          <a:prstGeom prst="rect">
            <a:avLst/>
          </a:prstGeom>
        </p:spPr>
        <p:txBody>
          <a:bodyPr wrap="square">
            <a:spAutoFit/>
          </a:bodyPr>
          <a:lstStyle/>
          <a:p>
            <a:pPr algn="ctr"/>
            <a:r>
              <a:rPr lang="en-US" sz="3000" dirty="0" err="1">
                <a:ea typeface="Gulim" panose="020B0600000101010101" pitchFamily="34" charset="-127"/>
              </a:rPr>
              <a:t>Evangelos</a:t>
            </a:r>
            <a:r>
              <a:rPr lang="en-US" sz="3000" dirty="0">
                <a:ea typeface="Gulim" panose="020B0600000101010101" pitchFamily="34" charset="-127"/>
              </a:rPr>
              <a:t> </a:t>
            </a:r>
            <a:r>
              <a:rPr lang="en-US" sz="3000" dirty="0" err="1">
                <a:ea typeface="Gulim" panose="020B0600000101010101" pitchFamily="34" charset="-127"/>
              </a:rPr>
              <a:t>Kotsonis</a:t>
            </a:r>
            <a:endParaRPr lang="en-US" sz="3000" dirty="0">
              <a:ea typeface="Gulim" panose="020B0600000101010101" pitchFamily="34" charset="-127"/>
              <a:hlinkClick r:id="" action="ppaction://noaction"/>
            </a:endParaRPr>
          </a:p>
          <a:p>
            <a:pPr algn="ctr"/>
            <a:r>
              <a:rPr lang="en-US" sz="3000" dirty="0">
                <a:ea typeface="Gulim" panose="020B0600000101010101" pitchFamily="34" charset="-127"/>
                <a:hlinkClick r:id="" action="ppaction://noaction"/>
              </a:rPr>
              <a:t>ekotsonis@e-satisfaction.com</a:t>
            </a:r>
            <a:endParaRPr lang="en-US" sz="3000" dirty="0">
              <a:ea typeface="Gulim" panose="020B0600000101010101" pitchFamily="34" charset="-127"/>
            </a:endParaRPr>
          </a:p>
          <a:p>
            <a:pPr algn="ctr"/>
            <a:endParaRPr lang="en-US" sz="3000" dirty="0">
              <a:ea typeface="Gulim" panose="020B0600000101010101" pitchFamily="34" charset="-127"/>
            </a:endParaRPr>
          </a:p>
          <a:p>
            <a:pPr algn="ctr"/>
            <a:r>
              <a:rPr lang="en-US" sz="3000" dirty="0">
                <a:ea typeface="Gulim" panose="020B0600000101010101" pitchFamily="34" charset="-127"/>
                <a:hlinkClick r:id="rId3"/>
              </a:rPr>
              <a:t>www.e-satisfaction.com</a:t>
            </a:r>
            <a:endParaRPr lang="en-US" sz="3000" dirty="0">
              <a:ea typeface="Gulim" panose="020B0600000101010101" pitchFamily="34" charset="-127"/>
            </a:endParaRPr>
          </a:p>
          <a:p>
            <a:pPr algn="ctr"/>
            <a:r>
              <a:rPr lang="en-US" sz="3000" dirty="0">
                <a:ea typeface="Gulim" panose="020B0600000101010101" pitchFamily="34" charset="-127"/>
              </a:rPr>
              <a:t>@</a:t>
            </a:r>
            <a:r>
              <a:rPr lang="en-US" sz="3000" dirty="0" err="1">
                <a:ea typeface="Gulim" panose="020B0600000101010101" pitchFamily="34" charset="-127"/>
              </a:rPr>
              <a:t>esatisfactionGr</a:t>
            </a:r>
            <a:endParaRPr lang="en-US" sz="3000" dirty="0">
              <a:ea typeface="Gulim" panose="020B0600000101010101" pitchFamily="34" charset="-127"/>
            </a:endParaRPr>
          </a:p>
          <a:p>
            <a:pPr algn="ctr"/>
            <a:endParaRPr lang="en-US" sz="3000" dirty="0">
              <a:ea typeface="Gulim" panose="020B0600000101010101" pitchFamily="34" charset="-127"/>
            </a:endParaRPr>
          </a:p>
        </p:txBody>
      </p:sp>
      <p:sp>
        <p:nvSpPr>
          <p:cNvPr id="6" name="Content Placeholder 2"/>
          <p:cNvSpPr txBox="1">
            <a:spLocks/>
          </p:cNvSpPr>
          <p:nvPr/>
        </p:nvSpPr>
        <p:spPr>
          <a:xfrm>
            <a:off x="1894273" y="4246316"/>
            <a:ext cx="2934731" cy="614025"/>
          </a:xfrm>
          <a:prstGeom prst="rect">
            <a:avLst/>
          </a:prstGeom>
        </p:spPr>
        <p:txBody>
          <a:bodyPr vert="horz" lIns="68580" tIns="34290" rIns="68580" bIns="34290" rtlCol="0" anchor="ctr">
            <a:normAutofit/>
          </a:bodyPr>
          <a:lstStyle>
            <a:lvl1pPr marL="228600" indent="-2880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mn-lt"/>
                <a:ea typeface="+mn-ea"/>
                <a:cs typeface="+mn-cs"/>
              </a:defRPr>
            </a:lvl1pPr>
            <a:lvl2pPr marL="685800" indent="-288000" algn="l" defTabSz="914400" rtl="0" eaLnBrk="1" latinLnBrk="0" hangingPunct="1">
              <a:lnSpc>
                <a:spcPct val="90000"/>
              </a:lnSpc>
              <a:spcBef>
                <a:spcPts val="500"/>
              </a:spcBef>
              <a:buFont typeface="Wingdings" panose="05000000000000000000" pitchFamily="2" charset="2"/>
              <a:buChar char="q"/>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solidFill>
                  <a:schemeClr val="bg2">
                    <a:lumMod val="50000"/>
                  </a:schemeClr>
                </a:solidFill>
              </a:rPr>
              <a:t>Thank you!</a:t>
            </a:r>
          </a:p>
        </p:txBody>
      </p:sp>
    </p:spTree>
    <p:extLst>
      <p:ext uri="{BB962C8B-B14F-4D97-AF65-F5344CB8AC3E}">
        <p14:creationId xmlns:p14="http://schemas.microsoft.com/office/powerpoint/2010/main" val="260584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shift of power</a:t>
            </a:r>
            <a:endParaRPr lang="el-GR" dirty="0"/>
          </a:p>
        </p:txBody>
      </p:sp>
      <p:pic>
        <p:nvPicPr>
          <p:cNvPr id="3074" name="Picture 2" descr="Image result for the age of the custome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50854"/>
          <a:stretch/>
        </p:blipFill>
        <p:spPr bwMode="auto">
          <a:xfrm>
            <a:off x="19050" y="762634"/>
            <a:ext cx="4260847" cy="21219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the age of the customer">
            <a:extLst>
              <a:ext uri="{FF2B5EF4-FFF2-40B4-BE49-F238E27FC236}">
                <a16:creationId xmlns:a16="http://schemas.microsoft.com/office/drawing/2014/main" id="{BA8C10B8-D90E-4966-B412-B6B3D69B3E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441" b="4662"/>
          <a:stretch/>
        </p:blipFill>
        <p:spPr bwMode="auto">
          <a:xfrm>
            <a:off x="4768853" y="813434"/>
            <a:ext cx="4260847" cy="1981686"/>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94B671E8-A4E9-45D6-BC49-D51F685BFAF9}"/>
              </a:ext>
            </a:extLst>
          </p:cNvPr>
          <p:cNvSpPr/>
          <p:nvPr/>
        </p:nvSpPr>
        <p:spPr>
          <a:xfrm>
            <a:off x="3253467" y="2651324"/>
            <a:ext cx="2579915" cy="721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9" name="Content Placeholder 2">
            <a:extLst>
              <a:ext uri="{FF2B5EF4-FFF2-40B4-BE49-F238E27FC236}">
                <a16:creationId xmlns:a16="http://schemas.microsoft.com/office/drawing/2014/main" id="{6B142589-2DD7-4A5B-B563-25FCAA798703}"/>
              </a:ext>
            </a:extLst>
          </p:cNvPr>
          <p:cNvSpPr txBox="1">
            <a:spLocks/>
          </p:cNvSpPr>
          <p:nvPr/>
        </p:nvSpPr>
        <p:spPr>
          <a:xfrm>
            <a:off x="2720974" y="3401270"/>
            <a:ext cx="3644900" cy="1282540"/>
          </a:xfrm>
          <a:prstGeom prst="rect">
            <a:avLst/>
          </a:prstGeom>
          <a:no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000" dirty="0">
                <a:solidFill>
                  <a:schemeClr val="bg2">
                    <a:lumMod val="50000"/>
                  </a:schemeClr>
                </a:solidFill>
              </a:rPr>
              <a:t>Power has been shifted to customers</a:t>
            </a:r>
            <a:endParaRPr lang="en-US" sz="3600" b="1" dirty="0">
              <a:solidFill>
                <a:srgbClr val="0073B5"/>
              </a:solidFill>
            </a:endParaRPr>
          </a:p>
        </p:txBody>
      </p:sp>
    </p:spTree>
    <p:extLst>
      <p:ext uri="{BB962C8B-B14F-4D97-AF65-F5344CB8AC3E}">
        <p14:creationId xmlns:p14="http://schemas.microsoft.com/office/powerpoint/2010/main" val="4164309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5479DE-ED38-4EC6-BC03-146BCDBD92C2}"/>
              </a:ext>
            </a:extLst>
          </p:cNvPr>
          <p:cNvSpPr>
            <a:spLocks noGrp="1"/>
          </p:cNvSpPr>
          <p:nvPr>
            <p:ph type="title"/>
          </p:nvPr>
        </p:nvSpPr>
        <p:spPr/>
        <p:txBody>
          <a:bodyPr/>
          <a:lstStyle/>
          <a:p>
            <a:r>
              <a:rPr lang="en-US" dirty="0"/>
              <a:t>The world of e-business has changed</a:t>
            </a:r>
            <a:endParaRPr lang="el-GR" dirty="0"/>
          </a:p>
        </p:txBody>
      </p:sp>
      <p:pic>
        <p:nvPicPr>
          <p:cNvPr id="11" name="Picture 10">
            <a:extLst>
              <a:ext uri="{FF2B5EF4-FFF2-40B4-BE49-F238E27FC236}">
                <a16:creationId xmlns:a16="http://schemas.microsoft.com/office/drawing/2014/main" id="{386899F3-DA76-4440-95E5-3CF320F55D10}"/>
              </a:ext>
            </a:extLst>
          </p:cNvPr>
          <p:cNvPicPr>
            <a:picLocks noChangeAspect="1"/>
          </p:cNvPicPr>
          <p:nvPr/>
        </p:nvPicPr>
        <p:blipFill>
          <a:blip r:embed="rId3"/>
          <a:stretch>
            <a:fillRect/>
          </a:stretch>
        </p:blipFill>
        <p:spPr>
          <a:xfrm>
            <a:off x="57150" y="1339421"/>
            <a:ext cx="3081243" cy="2705302"/>
          </a:xfrm>
          <a:prstGeom prst="rect">
            <a:avLst/>
          </a:prstGeom>
        </p:spPr>
      </p:pic>
      <p:pic>
        <p:nvPicPr>
          <p:cNvPr id="12" name="Picture 11">
            <a:extLst>
              <a:ext uri="{FF2B5EF4-FFF2-40B4-BE49-F238E27FC236}">
                <a16:creationId xmlns:a16="http://schemas.microsoft.com/office/drawing/2014/main" id="{303C0257-E7B7-4512-A065-259AC9B73299}"/>
              </a:ext>
            </a:extLst>
          </p:cNvPr>
          <p:cNvPicPr>
            <a:picLocks noChangeAspect="1"/>
          </p:cNvPicPr>
          <p:nvPr/>
        </p:nvPicPr>
        <p:blipFill>
          <a:blip r:embed="rId4"/>
          <a:stretch>
            <a:fillRect/>
          </a:stretch>
        </p:blipFill>
        <p:spPr>
          <a:xfrm>
            <a:off x="6473009" y="1502706"/>
            <a:ext cx="2486767" cy="2705302"/>
          </a:xfrm>
          <a:prstGeom prst="rect">
            <a:avLst/>
          </a:prstGeom>
        </p:spPr>
      </p:pic>
      <p:sp>
        <p:nvSpPr>
          <p:cNvPr id="4" name="Arrow: Right 3">
            <a:extLst>
              <a:ext uri="{FF2B5EF4-FFF2-40B4-BE49-F238E27FC236}">
                <a16:creationId xmlns:a16="http://schemas.microsoft.com/office/drawing/2014/main" id="{6B682BBD-06DD-4B3F-B888-7AA054C3B5E1}"/>
              </a:ext>
            </a:extLst>
          </p:cNvPr>
          <p:cNvSpPr/>
          <p:nvPr/>
        </p:nvSpPr>
        <p:spPr>
          <a:xfrm>
            <a:off x="3471859" y="1804034"/>
            <a:ext cx="2579915" cy="7214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350"/>
          </a:p>
        </p:txBody>
      </p:sp>
      <p:sp>
        <p:nvSpPr>
          <p:cNvPr id="14" name="Content Placeholder 2">
            <a:extLst>
              <a:ext uri="{FF2B5EF4-FFF2-40B4-BE49-F238E27FC236}">
                <a16:creationId xmlns:a16="http://schemas.microsoft.com/office/drawing/2014/main" id="{A76D6B27-01B6-4CEA-9391-1277FB4997A7}"/>
              </a:ext>
            </a:extLst>
          </p:cNvPr>
          <p:cNvSpPr>
            <a:spLocks noGrp="1"/>
          </p:cNvSpPr>
          <p:nvPr>
            <p:ph idx="1"/>
          </p:nvPr>
        </p:nvSpPr>
        <p:spPr>
          <a:xfrm>
            <a:off x="3298101" y="2598915"/>
            <a:ext cx="2841442" cy="1282540"/>
          </a:xfrm>
          <a:prstGeom prst="rect">
            <a:avLst/>
          </a:prstGeom>
          <a:noFill/>
        </p:spPr>
        <p:txBody>
          <a:bodyPr>
            <a:noAutofit/>
          </a:bodyPr>
          <a:lstStyle/>
          <a:p>
            <a:pPr marL="0" indent="0" algn="ctr">
              <a:buNone/>
            </a:pPr>
            <a:r>
              <a:rPr lang="en-US" sz="3000" dirty="0">
                <a:solidFill>
                  <a:schemeClr val="bg2">
                    <a:lumMod val="50000"/>
                  </a:schemeClr>
                </a:solidFill>
              </a:rPr>
              <a:t>Power has been shifted to customers</a:t>
            </a:r>
            <a:endParaRPr lang="en-US" sz="3600" b="1" dirty="0">
              <a:solidFill>
                <a:srgbClr val="0073B5"/>
              </a:solidFill>
            </a:endParaRPr>
          </a:p>
        </p:txBody>
      </p:sp>
    </p:spTree>
    <p:extLst>
      <p:ext uri="{BB962C8B-B14F-4D97-AF65-F5344CB8AC3E}">
        <p14:creationId xmlns:p14="http://schemas.microsoft.com/office/powerpoint/2010/main" val="127986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the shift</a:t>
            </a:r>
            <a:endParaRPr lang="el-GR" dirty="0"/>
          </a:p>
        </p:txBody>
      </p:sp>
      <p:pic>
        <p:nvPicPr>
          <p:cNvPr id="3" name="Picture 2"/>
          <p:cNvPicPr>
            <a:picLocks noChangeAspect="1"/>
          </p:cNvPicPr>
          <p:nvPr/>
        </p:nvPicPr>
        <p:blipFill rotWithShape="1">
          <a:blip r:embed="rId3"/>
          <a:srcRect b="15151"/>
          <a:stretch/>
        </p:blipFill>
        <p:spPr>
          <a:xfrm>
            <a:off x="1887284" y="1151972"/>
            <a:ext cx="5424000" cy="3044993"/>
          </a:xfrm>
          <a:prstGeom prst="rect">
            <a:avLst/>
          </a:prstGeom>
        </p:spPr>
      </p:pic>
      <p:sp>
        <p:nvSpPr>
          <p:cNvPr id="6" name="Content Placeholder 1"/>
          <p:cNvSpPr txBox="1">
            <a:spLocks/>
          </p:cNvSpPr>
          <p:nvPr/>
        </p:nvSpPr>
        <p:spPr>
          <a:xfrm>
            <a:off x="70020" y="988330"/>
            <a:ext cx="1718414" cy="1175198"/>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dirty="0">
                <a:solidFill>
                  <a:srgbClr val="0070C0"/>
                </a:solidFill>
              </a:rPr>
              <a:t>Institution Era</a:t>
            </a:r>
          </a:p>
        </p:txBody>
      </p:sp>
      <p:sp>
        <p:nvSpPr>
          <p:cNvPr id="7" name="Content Placeholder 1"/>
          <p:cNvSpPr txBox="1">
            <a:spLocks/>
          </p:cNvSpPr>
          <p:nvPr/>
        </p:nvSpPr>
        <p:spPr>
          <a:xfrm>
            <a:off x="7386442" y="988330"/>
            <a:ext cx="1718414" cy="1175198"/>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dirty="0">
                <a:solidFill>
                  <a:srgbClr val="0070C0"/>
                </a:solidFill>
              </a:rPr>
              <a:t>Human </a:t>
            </a:r>
          </a:p>
          <a:p>
            <a:pPr marL="0" indent="0" algn="ctr">
              <a:lnSpc>
                <a:spcPct val="100000"/>
              </a:lnSpc>
              <a:spcBef>
                <a:spcPts val="0"/>
              </a:spcBef>
              <a:buNone/>
            </a:pPr>
            <a:r>
              <a:rPr lang="en-US" sz="2400" b="1" dirty="0">
                <a:solidFill>
                  <a:srgbClr val="0070C0"/>
                </a:solidFill>
              </a:rPr>
              <a:t>Era</a:t>
            </a:r>
          </a:p>
        </p:txBody>
      </p:sp>
      <p:sp>
        <p:nvSpPr>
          <p:cNvPr id="8" name="Content Placeholder 1"/>
          <p:cNvSpPr txBox="1">
            <a:spLocks/>
          </p:cNvSpPr>
          <p:nvPr/>
        </p:nvSpPr>
        <p:spPr>
          <a:xfrm>
            <a:off x="70020" y="2163529"/>
            <a:ext cx="1718414" cy="29476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tx1">
                    <a:lumMod val="65000"/>
                    <a:lumOff val="35000"/>
                  </a:schemeClr>
                </a:solidFill>
              </a:rPr>
              <a:t>Centralized</a:t>
            </a:r>
          </a:p>
        </p:txBody>
      </p:sp>
      <p:sp>
        <p:nvSpPr>
          <p:cNvPr id="10" name="Content Placeholder 1"/>
          <p:cNvSpPr txBox="1">
            <a:spLocks/>
          </p:cNvSpPr>
          <p:nvPr/>
        </p:nvSpPr>
        <p:spPr>
          <a:xfrm>
            <a:off x="7386442" y="2163529"/>
            <a:ext cx="1718414" cy="29476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tx1">
                    <a:lumMod val="65000"/>
                    <a:lumOff val="35000"/>
                  </a:schemeClr>
                </a:solidFill>
              </a:rPr>
              <a:t>Distributed</a:t>
            </a:r>
          </a:p>
        </p:txBody>
      </p:sp>
      <p:sp>
        <p:nvSpPr>
          <p:cNvPr id="11" name="Content Placeholder 1"/>
          <p:cNvSpPr txBox="1">
            <a:spLocks/>
          </p:cNvSpPr>
          <p:nvPr/>
        </p:nvSpPr>
        <p:spPr>
          <a:xfrm>
            <a:off x="70020" y="3713332"/>
            <a:ext cx="1718414" cy="29476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dirty="0">
                <a:solidFill>
                  <a:schemeClr val="tx1">
                    <a:lumMod val="65000"/>
                    <a:lumOff val="35000"/>
                  </a:schemeClr>
                </a:solidFill>
              </a:rPr>
              <a:t>Power</a:t>
            </a:r>
          </a:p>
        </p:txBody>
      </p:sp>
      <p:sp>
        <p:nvSpPr>
          <p:cNvPr id="12" name="Content Placeholder 1"/>
          <p:cNvSpPr txBox="1">
            <a:spLocks/>
          </p:cNvSpPr>
          <p:nvPr/>
        </p:nvSpPr>
        <p:spPr>
          <a:xfrm>
            <a:off x="7386442" y="3713332"/>
            <a:ext cx="1718414" cy="29476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b="1" dirty="0">
                <a:solidFill>
                  <a:schemeClr val="tx1">
                    <a:lumMod val="65000"/>
                    <a:lumOff val="35000"/>
                  </a:schemeClr>
                </a:solidFill>
              </a:rPr>
              <a:t>Trust</a:t>
            </a:r>
          </a:p>
        </p:txBody>
      </p:sp>
      <p:sp>
        <p:nvSpPr>
          <p:cNvPr id="13" name="Content Placeholder 1"/>
          <p:cNvSpPr txBox="1">
            <a:spLocks/>
          </p:cNvSpPr>
          <p:nvPr/>
        </p:nvSpPr>
        <p:spPr>
          <a:xfrm>
            <a:off x="70020" y="2657482"/>
            <a:ext cx="1718414" cy="29476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tx1">
                    <a:lumMod val="65000"/>
                    <a:lumOff val="35000"/>
                  </a:schemeClr>
                </a:solidFill>
              </a:rPr>
              <a:t>Broadcast</a:t>
            </a:r>
          </a:p>
        </p:txBody>
      </p:sp>
      <p:sp>
        <p:nvSpPr>
          <p:cNvPr id="14" name="Content Placeholder 1"/>
          <p:cNvSpPr txBox="1">
            <a:spLocks/>
          </p:cNvSpPr>
          <p:nvPr/>
        </p:nvSpPr>
        <p:spPr>
          <a:xfrm>
            <a:off x="7386442" y="2657482"/>
            <a:ext cx="1718414" cy="29476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tx1">
                    <a:lumMod val="65000"/>
                    <a:lumOff val="35000"/>
                  </a:schemeClr>
                </a:solidFill>
              </a:rPr>
              <a:t>Participate</a:t>
            </a:r>
          </a:p>
        </p:txBody>
      </p:sp>
      <p:sp>
        <p:nvSpPr>
          <p:cNvPr id="15" name="Content Placeholder 1"/>
          <p:cNvSpPr txBox="1">
            <a:spLocks/>
          </p:cNvSpPr>
          <p:nvPr/>
        </p:nvSpPr>
        <p:spPr>
          <a:xfrm>
            <a:off x="70020" y="3185407"/>
            <a:ext cx="1718414" cy="29476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tx1">
                    <a:lumMod val="65000"/>
                    <a:lumOff val="35000"/>
                  </a:schemeClr>
                </a:solidFill>
              </a:rPr>
              <a:t>One way </a:t>
            </a:r>
          </a:p>
        </p:txBody>
      </p:sp>
      <p:sp>
        <p:nvSpPr>
          <p:cNvPr id="16" name="Content Placeholder 1"/>
          <p:cNvSpPr txBox="1">
            <a:spLocks/>
          </p:cNvSpPr>
          <p:nvPr/>
        </p:nvSpPr>
        <p:spPr>
          <a:xfrm>
            <a:off x="7386442" y="3185407"/>
            <a:ext cx="1718414" cy="294764"/>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tx1">
                    <a:lumMod val="65000"/>
                    <a:lumOff val="35000"/>
                  </a:schemeClr>
                </a:solidFill>
              </a:rPr>
              <a:t>Two way</a:t>
            </a:r>
          </a:p>
        </p:txBody>
      </p:sp>
    </p:spTree>
    <p:extLst>
      <p:ext uri="{BB962C8B-B14F-4D97-AF65-F5344CB8AC3E}">
        <p14:creationId xmlns:p14="http://schemas.microsoft.com/office/powerpoint/2010/main" val="357720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This is what we do every day</a:t>
            </a:r>
            <a:endParaRPr lang="el-GR" dirty="0"/>
          </a:p>
        </p:txBody>
      </p:sp>
      <p:pic>
        <p:nvPicPr>
          <p:cNvPr id="2050" name="Picture 2" descr="Is One More Important than the Oth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1298575"/>
            <a:ext cx="5356225" cy="33734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nvPr>
        </p:nvGraphicFramePr>
        <p:xfrm>
          <a:off x="5589069" y="1407743"/>
          <a:ext cx="3459682" cy="30499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02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This is how we optimize</a:t>
            </a:r>
            <a:endParaRPr lang="el-GR" dirty="0"/>
          </a:p>
        </p:txBody>
      </p:sp>
      <p:pic>
        <p:nvPicPr>
          <p:cNvPr id="4098" name="Picture 2" descr="http://www.manbiz.gr/wp-content/uploads/2015/01/Heat-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2" y="729783"/>
            <a:ext cx="3942485" cy="2759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www.econda.com/uploads/pics/econda-click-monitor-click-_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411" y="924155"/>
            <a:ext cx="4113555" cy="3722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23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51282" y="663069"/>
            <a:ext cx="6784289" cy="4125172"/>
          </a:xfrm>
          <a:prstGeom prst="rect">
            <a:avLst/>
          </a:prstGeom>
        </p:spPr>
      </p:pic>
      <p:sp>
        <p:nvSpPr>
          <p:cNvPr id="3" name="Title 2"/>
          <p:cNvSpPr>
            <a:spLocks noGrp="1"/>
          </p:cNvSpPr>
          <p:nvPr>
            <p:ph type="title"/>
          </p:nvPr>
        </p:nvSpPr>
        <p:spPr/>
        <p:txBody>
          <a:bodyPr/>
          <a:lstStyle/>
          <a:p>
            <a:r>
              <a:rPr lang="en-US" dirty="0"/>
              <a:t>Food for thought</a:t>
            </a:r>
            <a:endParaRPr lang="el-GR" dirty="0"/>
          </a:p>
        </p:txBody>
      </p:sp>
      <p:sp>
        <p:nvSpPr>
          <p:cNvPr id="5" name="Oval 4"/>
          <p:cNvSpPr/>
          <p:nvPr/>
        </p:nvSpPr>
        <p:spPr>
          <a:xfrm>
            <a:off x="1151281" y="663069"/>
            <a:ext cx="4269359" cy="41251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013"/>
          </a:p>
        </p:txBody>
      </p:sp>
      <p:sp>
        <p:nvSpPr>
          <p:cNvPr id="6" name="Content Placeholder 1"/>
          <p:cNvSpPr txBox="1">
            <a:spLocks/>
          </p:cNvSpPr>
          <p:nvPr/>
        </p:nvSpPr>
        <p:spPr>
          <a:xfrm>
            <a:off x="356992" y="1617167"/>
            <a:ext cx="4030250" cy="2104086"/>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3600" b="1" dirty="0">
                <a:solidFill>
                  <a:schemeClr val="tx1">
                    <a:lumMod val="75000"/>
                    <a:lumOff val="25000"/>
                  </a:schemeClr>
                </a:solidFill>
              </a:rPr>
              <a:t>This is where we focus</a:t>
            </a:r>
          </a:p>
        </p:txBody>
      </p:sp>
    </p:spTree>
    <p:extLst>
      <p:ext uri="{BB962C8B-B14F-4D97-AF65-F5344CB8AC3E}">
        <p14:creationId xmlns:p14="http://schemas.microsoft.com/office/powerpoint/2010/main" val="15547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51282" y="663069"/>
            <a:ext cx="6784289" cy="4125172"/>
          </a:xfrm>
          <a:prstGeom prst="rect">
            <a:avLst/>
          </a:prstGeom>
        </p:spPr>
      </p:pic>
      <p:sp>
        <p:nvSpPr>
          <p:cNvPr id="3" name="Title 2"/>
          <p:cNvSpPr>
            <a:spLocks noGrp="1"/>
          </p:cNvSpPr>
          <p:nvPr>
            <p:ph type="title"/>
          </p:nvPr>
        </p:nvSpPr>
        <p:spPr/>
        <p:txBody>
          <a:bodyPr/>
          <a:lstStyle/>
          <a:p>
            <a:r>
              <a:rPr lang="en-US" dirty="0"/>
              <a:t>What Human Era companies do to create bonds with customers!</a:t>
            </a:r>
            <a:endParaRPr lang="el-GR" dirty="0"/>
          </a:p>
        </p:txBody>
      </p:sp>
    </p:spTree>
    <p:extLst>
      <p:ext uri="{BB962C8B-B14F-4D97-AF65-F5344CB8AC3E}">
        <p14:creationId xmlns:p14="http://schemas.microsoft.com/office/powerpoint/2010/main" val="2053480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8866</TotalTime>
  <Words>565</Words>
  <Application>Microsoft Office PowerPoint</Application>
  <PresentationFormat>On-screen Show (16:9)</PresentationFormat>
  <Paragraphs>135</Paragraphs>
  <Slides>26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Gulim</vt:lpstr>
      <vt:lpstr>Arial</vt:lpstr>
      <vt:lpstr>Calibri</vt:lpstr>
      <vt:lpstr>Calibri Light</vt:lpstr>
      <vt:lpstr>Gotham Light</vt:lpstr>
      <vt:lpstr>Roboto</vt:lpstr>
      <vt:lpstr>Roboto </vt:lpstr>
      <vt:lpstr>Roboto Black</vt:lpstr>
      <vt:lpstr>Wingdings</vt:lpstr>
      <vt:lpstr>Office Theme</vt:lpstr>
      <vt:lpstr>Making e-business customer centric</vt:lpstr>
      <vt:lpstr>Our traction and achievements!</vt:lpstr>
      <vt:lpstr>The shift of power</vt:lpstr>
      <vt:lpstr>The world of e-business has changed</vt:lpstr>
      <vt:lpstr>Examples of the shift</vt:lpstr>
      <vt:lpstr>This is what we do every day</vt:lpstr>
      <vt:lpstr>This is how we optimize</vt:lpstr>
      <vt:lpstr>Food for thought</vt:lpstr>
      <vt:lpstr>What Human Era companies do to create bonds with customers!</vt:lpstr>
      <vt:lpstr>Customer Experience Never Ends</vt:lpstr>
      <vt:lpstr>Moments of Truth in the Lifecycle</vt:lpstr>
      <vt:lpstr>Moments of truth in retail e-commerce</vt:lpstr>
      <vt:lpstr>Make customer satisfaction a daily habit!</vt:lpstr>
      <vt:lpstr>It starts with a question….</vt:lpstr>
      <vt:lpstr>We used to explore customer segments…</vt:lpstr>
      <vt:lpstr>Now it’s personal!</vt:lpstr>
      <vt:lpstr>Automated Email alerts: Be notified when a customer has an issue!</vt:lpstr>
      <vt:lpstr>About e-satisfaction</vt:lpstr>
      <vt:lpstr>Build a real-time contextual consumer engagement engine</vt:lpstr>
      <vt:lpstr>Refer a Friend: Positive Word of Mouth activation</vt:lpstr>
      <vt:lpstr>Call to Review: Increase Positive Word of Mouth everywhere!</vt:lpstr>
      <vt:lpstr>Moments of truth in omnichannel commerce</vt:lpstr>
      <vt:lpstr>Humanized Marketing Automations in Offline </vt:lpstr>
      <vt:lpstr>Take away thoughts!</vt:lpstr>
      <vt:lpstr>Takeaway thought in a 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e-satisfaction overview</dc:title>
  <dc:creator>e-satisfaction</dc:creator>
  <cp:lastModifiedBy>ekotsonis</cp:lastModifiedBy>
  <cp:revision>681</cp:revision>
  <dcterms:created xsi:type="dcterms:W3CDTF">2015-05-13T11:01:33Z</dcterms:created>
  <dcterms:modified xsi:type="dcterms:W3CDTF">2017-10-09T19:12:48Z</dcterms:modified>
</cp:coreProperties>
</file>