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5" r:id="rId5"/>
    <p:sldId id="310" r:id="rId6"/>
    <p:sldId id="314" r:id="rId7"/>
    <p:sldId id="332" r:id="rId8"/>
    <p:sldId id="333" r:id="rId9"/>
    <p:sldId id="334" r:id="rId10"/>
    <p:sldId id="328" r:id="rId11"/>
    <p:sldId id="329" r:id="rId12"/>
    <p:sldId id="330" r:id="rId13"/>
    <p:sldId id="341" r:id="rId14"/>
    <p:sldId id="346" r:id="rId15"/>
  </p:sldIdLst>
  <p:sldSz cx="12188825" cy="6858000"/>
  <p:notesSz cx="6858000" cy="9144000"/>
  <p:custDataLst>
    <p:tags r:id="rId18"/>
  </p:custDataLst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60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A14D5CE-94E2-421E-A773-17242EB2F00D}" type="datetime1">
              <a:rPr lang="el-GR" smtClean="0"/>
              <a:t>12/10/2017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7C63F47-05B9-4E1C-B656-D164BA0F9FA8}" type="datetime1">
              <a:rPr lang="el-GR" smtClean="0"/>
              <a:pPr/>
              <a:t>12/10/2017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570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082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F93199CD-3E1B-4AE6-990F-76F925F5EA9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552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F93199CD-3E1B-4AE6-990F-76F925F5EA9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90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668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F93199CD-3E1B-4AE6-990F-76F925F5EA9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444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028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700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0FC8B3-0C6B-4133-A373-F3C43F55CCD3}" type="datetime1">
              <a:rPr lang="el-GR" smtClean="0"/>
              <a:pPr/>
              <a:t>12/10/2017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22F7A-0DB9-4501-98EC-2CBCF555D736}" type="datetime1">
              <a:rPr lang="el-GR" smtClean="0"/>
              <a:pPr/>
              <a:t>12/10/2017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1E8C6A-4A6D-485F-96EB-FC65364BEB94}" type="datetime1">
              <a:rPr lang="el-GR" smtClean="0"/>
              <a:pPr/>
              <a:t>12/10/2017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41782F-5A7F-49CD-B68F-C6DA1453E4EE}" type="datetime1">
              <a:rPr lang="el-GR" smtClean="0"/>
              <a:pPr/>
              <a:t>12/10/2017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188566-0978-4C4B-906C-C00F29C9E565}" type="datetime1">
              <a:rPr lang="el-GR" smtClean="0"/>
              <a:pPr/>
              <a:t>12/10/2017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4A54F1-8371-4517-9AE2-339F6F9642B4}" type="datetime1">
              <a:rPr lang="el-GR" smtClean="0"/>
              <a:pPr/>
              <a:t>12/10/2017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C0F0B0-2F8F-4F66-A8AF-B164837EAE99}" type="datetime1">
              <a:rPr lang="el-GR" smtClean="0"/>
              <a:pPr/>
              <a:t>12/10/2017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515D76-C5F8-4308-AFA2-4800D5FB5236}" type="datetime1">
              <a:rPr lang="el-GR" smtClean="0"/>
              <a:pPr/>
              <a:t>12/10/2017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13C684-8691-4479-BADE-5A6DE08A7F61}" type="datetime1">
              <a:rPr lang="el-GR" smtClean="0"/>
              <a:pPr/>
              <a:t>12/10/2017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C50843-64CE-44BE-A859-97B618FF540B}" type="datetime1">
              <a:rPr lang="el-GR" smtClean="0"/>
              <a:pPr/>
              <a:t>12/10/2017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673F-ECC7-42DC-96C0-8951E5A86711}" type="datetime1">
              <a:rPr lang="el-GR" smtClean="0"/>
              <a:pPr/>
              <a:t>12/10/2017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dirty="0"/>
              <a:t>GDPR</a:t>
            </a:r>
            <a:endParaRPr lang="el-GR" dirty="0"/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/>
              <a:t>KEY CHANGES TO THE DATA PROTECTION LANDSCAPE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00B0F0"/>
                </a:solidFill>
                <a:latin typeface="Arial Narrow" panose="020B0606020202030204" pitchFamily="34" charset="0"/>
              </a:rPr>
              <a:t>You have to…</a:t>
            </a:r>
            <a:endParaRPr lang="el-GR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876801"/>
          </a:xfrm>
        </p:spPr>
        <p:txBody>
          <a:bodyPr rtlCol="0">
            <a:normAutofit fontScale="55000" lnSpcReduction="20000"/>
          </a:bodyPr>
          <a:lstStyle/>
          <a:p>
            <a:endParaRPr lang="en-US" dirty="0"/>
          </a:p>
          <a:p>
            <a:pPr lvl="0"/>
            <a:r>
              <a:rPr lang="en-US" sz="5100" dirty="0">
                <a:latin typeface="Arial Narrow" panose="020B0606020202030204" pitchFamily="34" charset="0"/>
              </a:rPr>
              <a:t>Create Awareness &amp; Right Team;</a:t>
            </a:r>
          </a:p>
          <a:p>
            <a:pPr lvl="0"/>
            <a:r>
              <a:rPr lang="en-US" sz="5100" dirty="0">
                <a:latin typeface="Arial Narrow" panose="020B0606020202030204" pitchFamily="34" charset="0"/>
              </a:rPr>
              <a:t>Assess how GDPR is prioritized in the operational excellence, growth, digital, data and cyber security transformation objectives.</a:t>
            </a:r>
          </a:p>
          <a:p>
            <a:pPr lvl="0"/>
            <a:r>
              <a:rPr lang="en-US" sz="5100" dirty="0">
                <a:latin typeface="Arial Narrow" panose="020B0606020202030204" pitchFamily="34" charset="0"/>
              </a:rPr>
              <a:t>Map &amp; Review data processing activities (what, how, when, where, why) &amp; Security Policies &amp; Key Partners;</a:t>
            </a:r>
          </a:p>
          <a:p>
            <a:pPr lvl="0"/>
            <a:r>
              <a:rPr lang="en-US" sz="5100" dirty="0">
                <a:latin typeface="Arial Narrow" panose="020B0606020202030204" pitchFamily="34" charset="0"/>
              </a:rPr>
              <a:t>Make a gap analysis;</a:t>
            </a:r>
          </a:p>
          <a:p>
            <a:pPr lvl="0"/>
            <a:r>
              <a:rPr lang="en-US" sz="5100" dirty="0">
                <a:latin typeface="Arial Narrow" panose="020B0606020202030204" pitchFamily="34" charset="0"/>
              </a:rPr>
              <a:t>Choose your right roadmap plan to GDPR;</a:t>
            </a:r>
          </a:p>
          <a:p>
            <a:pPr lvl="0"/>
            <a:r>
              <a:rPr lang="en-US" sz="5100" dirty="0">
                <a:latin typeface="Arial Narrow" panose="020B0606020202030204" pitchFamily="34" charset="0"/>
              </a:rPr>
              <a:t>Implement;</a:t>
            </a:r>
          </a:p>
          <a:p>
            <a:pPr lvl="0"/>
            <a:r>
              <a:rPr lang="en-US" sz="5100" dirty="0">
                <a:latin typeface="Arial Narrow" panose="020B0606020202030204" pitchFamily="34" charset="0"/>
              </a:rPr>
              <a:t> Audit.  </a:t>
            </a:r>
          </a:p>
          <a:p>
            <a:pPr lvl="0"/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455612" y="304800"/>
            <a:ext cx="8229600" cy="1676400"/>
          </a:xfrm>
        </p:spPr>
        <p:txBody>
          <a:bodyPr rtlCol="0">
            <a:normAutofit/>
          </a:bodyPr>
          <a:lstStyle/>
          <a:p>
            <a:r>
              <a:rPr lang="en-US" sz="3200" i="1" dirty="0">
                <a:solidFill>
                  <a:srgbClr val="00B0F0"/>
                </a:solidFill>
                <a:latin typeface="Arial Narrow" panose="020B0606020202030204" pitchFamily="34" charset="0"/>
              </a:rPr>
              <a:t>“At its core, data protection is about simple things: </a:t>
            </a:r>
            <a:r>
              <a:rPr lang="en-US" sz="32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respect</a:t>
            </a:r>
            <a:r>
              <a:rPr lang="en-US" sz="3200" i="1" dirty="0">
                <a:solidFill>
                  <a:srgbClr val="00B0F0"/>
                </a:solidFill>
                <a:latin typeface="Arial Narrow" panose="020B0606020202030204" pitchFamily="34" charset="0"/>
              </a:rPr>
              <a:t>, </a:t>
            </a:r>
            <a:r>
              <a:rPr lang="en-US" sz="32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trust</a:t>
            </a:r>
            <a:r>
              <a:rPr lang="en-US" sz="3200" i="1" dirty="0">
                <a:solidFill>
                  <a:srgbClr val="00B0F0"/>
                </a:solidFill>
                <a:latin typeface="Arial Narrow" panose="020B0606020202030204" pitchFamily="34" charset="0"/>
              </a:rPr>
              <a:t>, </a:t>
            </a:r>
            <a:r>
              <a:rPr lang="en-US" sz="32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integrity</a:t>
            </a:r>
            <a:r>
              <a:rPr lang="en-US" sz="3200" i="1" dirty="0">
                <a:solidFill>
                  <a:srgbClr val="00B0F0"/>
                </a:solidFill>
                <a:latin typeface="Arial Narrow" panose="020B0606020202030204" pitchFamily="34" charset="0"/>
              </a:rPr>
              <a:t>, and </a:t>
            </a:r>
            <a:r>
              <a:rPr lang="en-US" sz="32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professionalism”</a:t>
            </a:r>
            <a:r>
              <a:rPr lang="en-US" sz="3200" i="1" dirty="0">
                <a:solidFill>
                  <a:srgbClr val="00B0F0"/>
                </a:solidFill>
                <a:latin typeface="Arial Narrow" panose="020B0606020202030204" pitchFamily="34" charset="0"/>
              </a:rPr>
              <a:t>.</a:t>
            </a:r>
            <a:endParaRPr lang="el-GR" sz="3200" b="1" i="1" dirty="0">
              <a:solidFill>
                <a:srgbClr val="00B0F0"/>
              </a:solidFill>
            </a:endParaRP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2132012" y="5486400"/>
            <a:ext cx="8229600" cy="1219200"/>
          </a:xfrm>
        </p:spPr>
        <p:txBody>
          <a:bodyPr rtlCol="0"/>
          <a:lstStyle/>
          <a:p>
            <a:pPr algn="ctr" rtl="0"/>
            <a:r>
              <a:rPr lang="en-US" dirty="0"/>
              <a:t>Thank you!</a:t>
            </a:r>
          </a:p>
          <a:p>
            <a:pPr algn="ctr" rtl="0"/>
            <a:endParaRPr lang="en-US" dirty="0"/>
          </a:p>
          <a:p>
            <a:pPr algn="ctr" rtl="0"/>
            <a:r>
              <a:rPr lang="en-US" dirty="0"/>
              <a:t>Penny Kontogeorgou</a:t>
            </a:r>
          </a:p>
          <a:p>
            <a:pPr algn="ctr" rtl="0"/>
            <a:r>
              <a:rPr lang="en-US" sz="1400" dirty="0"/>
              <a:t>E- business &amp; data privacy law specialist</a:t>
            </a:r>
            <a:endParaRPr lang="el-GR" sz="1400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99D7847-CA11-4453-9868-65C4477FD0AD}"/>
              </a:ext>
            </a:extLst>
          </p:cNvPr>
          <p:cNvSpPr/>
          <p:nvPr/>
        </p:nvSpPr>
        <p:spPr>
          <a:xfrm>
            <a:off x="1446212" y="2819400"/>
            <a:ext cx="7467600" cy="221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063" lvl="1" indent="0" algn="ctr">
              <a:lnSpc>
                <a:spcPct val="108000"/>
              </a:lnSpc>
              <a:spcBef>
                <a:spcPts val="500"/>
              </a:spcBef>
              <a:buNone/>
              <a:defRPr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sz="3200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"To avoid </a:t>
            </a:r>
            <a:r>
              <a:rPr lang="en-US" sz="32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change fatigue </a:t>
            </a:r>
            <a:r>
              <a:rPr lang="en-US" sz="3200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and</a:t>
            </a:r>
            <a:r>
              <a:rPr lang="en-US" sz="32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maximize data monetization</a:t>
            </a:r>
            <a:r>
              <a:rPr lang="en-US" sz="3200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you must realize the </a:t>
            </a:r>
            <a:r>
              <a:rPr lang="en-US" sz="32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motivation</a:t>
            </a:r>
            <a:r>
              <a:rPr lang="en-US" sz="3200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found within the </a:t>
            </a:r>
            <a:r>
              <a:rPr lang="en-US" sz="32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privacy concept”.</a:t>
            </a:r>
          </a:p>
        </p:txBody>
      </p:sp>
    </p:spTree>
    <p:extLst>
      <p:ext uri="{BB962C8B-B14F-4D97-AF65-F5344CB8AC3E}">
        <p14:creationId xmlns:p14="http://schemas.microsoft.com/office/powerpoint/2010/main" val="13036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00B0F0"/>
                </a:solidFill>
                <a:latin typeface="Arial Narrow" panose="020B0606020202030204" pitchFamily="34" charset="0"/>
              </a:rPr>
              <a:t>WHAT IS GDPR?</a:t>
            </a:r>
            <a:endParaRPr lang="el-GR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/>
            <a:r>
              <a:rPr lang="en-US" sz="2800" dirty="0">
                <a:latin typeface="Arial Narrow" panose="020B0606020202030204" pitchFamily="34" charset="0"/>
              </a:rPr>
              <a:t>A new set of rules and processes that strengthens the protection of personal data in the digital era; 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Regulation: One continent – one Law;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Apply to individuals rights to personal data and not B2B.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Coming into action on 25 May 2018.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Key enabler of Digital Single Market;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lvl="0"/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Arial Narrow" panose="020B0606020202030204" pitchFamily="34" charset="0"/>
              </a:rPr>
              <a:t>What is changing ? </a:t>
            </a:r>
            <a:endParaRPr lang="el-GR" dirty="0">
              <a:latin typeface="Arial Narrow" panose="020B0606020202030204" pitchFamily="34" charset="0"/>
            </a:endParaRP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279884-8E33-4F3B-8372-EB084E63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Arial Narrow" panose="020B0606020202030204" pitchFamily="34" charset="0"/>
              </a:rPr>
              <a:t>GDPR..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0C9292-EE5A-46FA-B514-856DCA14E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Expand its Territorial Reach;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Captures a lot of data by broadening the personal data definitions;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Brings Changes to consent nature &amp; mechanisms;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Swift control back to Data Subjects;  </a:t>
            </a:r>
          </a:p>
          <a:p>
            <a:pPr lvl="0"/>
            <a:r>
              <a:rPr lang="en-US" sz="2800" dirty="0">
                <a:latin typeface="Arial Narrow" panose="020B0606020202030204" pitchFamily="34" charset="0"/>
              </a:rPr>
              <a:t>Introduces Right to Data Portability;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Places Restrictions on Profiling;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3BA2889-D4C6-40FA-AEA9-2B6135225EA4}"/>
              </a:ext>
            </a:extLst>
          </p:cNvPr>
          <p:cNvSpPr/>
          <p:nvPr/>
        </p:nvSpPr>
        <p:spPr>
          <a:xfrm>
            <a:off x="10656804" y="3581400"/>
            <a:ext cx="1381208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i="1" dirty="0">
              <a:latin typeface="Arial Narrow" panose="020B0606020202030204" pitchFamily="34" charset="0"/>
            </a:endParaRPr>
          </a:p>
          <a:p>
            <a:pPr algn="r"/>
            <a:r>
              <a:rPr lang="en-US" sz="1600" i="1" dirty="0">
                <a:solidFill>
                  <a:srgbClr val="00B0F0"/>
                </a:solidFill>
                <a:latin typeface="Arial Narrow" panose="020B0606020202030204" pitchFamily="34" charset="0"/>
              </a:rPr>
              <a:t>Consent must be </a:t>
            </a:r>
          </a:p>
          <a:p>
            <a:pPr algn="r"/>
            <a:r>
              <a:rPr lang="en-US" sz="1600" i="1" dirty="0">
                <a:latin typeface="Arial Narrow" panose="020B0606020202030204" pitchFamily="34" charset="0"/>
              </a:rPr>
              <a:t>Freely given, specific, informed and unambiguous indication, </a:t>
            </a:r>
          </a:p>
          <a:p>
            <a:pPr algn="r"/>
            <a:r>
              <a:rPr lang="en-US" sz="1600" i="1" dirty="0">
                <a:latin typeface="Arial Narrow" panose="020B0606020202030204" pitchFamily="34" charset="0"/>
              </a:rPr>
              <a:t> Easy to withdraw.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8F77AC9-E5E5-4034-8B6B-EDB87305688F}"/>
              </a:ext>
            </a:extLst>
          </p:cNvPr>
          <p:cNvSpPr/>
          <p:nvPr/>
        </p:nvSpPr>
        <p:spPr>
          <a:xfrm>
            <a:off x="10437812" y="303508"/>
            <a:ext cx="1587054" cy="2896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lvl="1" indent="0" algn="r">
              <a:buNone/>
            </a:pPr>
            <a:r>
              <a:rPr lang="en-US" sz="1400" i="1" dirty="0">
                <a:solidFill>
                  <a:srgbClr val="00B0F0"/>
                </a:solidFill>
                <a:latin typeface="Arial Narrow" panose="020B0606020202030204" pitchFamily="34" charset="0"/>
              </a:rPr>
              <a:t>Data include</a:t>
            </a:r>
          </a:p>
          <a:p>
            <a:pPr marL="231775" lvl="1" indent="0" algn="r">
              <a:buNone/>
            </a:pPr>
            <a:r>
              <a:rPr lang="en-US" sz="1400" i="1" dirty="0">
                <a:latin typeface="Arial Narrow" panose="020B0606020202030204" pitchFamily="34" charset="0"/>
              </a:rPr>
              <a:t>Online identifiers, Device identifiers Cookies IDs, IP addresses, Pseudonymized &amp; anonymous data</a:t>
            </a:r>
          </a:p>
          <a:p>
            <a:pPr marL="231775" lvl="1" indent="0" algn="r">
              <a:buNone/>
            </a:pPr>
            <a:r>
              <a:rPr lang="en-US" sz="1400" i="1" dirty="0">
                <a:latin typeface="Arial Narrow" panose="020B0606020202030204" pitchFamily="34" charset="0"/>
              </a:rPr>
              <a:t>reidentification, genetic , biometric data,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1DC604B-8526-40AB-AD25-959C4A2B1167}"/>
              </a:ext>
            </a:extLst>
          </p:cNvPr>
          <p:cNvSpPr/>
          <p:nvPr/>
        </p:nvSpPr>
        <p:spPr>
          <a:xfrm>
            <a:off x="6704012" y="303508"/>
            <a:ext cx="1752600" cy="16776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en-US" dirty="0">
                <a:solidFill>
                  <a:srgbClr val="00B0F0"/>
                </a:solidFill>
                <a:latin typeface="Arial Narrow" panose="020B0606020202030204" pitchFamily="34" charset="0"/>
              </a:rPr>
              <a:t>Data subjects’ </a:t>
            </a:r>
            <a:r>
              <a:rPr lang="en-US" sz="1600" i="1" dirty="0">
                <a:solidFill>
                  <a:srgbClr val="00B0F0"/>
                </a:solidFill>
                <a:latin typeface="Arial Narrow" panose="020B0606020202030204" pitchFamily="34" charset="0"/>
              </a:rPr>
              <a:t>Right to </a:t>
            </a:r>
            <a:r>
              <a:rPr lang="en-US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be informed; erasure; </a:t>
            </a:r>
          </a:p>
          <a:p>
            <a:pPr lvl="0" algn="r"/>
            <a:r>
              <a:rPr lang="en-US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restriction; </a:t>
            </a:r>
          </a:p>
          <a:p>
            <a:pPr lvl="0" algn="r"/>
            <a:r>
              <a:rPr lang="en-US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access</a:t>
            </a:r>
            <a:r>
              <a:rPr lang="en-US" sz="1600" i="1" dirty="0">
                <a:latin typeface="Arial Narrow" panose="020B0606020202030204" pitchFamily="34" charset="0"/>
              </a:rPr>
              <a:t>; </a:t>
            </a:r>
          </a:p>
          <a:p>
            <a:pPr lvl="0" algn="r"/>
            <a:r>
              <a:rPr lang="en-US" sz="1600" i="1" dirty="0">
                <a:latin typeface="Arial Narrow" panose="020B0606020202030204" pitchFamily="34" charset="0"/>
              </a:rPr>
              <a:t> object;</a:t>
            </a:r>
          </a:p>
        </p:txBody>
      </p:sp>
    </p:spTree>
    <p:extLst>
      <p:ext uri="{BB962C8B-B14F-4D97-AF65-F5344CB8AC3E}">
        <p14:creationId xmlns:p14="http://schemas.microsoft.com/office/powerpoint/2010/main" val="7495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29DA35-D644-405C-A4C9-69893D8B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Arial Narrow" panose="020B0606020202030204" pitchFamily="34" charset="0"/>
              </a:rPr>
              <a:t>GDPR..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00E4DA-D71B-4305-A3F0-B3A2CEE52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495801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Increases the scope for  processors;</a:t>
            </a:r>
          </a:p>
          <a:p>
            <a:pPr lvl="0"/>
            <a:r>
              <a:rPr lang="en-US" sz="3600" dirty="0">
                <a:latin typeface="Arial Narrow" panose="020B0606020202030204" pitchFamily="34" charset="0"/>
              </a:rPr>
              <a:t>Introduces Privacy by design and by default;</a:t>
            </a:r>
          </a:p>
          <a:p>
            <a:pPr lvl="0"/>
            <a:r>
              <a:rPr lang="en-US" sz="3600" dirty="0">
                <a:latin typeface="Arial Narrow" panose="020B0606020202030204" pitchFamily="34" charset="0"/>
              </a:rPr>
              <a:t>Talks about Data Protection Privacy Assessment (DPIA);</a:t>
            </a:r>
          </a:p>
          <a:p>
            <a:pPr lvl="0"/>
            <a:r>
              <a:rPr lang="en-US" sz="3600" dirty="0">
                <a:latin typeface="Arial Narrow" panose="020B0606020202030204" pitchFamily="34" charset="0"/>
              </a:rPr>
              <a:t>Encourages Co- operation/ Consultation with DPAs;</a:t>
            </a:r>
          </a:p>
          <a:p>
            <a:pPr lvl="0"/>
            <a:r>
              <a:rPr lang="en-US" sz="3600" dirty="0">
                <a:latin typeface="Arial Narrow" panose="020B0606020202030204" pitchFamily="34" charset="0"/>
              </a:rPr>
              <a:t>Imposes Security Obligations &amp; Data breaches notifications;</a:t>
            </a:r>
          </a:p>
          <a:p>
            <a:pPr lvl="0"/>
            <a:r>
              <a:rPr lang="en-US" sz="3600" dirty="0">
                <a:latin typeface="Arial Narrow" panose="020B0606020202030204" pitchFamily="34" charset="0"/>
              </a:rPr>
              <a:t>Makes provisions about Data Protection Officers; </a:t>
            </a:r>
          </a:p>
          <a:p>
            <a:pPr lvl="0"/>
            <a:r>
              <a:rPr lang="en-US" sz="3600" dirty="0">
                <a:latin typeface="Arial Narrow" panose="020B0606020202030204" pitchFamily="34" charset="0"/>
              </a:rPr>
              <a:t>Introduces the leading DPA for International Organizations;</a:t>
            </a:r>
          </a:p>
          <a:p>
            <a:r>
              <a:rPr lang="en-US" sz="3600" dirty="0">
                <a:latin typeface="Arial Narrow" panose="020B0606020202030204" pitchFamily="34" charset="0"/>
              </a:rPr>
              <a:t>Accountability: Imposes Record keeping obligations and demonstration of compliance.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BAB64C-B01E-4D48-B533-F4AF3742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Arial Narrow" panose="020B0606020202030204" pitchFamily="34" charset="0"/>
              </a:rPr>
              <a:t>FINES IS THE KING!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39A38F-D124-4BD3-B4A0-4A5C60B3A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Up to 20m or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4% of worldwide turnover                                                    </a:t>
            </a: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€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Narrow" panose="020B0606020202030204" pitchFamily="34" charset="0"/>
              </a:rPr>
              <a:t>			Whichever is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BIGGER!!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Multinational organizations are treated as a single entity!!</a:t>
            </a:r>
          </a:p>
        </p:txBody>
      </p:sp>
    </p:spTree>
    <p:extLst>
      <p:ext uri="{BB962C8B-B14F-4D97-AF65-F5344CB8AC3E}">
        <p14:creationId xmlns:p14="http://schemas.microsoft.com/office/powerpoint/2010/main" val="31170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Arial Narrow" panose="020B0606020202030204" pitchFamily="34" charset="0"/>
              </a:rPr>
              <a:t>How will GDPR affect e-shops </a:t>
            </a:r>
            <a:endParaRPr lang="el-GR" dirty="0">
              <a:latin typeface="Arial Narrow" panose="020B0606020202030204" pitchFamily="34" charset="0"/>
            </a:endParaRP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00B0F0"/>
                </a:solidFill>
                <a:latin typeface="Arial Narrow" panose="020B0606020202030204" pitchFamily="34" charset="0"/>
              </a:rPr>
              <a:t>Review…</a:t>
            </a:r>
            <a:endParaRPr lang="el-GR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495801"/>
          </a:xfrm>
        </p:spPr>
        <p:txBody>
          <a:bodyPr rtlCol="0">
            <a:normAutofit lnSpcReduction="10000"/>
          </a:bodyPr>
          <a:lstStyle/>
          <a:p>
            <a:endParaRPr lang="en-US" dirty="0"/>
          </a:p>
          <a:p>
            <a:pPr lvl="0"/>
            <a:r>
              <a:rPr lang="en-US" sz="2800" dirty="0">
                <a:latin typeface="Arial Narrow" panose="020B0606020202030204" pitchFamily="34" charset="0"/>
              </a:rPr>
              <a:t>The way privacy information is communicated; </a:t>
            </a:r>
          </a:p>
          <a:p>
            <a:pPr lvl="0"/>
            <a:r>
              <a:rPr lang="en-US" sz="2800" dirty="0">
                <a:latin typeface="Arial Narrow" panose="020B0606020202030204" pitchFamily="34" charset="0"/>
              </a:rPr>
              <a:t>Contracts and services with data processors;</a:t>
            </a:r>
          </a:p>
          <a:p>
            <a:pPr lvl="0"/>
            <a:r>
              <a:rPr lang="en-US" sz="2800" dirty="0">
                <a:latin typeface="Arial Narrow" panose="020B0606020202030204" pitchFamily="34" charset="0"/>
              </a:rPr>
              <a:t>Existing data bases;</a:t>
            </a:r>
          </a:p>
          <a:p>
            <a:pPr lvl="0"/>
            <a:r>
              <a:rPr lang="en-US" sz="2800" dirty="0">
                <a:latin typeface="Arial Narrow" panose="020B0606020202030204" pitchFamily="34" charset="0"/>
              </a:rPr>
              <a:t>Processes and mechanisms for obtaining consent;</a:t>
            </a:r>
          </a:p>
          <a:p>
            <a:pPr lvl="0"/>
            <a:r>
              <a:rPr lang="en-US" sz="2800" dirty="0">
                <a:latin typeface="Arial Narrow" panose="020B0606020202030204" pitchFamily="34" charset="0"/>
              </a:rPr>
              <a:t>Marketing Policies;</a:t>
            </a:r>
          </a:p>
          <a:p>
            <a:pPr lvl="0"/>
            <a:r>
              <a:rPr lang="en-US" sz="2800" dirty="0">
                <a:latin typeface="Arial Narrow" panose="020B0606020202030204" pitchFamily="34" charset="0"/>
              </a:rPr>
              <a:t>Process to handle data subjects requests;</a:t>
            </a:r>
          </a:p>
          <a:p>
            <a:pPr lvl="0"/>
            <a:r>
              <a:rPr lang="en-US" sz="2800" dirty="0">
                <a:latin typeface="Arial Narrow" panose="020B0606020202030204" pitchFamily="34" charset="0"/>
              </a:rPr>
              <a:t>Security measures.</a:t>
            </a:r>
            <a:endParaRPr lang="el-GR" sz="2800" dirty="0">
              <a:latin typeface="Arial Narrow" panose="020B0606020202030204" pitchFamily="34" charset="0"/>
            </a:endParaRPr>
          </a:p>
          <a:p>
            <a:pPr lvl="0"/>
            <a:endParaRPr lang="en-US" sz="2800" dirty="0">
              <a:latin typeface="Arial Narrow" panose="020B0606020202030204" pitchFamily="34" charset="0"/>
            </a:endParaRPr>
          </a:p>
          <a:p>
            <a:pPr lvl="0"/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Arial Narrow" panose="020B0606020202030204" pitchFamily="34" charset="0"/>
              </a:rPr>
              <a:t>Preparing for GDPR Compliance</a:t>
            </a:r>
            <a:endParaRPr lang="el-GR" dirty="0">
              <a:latin typeface="Arial Narrow" panose="020B0606020202030204" pitchFamily="34" charset="0"/>
            </a:endParaRP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09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Ψηφιακό μπλε τούνελ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80_TF02895261_TF02895261" id="{9AC09354-8CEC-4CCB-8B14-7D3D61CDE7E0}" vid="{4DFAADB3-3FBF-4169-B76B-2D492E85FC6C}"/>
    </a:ext>
  </a:extLst>
</a:theme>
</file>

<file path=ppt/theme/theme2.xml><?xml version="1.0" encoding="utf-8"?>
<a:theme xmlns:a="http://schemas.openxmlformats.org/drawingml/2006/main" name="Θέμα του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openxmlformats.org/package/2006/metadata/core-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Office PowerPoint</Application>
  <PresentationFormat>Προσαρμογή</PresentationFormat>
  <Paragraphs>78</Paragraphs>
  <Slides>11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Corbel</vt:lpstr>
      <vt:lpstr>Ψηφιακό μπλε τούνελ 16x9</vt:lpstr>
      <vt:lpstr>GDPR</vt:lpstr>
      <vt:lpstr>WHAT IS GDPR?</vt:lpstr>
      <vt:lpstr>What is changing ? </vt:lpstr>
      <vt:lpstr>GDPR..</vt:lpstr>
      <vt:lpstr>GDPR..</vt:lpstr>
      <vt:lpstr>FINES IS THE KING!</vt:lpstr>
      <vt:lpstr>How will GDPR affect e-shops </vt:lpstr>
      <vt:lpstr>Review…</vt:lpstr>
      <vt:lpstr>Preparing for GDPR Compliance</vt:lpstr>
      <vt:lpstr>You have to…</vt:lpstr>
      <vt:lpstr>“At its core, data protection is about simple things: respect, trust, integrity, and professionalism”.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2017-10-09T19:56:33Z</dcterms:created>
  <dcterms:modified xsi:type="dcterms:W3CDTF">2017-10-11T21:59:18Z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