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30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9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5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76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3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12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12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09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1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5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17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6324-DF35-4113-9FB6-7F1054611F02}" type="datetimeFigureOut">
              <a:rPr lang="el-GR" smtClean="0"/>
              <a:t>12/10/2017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110C-786C-4194-A8B0-EAF60205B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47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.palaiokostas@yahoo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037" y="16903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Minion Pro" panose="02040503050306020203" pitchFamily="18" charset="0"/>
              </a:rPr>
              <a:t>Time is the enemy:</a:t>
            </a:r>
            <a:endParaRPr lang="el-GR" sz="5400" b="1" dirty="0">
              <a:latin typeface="Minion Pro" panose="020405030503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037" y="4087220"/>
            <a:ext cx="9144000" cy="277078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inion Pro" panose="02040503050306020203" pitchFamily="18" charset="0"/>
              </a:rPr>
              <a:t>Ten Core Lessons for Achieving Peak </a:t>
            </a:r>
          </a:p>
          <a:p>
            <a:pPr algn="l">
              <a:lnSpc>
                <a:spcPct val="70000"/>
              </a:lnSpc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inion Pro" panose="02040503050306020203" pitchFamily="18" charset="0"/>
              </a:rPr>
              <a:t>Performance in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Minion Pro" panose="02040503050306020203" pitchFamily="18" charset="0"/>
              </a:rPr>
              <a:t>Magento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</a:rPr>
              <a:t>Leonidas Palaiokostas</a:t>
            </a:r>
          </a:p>
          <a:p>
            <a:pPr algn="l">
              <a:lnSpc>
                <a:spcPct val="70000"/>
              </a:lnSpc>
            </a:pPr>
            <a:r>
              <a:rPr lang="en-US" dirty="0" err="1">
                <a:latin typeface="Minion Pro" panose="02040503050306020203" pitchFamily="18" charset="0"/>
              </a:rPr>
              <a:t>Magento</a:t>
            </a:r>
            <a:r>
              <a:rPr lang="en-US" dirty="0">
                <a:latin typeface="Minion Pro" panose="02040503050306020203" pitchFamily="18" charset="0"/>
              </a:rPr>
              <a:t> Certified Developer</a:t>
            </a:r>
            <a:endParaRPr lang="el-GR" sz="3200" dirty="0">
              <a:solidFill>
                <a:schemeClr val="bg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6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3 : example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95" y="1825625"/>
            <a:ext cx="852661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477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4 : Optimize CSS/JS rendering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374"/>
            <a:ext cx="10515600" cy="4883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Move Render - blocking content  to Footer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Defer parsing of </a:t>
            </a:r>
            <a:r>
              <a:rPr lang="en-US" dirty="0" err="1">
                <a:latin typeface="Minion Pro" panose="02040503050306020203" pitchFamily="18" charset="0"/>
              </a:rPr>
              <a:t>Javascript</a:t>
            </a:r>
            <a:endParaRPr lang="en-US" dirty="0">
              <a:latin typeface="Minion Pro" panose="02040503050306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Combine images using CSS sprites</a:t>
            </a:r>
          </a:p>
        </p:txBody>
      </p:sp>
    </p:spTree>
    <p:extLst>
      <p:ext uri="{BB962C8B-B14F-4D97-AF65-F5344CB8AC3E}">
        <p14:creationId xmlns:p14="http://schemas.microsoft.com/office/powerpoint/2010/main" val="10355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4 : example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1026" name="Picture 2" descr="https://www.facebook.com/rsrc.php/v3/y6/r/80Toi9Z6PPm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25" y="4722098"/>
            <a:ext cx="2576411" cy="17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facebook.com/rsrc.php/v3/yO/r/KZDq24l3K4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57" y="2783663"/>
            <a:ext cx="46672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facebook.com/rsrc.php/v3/yb/r/ia202a9jpb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45" y="2712290"/>
            <a:ext cx="278078" cy="38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facebook.com/rsrc.php/v3/y0/r/mKTg9KdU7H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7" y="2883773"/>
            <a:ext cx="6096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facebook.com/rsrc.php/v3/y9/r/qw6KcDi8lm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82" y="2540872"/>
            <a:ext cx="3333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facebook.com/rsrc.php/v3/yT/r/YpZR5iZZ5u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7" y="2274172"/>
            <a:ext cx="9239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facebook.com/rsrc.php/v3/y6/r/QpIN3xz-i1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95" y="2893298"/>
            <a:ext cx="46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838200" y="1493835"/>
            <a:ext cx="9761376" cy="64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inion Pro" panose="02040503050306020203" pitchFamily="18" charset="0"/>
              </a:rPr>
              <a:t>Facebook Sprites</a:t>
            </a:r>
            <a:endParaRPr lang="el-GR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nion Pro" panose="02040503050306020203" pitchFamily="18" charset="0"/>
              </a:rPr>
              <a:t>Lesson 5 : Use CDN (Content Delivery Network)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374"/>
            <a:ext cx="10515600" cy="4883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Use CDN for static content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Minion Pro" panose="02040503050306020203" pitchFamily="18" charset="0"/>
              </a:rPr>
              <a:t>Javascript</a:t>
            </a:r>
            <a:r>
              <a:rPr lang="en-US" dirty="0">
                <a:latin typeface="Minion Pro" panose="02040503050306020203" pitchFamily="18" charset="0"/>
              </a:rPr>
              <a:t> &amp; CSS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Fonts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CSS images &amp; sprites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Use CDN for Images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Catalog Images</a:t>
            </a:r>
            <a:endParaRPr lang="el-GR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5 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989"/>
            <a:ext cx="10515600" cy="9498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Minion Pro" panose="02040503050306020203" pitchFamily="18" charset="0"/>
              </a:rPr>
              <a:t>CDNPerf.com – CDN comparison for Greece</a:t>
            </a:r>
            <a:endParaRPr lang="el-GR" sz="2000" dirty="0">
              <a:latin typeface="Minion Pro" panose="020405030503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73" y="1827923"/>
            <a:ext cx="7361854" cy="4750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47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6 : Optimize modules &amp; code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374"/>
            <a:ext cx="10515600" cy="4883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Uninstall all extensions you don’t really need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Remove debug logs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Decrease size of cookie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Prefer asynchronous resources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Make Ajax requests cacheable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Make unit tests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PHP </a:t>
            </a:r>
            <a:r>
              <a:rPr lang="en-US" dirty="0">
                <a:latin typeface="Minion Pro" panose="02040503050306020203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Minion Pro" panose="02040503050306020203" pitchFamily="18" charset="0"/>
              </a:rPr>
              <a:t> </a:t>
            </a:r>
            <a:r>
              <a:rPr lang="en-US" dirty="0" err="1">
                <a:latin typeface="Minion Pro" panose="02040503050306020203" pitchFamily="18" charset="0"/>
              </a:rPr>
              <a:t>PHPUnit</a:t>
            </a:r>
            <a:endParaRPr lang="en-US" dirty="0">
              <a:latin typeface="Minion Pro" panose="02040503050306020203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latin typeface="Minion Pro" panose="02040503050306020203" pitchFamily="18" charset="0"/>
              </a:rPr>
              <a:t>Javascript</a:t>
            </a:r>
            <a:r>
              <a:rPr lang="en-US" dirty="0">
                <a:latin typeface="Minion Pro" panose="02040503050306020203" pitchFamily="18" charset="0"/>
              </a:rPr>
              <a:t> </a:t>
            </a:r>
            <a:r>
              <a:rPr lang="en-US" dirty="0">
                <a:latin typeface="Minion Pro" panose="02040503050306020203" pitchFamily="18" charset="0"/>
                <a:sym typeface="Wingdings" panose="05000000000000000000" pitchFamily="2" charset="2"/>
              </a:rPr>
              <a:t> Jasmine &amp; </a:t>
            </a:r>
            <a:r>
              <a:rPr lang="en-US" dirty="0" err="1">
                <a:latin typeface="Minion Pro" panose="02040503050306020203" pitchFamily="18" charset="0"/>
                <a:sym typeface="Wingdings" panose="05000000000000000000" pitchFamily="2" charset="2"/>
              </a:rPr>
              <a:t>JsTestDriver</a:t>
            </a:r>
            <a:endParaRPr lang="el-GR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6 : example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810"/>
            <a:ext cx="10515600" cy="4883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inion Pro" panose="02040503050306020203" pitchFamily="18" charset="0"/>
              </a:rPr>
              <a:t> </a:t>
            </a:r>
            <a:r>
              <a:rPr lang="en-US" sz="2400" dirty="0" err="1">
                <a:latin typeface="Minion Pro" panose="02040503050306020203" pitchFamily="18" charset="0"/>
              </a:rPr>
              <a:t>Magento</a:t>
            </a:r>
            <a:r>
              <a:rPr lang="en-US" sz="2400" dirty="0">
                <a:latin typeface="Minion Pro" panose="02040503050306020203" pitchFamily="18" charset="0"/>
              </a:rPr>
              <a:t> Installation 4</a:t>
            </a:r>
            <a:r>
              <a:rPr lang="en-US" sz="2400" baseline="30000" dirty="0">
                <a:latin typeface="Minion Pro" panose="02040503050306020203" pitchFamily="18" charset="0"/>
              </a:rPr>
              <a:t>th</a:t>
            </a:r>
            <a:r>
              <a:rPr lang="en-US" sz="2400" dirty="0">
                <a:latin typeface="Minion Pro" panose="02040503050306020203" pitchFamily="18" charset="0"/>
              </a:rPr>
              <a:t> Step: Customize Your Store</a:t>
            </a:r>
            <a:endParaRPr lang="el-GR" sz="2400" dirty="0">
              <a:latin typeface="Minion Pro" panose="020405030503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38" y="2334955"/>
            <a:ext cx="4409524" cy="39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5357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7 : Configure Server properly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5272"/>
            <a:ext cx="10515600" cy="52326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Enable PHP </a:t>
            </a:r>
            <a:r>
              <a:rPr lang="en-US" dirty="0" err="1">
                <a:latin typeface="Minion Pro" panose="02040503050306020203" pitchFamily="18" charset="0"/>
              </a:rPr>
              <a:t>Opcache</a:t>
            </a:r>
            <a:endParaRPr lang="en-US" dirty="0">
              <a:latin typeface="Minion Pro" panose="02040503050306020203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Use PHP 7 instead of 5.6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HHVM?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Minion Pro" panose="02040503050306020203" pitchFamily="18" charset="0"/>
              </a:rPr>
              <a:t>PageSpeed</a:t>
            </a:r>
            <a:r>
              <a:rPr lang="en-US" dirty="0">
                <a:latin typeface="Minion Pro" panose="02040503050306020203" pitchFamily="18" charset="0"/>
              </a:rPr>
              <a:t> Module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Compress components with </a:t>
            </a:r>
            <a:r>
              <a:rPr lang="en-US" dirty="0" err="1">
                <a:latin typeface="Minion Pro" panose="02040503050306020203" pitchFamily="18" charset="0"/>
              </a:rPr>
              <a:t>gzip</a:t>
            </a:r>
            <a:endParaRPr lang="en-US" dirty="0">
              <a:latin typeface="Minion Pro" panose="02040503050306020203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Set Cache-Control max-age depending on file type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SSL + HTTP2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inion Pro" panose="02040503050306020203" pitchFamily="18" charset="0"/>
              </a:rPr>
              <a:t>Load only required Apache modules</a:t>
            </a:r>
            <a:endParaRPr lang="el-GR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7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65" y="1825625"/>
            <a:ext cx="7109469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47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8 : Use Search Engine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321"/>
            <a:ext cx="10515600" cy="5232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Use a Search Engine (server)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Minion Pro" panose="02040503050306020203" pitchFamily="18" charset="0"/>
              </a:rPr>
              <a:t>ElasticSearch</a:t>
            </a:r>
            <a:r>
              <a:rPr lang="en-US" dirty="0">
                <a:latin typeface="Minion Pro" panose="02040503050306020203" pitchFamily="18" charset="0"/>
              </a:rPr>
              <a:t> M2EE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Apache </a:t>
            </a:r>
            <a:r>
              <a:rPr lang="en-US" dirty="0" err="1">
                <a:latin typeface="Minion Pro" panose="02040503050306020203" pitchFamily="18" charset="0"/>
              </a:rPr>
              <a:t>SolR</a:t>
            </a:r>
            <a:endParaRPr lang="el-GR" dirty="0">
              <a:latin typeface="Minion Pro" panose="020405030503060202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Sphinx</a:t>
            </a:r>
          </a:p>
        </p:txBody>
      </p:sp>
    </p:spTree>
    <p:extLst>
      <p:ext uri="{BB962C8B-B14F-4D97-AF65-F5344CB8AC3E}">
        <p14:creationId xmlns:p14="http://schemas.microsoft.com/office/powerpoint/2010/main" val="3494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76931"/>
            <a:ext cx="10297886" cy="17632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</a:rPr>
              <a:t>Leonidas Palaiokostas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</a:rPr>
            </a:b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</a:rPr>
            </a:br>
            <a:r>
              <a:rPr lang="en-US" sz="1800" dirty="0">
                <a:latin typeface="Minion Pro" panose="02040503050306020203" pitchFamily="18" charset="0"/>
              </a:rPr>
              <a:t>Senior Software Engineer at EPIGNOSIS eLearning solutions</a:t>
            </a:r>
            <a:br>
              <a:rPr lang="en-US" sz="1800" dirty="0">
                <a:latin typeface="Minion Pro" panose="02040503050306020203" pitchFamily="18" charset="0"/>
              </a:rPr>
            </a:br>
            <a:r>
              <a:rPr lang="en-US" sz="1800" dirty="0">
                <a:latin typeface="Minion Pro" panose="02040503050306020203" pitchFamily="18" charset="0"/>
              </a:rPr>
              <a:t>Freelance </a:t>
            </a:r>
            <a:r>
              <a:rPr lang="en-US" sz="1800" dirty="0" err="1">
                <a:latin typeface="Minion Pro" panose="02040503050306020203" pitchFamily="18" charset="0"/>
              </a:rPr>
              <a:t>Magento</a:t>
            </a:r>
            <a:r>
              <a:rPr lang="en-US" sz="1800" dirty="0">
                <a:latin typeface="Minion Pro" panose="02040503050306020203" pitchFamily="18" charset="0"/>
              </a:rPr>
              <a:t> Developer &amp; Consultant</a:t>
            </a:r>
            <a:br>
              <a:rPr lang="en-US" sz="1800" dirty="0">
                <a:latin typeface="Minion Pro" panose="02040503050306020203" pitchFamily="18" charset="0"/>
              </a:rPr>
            </a:br>
            <a:r>
              <a:rPr lang="en-US" sz="1800" dirty="0" err="1">
                <a:latin typeface="Minion Pro" panose="02040503050306020203" pitchFamily="18" charset="0"/>
              </a:rPr>
              <a:t>Magento</a:t>
            </a:r>
            <a:r>
              <a:rPr lang="en-US" sz="1800" dirty="0">
                <a:latin typeface="Minion Pro" panose="02040503050306020203" pitchFamily="18" charset="0"/>
              </a:rPr>
              <a:t> Instructor (</a:t>
            </a:r>
            <a:r>
              <a:rPr lang="en-US" sz="1800" b="1" dirty="0">
                <a:latin typeface="Minion Pro" panose="02040503050306020203" pitchFamily="18" charset="0"/>
              </a:rPr>
              <a:t>ATH/TECH College</a:t>
            </a:r>
            <a:r>
              <a:rPr lang="en-US" sz="1800" dirty="0">
                <a:latin typeface="Minion Pro" panose="02040503050306020203" pitchFamily="18" charset="0"/>
              </a:rPr>
              <a:t>)</a:t>
            </a:r>
            <a:endParaRPr lang="el-GR" sz="1800" dirty="0">
              <a:solidFill>
                <a:schemeClr val="bg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25" y="2202283"/>
            <a:ext cx="1924050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9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25374"/>
            <a:ext cx="10515600" cy="488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42881"/>
            <a:ext cx="10515600" cy="89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Minion Pro" panose="02040503050306020203" pitchFamily="18" charset="0"/>
              </a:rPr>
              <a:t>About Me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81" y="3310200"/>
            <a:ext cx="1181587" cy="1015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1" y="5702043"/>
            <a:ext cx="1796150" cy="574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43" y="5702043"/>
            <a:ext cx="1164460" cy="574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01" y="5700757"/>
            <a:ext cx="1536138" cy="5760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63" y="5702043"/>
            <a:ext cx="2428589" cy="5747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50" y="5702043"/>
            <a:ext cx="1314695" cy="5747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3" y="5702043"/>
            <a:ext cx="880757" cy="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8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373"/>
            <a:ext cx="10515600" cy="523262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Minion Pro" panose="02040503050306020203" pitchFamily="18" charset="0"/>
              </a:rPr>
              <a:t> </a:t>
            </a:r>
            <a:r>
              <a:rPr lang="en-US" dirty="0" err="1">
                <a:latin typeface="Minion Pro" panose="02040503050306020203" pitchFamily="18" charset="0"/>
              </a:rPr>
              <a:t>ElasticSearch</a:t>
            </a:r>
            <a:r>
              <a:rPr lang="en-US" dirty="0">
                <a:latin typeface="Minion Pro" panose="02040503050306020203" pitchFamily="18" charset="0"/>
              </a:rPr>
              <a:t> Vs Apache </a:t>
            </a:r>
            <a:r>
              <a:rPr lang="en-US" dirty="0" err="1">
                <a:latin typeface="Minion Pro" panose="02040503050306020203" pitchFamily="18" charset="0"/>
              </a:rPr>
              <a:t>SolR</a:t>
            </a:r>
            <a:endParaRPr lang="el-GR" dirty="0">
              <a:latin typeface="Minion Pro" panose="02040503050306020203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latin typeface="Minion Pro" panose="020405030503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2998673"/>
            <a:ext cx="5819775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5308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9 : Tweak Database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370"/>
            <a:ext cx="10515600" cy="5232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Try a MySQL replacement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Minion Pro" panose="02040503050306020203" pitchFamily="18" charset="0"/>
              </a:rPr>
              <a:t>MariaDB</a:t>
            </a:r>
            <a:endParaRPr lang="en-US" dirty="0">
              <a:latin typeface="Minion Pro" panose="020405030503060202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Minion Pro" panose="02040503050306020203" pitchFamily="18" charset="0"/>
              </a:rPr>
              <a:t>Percona</a:t>
            </a:r>
            <a:r>
              <a:rPr lang="en-US" dirty="0">
                <a:latin typeface="Minion Pro" panose="02040503050306020203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Use separate web &amp; database servers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Use query caching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Optimize DB setting to fit website’s needs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Minion Pro" panose="02040503050306020203" pitchFamily="18" charset="0"/>
              </a:rPr>
              <a:t>MySQLTuner</a:t>
            </a:r>
            <a:r>
              <a:rPr lang="en-US" dirty="0">
                <a:latin typeface="Minion Pro" panose="02040503050306020203" pitchFamily="18" charset="0"/>
              </a:rPr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4429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9 : example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21" y="1184989"/>
            <a:ext cx="6677758" cy="523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11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10 : Choose the right hosting provider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515"/>
            <a:ext cx="10515600" cy="523262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err="1">
                <a:latin typeface="Minion Pro" panose="02040503050306020203" pitchFamily="18" charset="0"/>
              </a:rPr>
              <a:t>Magento</a:t>
            </a:r>
            <a:r>
              <a:rPr lang="en-US" dirty="0">
                <a:latin typeface="Minion Pro" panose="02040503050306020203" pitchFamily="18" charset="0"/>
              </a:rPr>
              <a:t> Commerce (Cloud)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latin typeface="Minion Pro" panose="02040503050306020203" pitchFamily="18" charset="0"/>
              </a:rPr>
              <a:t>Magento</a:t>
            </a:r>
            <a:r>
              <a:rPr lang="en-US" dirty="0">
                <a:latin typeface="Minion Pro" panose="02040503050306020203" pitchFamily="18" charset="0"/>
              </a:rPr>
              <a:t> optimized hosting</a:t>
            </a:r>
          </a:p>
        </p:txBody>
      </p:sp>
    </p:spTree>
    <p:extLst>
      <p:ext uri="{BB962C8B-B14F-4D97-AF65-F5344CB8AC3E}">
        <p14:creationId xmlns:p14="http://schemas.microsoft.com/office/powerpoint/2010/main" val="25543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Bonus Lesson : Monitor your store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320"/>
            <a:ext cx="10515600" cy="41409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Monitoring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New Relic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Performance tools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Minion Pro" panose="02040503050306020203" pitchFamily="18" charset="0"/>
              </a:rPr>
              <a:t>jMeter</a:t>
            </a:r>
            <a:endParaRPr lang="en-US" dirty="0">
              <a:latin typeface="Minion Pro" panose="020405030503060202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Backfire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555" y="1951557"/>
            <a:ext cx="4662196" cy="2387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Minion Pro" panose="02040503050306020203" pitchFamily="18" charset="0"/>
              </a:rPr>
              <a:t>Thank you!</a:t>
            </a:r>
            <a:endParaRPr lang="el-GR" sz="5400" b="1" dirty="0">
              <a:latin typeface="Minion Pro" panose="020405030503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037" y="4087220"/>
            <a:ext cx="9144000" cy="277078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</a:rPr>
              <a:t>Leonidas Palaiokostas</a:t>
            </a:r>
          </a:p>
          <a:p>
            <a:pPr algn="l">
              <a:lnSpc>
                <a:spcPct val="70000"/>
              </a:lnSpc>
            </a:pPr>
            <a:r>
              <a:rPr lang="en-US" dirty="0">
                <a:latin typeface="Minion Pro" panose="02040503050306020203" pitchFamily="18" charset="0"/>
              </a:rPr>
              <a:t>Magento Certified Developer</a:t>
            </a:r>
          </a:p>
          <a:p>
            <a:pPr algn="l">
              <a:lnSpc>
                <a:spcPct val="7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inion Pro" panose="02040503050306020203" pitchFamily="18" charset="0"/>
                <a:hlinkClick r:id="rId3"/>
              </a:rPr>
              <a:t>l.palaiokostas@yahoo.com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Minion Pro" panose="02040503050306020203" pitchFamily="18" charset="0"/>
            </a:endParaRPr>
          </a:p>
          <a:p>
            <a:pPr algn="l">
              <a:lnSpc>
                <a:spcPct val="70000"/>
              </a:lnSpc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Minion Pro" panose="02040503050306020203" pitchFamily="18" charset="0"/>
              </a:rPr>
              <a:t>https://github.com/sfmedion</a:t>
            </a:r>
            <a:endParaRPr lang="el-GR" sz="2000" dirty="0">
              <a:solidFill>
                <a:schemeClr val="bg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9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nion Pro" panose="02040503050306020203" pitchFamily="18" charset="0"/>
              </a:rPr>
              <a:t>Fred Wilson: </a:t>
            </a:r>
            <a:r>
              <a:rPr lang="en-US" sz="3600" dirty="0">
                <a:latin typeface="Minion Pro" panose="02040503050306020203" pitchFamily="18" charset="0"/>
              </a:rPr>
              <a:t>10 Golden Principles of Successful Web Apps</a:t>
            </a:r>
            <a:endParaRPr lang="el-GR" sz="3600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104"/>
            <a:ext cx="10515600" cy="48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Minion Pro" panose="02040503050306020203" pitchFamily="18" charset="0"/>
              </a:rPr>
              <a:t>“First and foremost, we believe that speed is more than a feature. Speed is the most important feature. If your application is slow, people won’t use it.”</a:t>
            </a:r>
          </a:p>
          <a:p>
            <a:pPr marL="0" indent="0">
              <a:buNone/>
            </a:pPr>
            <a:endParaRPr lang="en-US" i="1" dirty="0">
              <a:latin typeface="Minion Pro" panose="02040503050306020203" pitchFamily="18" charset="0"/>
            </a:endParaRPr>
          </a:p>
          <a:p>
            <a:pPr marL="0" indent="0">
              <a:buNone/>
            </a:pPr>
            <a:endParaRPr lang="el-GR" i="1" dirty="0">
              <a:latin typeface="Minion Pro" panose="020405030503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76" y="3140764"/>
            <a:ext cx="2587701" cy="874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8593" y="4537946"/>
            <a:ext cx="887233" cy="1003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4875" y="4015407"/>
            <a:ext cx="16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inion Pro" panose="02040503050306020203" pitchFamily="18" charset="0"/>
              </a:rPr>
              <a:t>500 </a:t>
            </a:r>
            <a:r>
              <a:rPr lang="en-US" b="1" dirty="0" err="1">
                <a:latin typeface="Minion Pro" panose="02040503050306020203" pitchFamily="18" charset="0"/>
              </a:rPr>
              <a:t>ms</a:t>
            </a:r>
            <a:r>
              <a:rPr lang="en-US" b="1" dirty="0">
                <a:latin typeface="Minion Pro" panose="02040503050306020203" pitchFamily="18" charset="0"/>
              </a:rPr>
              <a:t> Slower</a:t>
            </a:r>
            <a:endParaRPr lang="el-GR" b="1" dirty="0">
              <a:latin typeface="Minion Pro" panose="020405030503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239" y="6024007"/>
            <a:ext cx="216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inion Pro" panose="02040503050306020203" pitchFamily="18" charset="0"/>
              </a:rPr>
              <a:t>20% drop in traffic</a:t>
            </a:r>
            <a:endParaRPr lang="el-GR" b="1" dirty="0">
              <a:latin typeface="Minion Pro" panose="020405030503060202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84" y="3355450"/>
            <a:ext cx="2593523" cy="492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1208" y="4015408"/>
            <a:ext cx="16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inion Pro" panose="02040503050306020203" pitchFamily="18" charset="0"/>
              </a:rPr>
              <a:t>400 </a:t>
            </a:r>
            <a:r>
              <a:rPr lang="en-US" b="1" dirty="0" err="1">
                <a:latin typeface="Minion Pro" panose="02040503050306020203" pitchFamily="18" charset="0"/>
              </a:rPr>
              <a:t>ms</a:t>
            </a:r>
            <a:r>
              <a:rPr lang="en-US" b="1" dirty="0">
                <a:latin typeface="Minion Pro" panose="02040503050306020203" pitchFamily="18" charset="0"/>
              </a:rPr>
              <a:t> Slower</a:t>
            </a:r>
            <a:endParaRPr lang="el-GR" b="1" dirty="0">
              <a:latin typeface="Minion Pro" panose="02040503050306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4927" y="4537947"/>
            <a:ext cx="887233" cy="1003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5752" y="5904018"/>
            <a:ext cx="278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inion Pro" panose="02040503050306020203" pitchFamily="18" charset="0"/>
              </a:rPr>
              <a:t>9% more people leave before page finish loading</a:t>
            </a:r>
            <a:endParaRPr lang="el-GR" b="1" dirty="0">
              <a:latin typeface="Minion Pro" panose="020405030503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64" y="3355450"/>
            <a:ext cx="2610873" cy="588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8329" y="4015407"/>
            <a:ext cx="16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inion Pro" panose="02040503050306020203" pitchFamily="18" charset="0"/>
              </a:rPr>
              <a:t>100 </a:t>
            </a:r>
            <a:r>
              <a:rPr lang="en-US" b="1" dirty="0" err="1">
                <a:latin typeface="Minion Pro" panose="02040503050306020203" pitchFamily="18" charset="0"/>
              </a:rPr>
              <a:t>ms</a:t>
            </a:r>
            <a:r>
              <a:rPr lang="en-US" b="1" dirty="0">
                <a:latin typeface="Minion Pro" panose="02040503050306020203" pitchFamily="18" charset="0"/>
              </a:rPr>
              <a:t> Slower</a:t>
            </a:r>
            <a:endParaRPr lang="el-GR" b="1" dirty="0">
              <a:latin typeface="Minion Pro" panose="020405030503060202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9082" y="4537946"/>
            <a:ext cx="887233" cy="10034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59907" y="6024007"/>
            <a:ext cx="278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inion Pro" panose="02040503050306020203" pitchFamily="18" charset="0"/>
              </a:rPr>
              <a:t>1% drop in sales</a:t>
            </a:r>
            <a:endParaRPr lang="el-GR" b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0481"/>
            <a:ext cx="10762753" cy="8945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nion Pro" panose="02040503050306020203" pitchFamily="18" charset="0"/>
              </a:rPr>
              <a:t>Lesson 1 : Set correctly all </a:t>
            </a:r>
            <a:r>
              <a:rPr lang="en-US" dirty="0" err="1">
                <a:latin typeface="Minion Pro" panose="02040503050306020203" pitchFamily="18" charset="0"/>
              </a:rPr>
              <a:t>Magento</a:t>
            </a:r>
            <a:r>
              <a:rPr lang="en-US" dirty="0">
                <a:latin typeface="Minion Pro" panose="02040503050306020203" pitchFamily="18" charset="0"/>
              </a:rPr>
              <a:t> Configurations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104"/>
            <a:ext cx="10515600" cy="4883086"/>
          </a:xfrm>
        </p:spPr>
        <p:txBody>
          <a:bodyPr>
            <a:normAutofit/>
          </a:bodyPr>
          <a:lstStyle/>
          <a:p>
            <a:r>
              <a:rPr lang="en-US" dirty="0">
                <a:latin typeface="Minion Pro" panose="02040503050306020203" pitchFamily="18" charset="0"/>
              </a:rPr>
              <a:t>Set </a:t>
            </a:r>
            <a:r>
              <a:rPr lang="en-US" dirty="0" err="1">
                <a:latin typeface="Minion Pro" panose="02040503050306020203" pitchFamily="18" charset="0"/>
              </a:rPr>
              <a:t>Magento</a:t>
            </a:r>
            <a:r>
              <a:rPr lang="en-US" dirty="0">
                <a:latin typeface="Minion Pro" panose="02040503050306020203" pitchFamily="18" charset="0"/>
              </a:rPr>
              <a:t> Environment to Production</a:t>
            </a:r>
          </a:p>
          <a:p>
            <a:r>
              <a:rPr lang="en-US" dirty="0">
                <a:latin typeface="Minion Pro" panose="02040503050306020203" pitchFamily="18" charset="0"/>
              </a:rPr>
              <a:t>Enable Flat Tables</a:t>
            </a:r>
          </a:p>
          <a:p>
            <a:pPr lvl="1"/>
            <a:r>
              <a:rPr lang="en-US" dirty="0">
                <a:latin typeface="Minion Pro" panose="02040503050306020203" pitchFamily="18" charset="0"/>
              </a:rPr>
              <a:t>Catalog category &amp; Catalog Product</a:t>
            </a:r>
          </a:p>
          <a:p>
            <a:r>
              <a:rPr lang="en-US" dirty="0">
                <a:latin typeface="Minion Pro" panose="02040503050306020203" pitchFamily="18" charset="0"/>
              </a:rPr>
              <a:t>Remove unused stores</a:t>
            </a:r>
          </a:p>
          <a:p>
            <a:pPr lvl="1"/>
            <a:r>
              <a:rPr lang="en-US" dirty="0">
                <a:latin typeface="Minion Pro" panose="02040503050306020203" pitchFamily="18" charset="0"/>
              </a:rPr>
              <a:t>Single store mode</a:t>
            </a:r>
          </a:p>
          <a:p>
            <a:r>
              <a:rPr lang="en-US" dirty="0">
                <a:latin typeface="Minion Pro" panose="02040503050306020203" pitchFamily="18" charset="0"/>
              </a:rPr>
              <a:t>Restrict the number of products on category page</a:t>
            </a:r>
          </a:p>
          <a:p>
            <a:r>
              <a:rPr lang="en-US" dirty="0">
                <a:latin typeface="Minion Pro" panose="02040503050306020203" pitchFamily="18" charset="0"/>
              </a:rPr>
              <a:t>Enable CSS Merge and Minify option</a:t>
            </a:r>
          </a:p>
          <a:p>
            <a:r>
              <a:rPr lang="en-US" dirty="0">
                <a:latin typeface="Minion Pro" panose="02040503050306020203" pitchFamily="18" charset="0"/>
              </a:rPr>
              <a:t>Enable JS Merge, Bundling &amp; Minify option</a:t>
            </a:r>
          </a:p>
          <a:p>
            <a:r>
              <a:rPr lang="en-US" dirty="0">
                <a:latin typeface="Minion Pro" panose="02040503050306020203" pitchFamily="18" charset="0"/>
              </a:rPr>
              <a:t>Minify HTML</a:t>
            </a:r>
          </a:p>
          <a:p>
            <a:r>
              <a:rPr lang="en-US" dirty="0">
                <a:latin typeface="Minion Pro" panose="02040503050306020203" pitchFamily="18" charset="0"/>
              </a:rPr>
              <a:t>Configure log lifetime &amp; cleaning</a:t>
            </a:r>
            <a:endParaRPr lang="el-GR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1: example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9761376" cy="6469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Minion Pro" panose="02040503050306020203" pitchFamily="18" charset="0"/>
              </a:rPr>
              <a:t>YSlow</a:t>
            </a:r>
            <a:r>
              <a:rPr lang="en-US" dirty="0">
                <a:latin typeface="Minion Pro" panose="02040503050306020203" pitchFamily="18" charset="0"/>
              </a:rPr>
              <a:t> Statistics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38" y="2925050"/>
            <a:ext cx="8191500" cy="229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06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2 : Enable Caching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374"/>
            <a:ext cx="10515600" cy="4883086"/>
          </a:xfrm>
        </p:spPr>
        <p:txBody>
          <a:bodyPr>
            <a:normAutofit/>
          </a:bodyPr>
          <a:lstStyle/>
          <a:p>
            <a:r>
              <a:rPr lang="en-US" dirty="0">
                <a:latin typeface="Minion Pro" panose="02040503050306020203" pitchFamily="18" charset="0"/>
              </a:rPr>
              <a:t>Enable </a:t>
            </a:r>
            <a:r>
              <a:rPr lang="en-US" dirty="0" err="1">
                <a:latin typeface="Minion Pro" panose="02040503050306020203" pitchFamily="18" charset="0"/>
              </a:rPr>
              <a:t>Magento</a:t>
            </a:r>
            <a:r>
              <a:rPr lang="en-US" dirty="0">
                <a:latin typeface="Minion Pro" panose="02040503050306020203" pitchFamily="18" charset="0"/>
              </a:rPr>
              <a:t> Cache</a:t>
            </a:r>
          </a:p>
          <a:p>
            <a:r>
              <a:rPr lang="en-US" dirty="0">
                <a:latin typeface="Minion Pro" panose="02040503050306020203" pitchFamily="18" charset="0"/>
              </a:rPr>
              <a:t>Enable Full Page Cache</a:t>
            </a:r>
          </a:p>
          <a:p>
            <a:pPr lvl="1"/>
            <a:r>
              <a:rPr lang="en-US" dirty="0" err="1">
                <a:latin typeface="Minion Pro" panose="02040503050306020203" pitchFamily="18" charset="0"/>
              </a:rPr>
              <a:t>Magento</a:t>
            </a:r>
            <a:r>
              <a:rPr lang="en-US" dirty="0">
                <a:latin typeface="Minion Pro" panose="02040503050306020203" pitchFamily="18" charset="0"/>
              </a:rPr>
              <a:t> Embedded FPC</a:t>
            </a:r>
          </a:p>
          <a:p>
            <a:pPr lvl="1"/>
            <a:r>
              <a:rPr lang="en-US" dirty="0">
                <a:latin typeface="Minion Pro" panose="02040503050306020203" pitchFamily="18" charset="0"/>
              </a:rPr>
              <a:t>Varnish web application accelerator</a:t>
            </a:r>
          </a:p>
          <a:p>
            <a:r>
              <a:rPr lang="en-US" dirty="0">
                <a:latin typeface="Minion Pro" panose="02040503050306020203" pitchFamily="18" charset="0"/>
              </a:rPr>
              <a:t>Set up a cache warmer</a:t>
            </a:r>
          </a:p>
          <a:p>
            <a:r>
              <a:rPr lang="en-US" dirty="0">
                <a:latin typeface="Minion Pro" panose="02040503050306020203" pitchFamily="18" charset="0"/>
              </a:rPr>
              <a:t>Use key-value store</a:t>
            </a:r>
          </a:p>
          <a:p>
            <a:pPr lvl="1"/>
            <a:r>
              <a:rPr lang="en-US" dirty="0" err="1">
                <a:latin typeface="Minion Pro" panose="02040503050306020203" pitchFamily="18" charset="0"/>
              </a:rPr>
              <a:t>Redis</a:t>
            </a:r>
            <a:endParaRPr lang="en-US" dirty="0">
              <a:latin typeface="Minion Pro" panose="02040503050306020203" pitchFamily="18" charset="0"/>
            </a:endParaRPr>
          </a:p>
          <a:p>
            <a:pPr lvl="1"/>
            <a:r>
              <a:rPr lang="en-US" dirty="0" err="1">
                <a:latin typeface="Minion Pro" panose="02040503050306020203" pitchFamily="18" charset="0"/>
              </a:rPr>
              <a:t>Memcached</a:t>
            </a:r>
            <a:endParaRPr lang="en-US" dirty="0">
              <a:latin typeface="Minion Pro" panose="02040503050306020203" pitchFamily="18" charset="0"/>
            </a:endParaRPr>
          </a:p>
          <a:p>
            <a:r>
              <a:rPr lang="en-US" dirty="0">
                <a:latin typeface="Minion Pro" panose="02040503050306020203" pitchFamily="18" charset="0"/>
              </a:rPr>
              <a:t>Leverage browser caching</a:t>
            </a:r>
          </a:p>
          <a:p>
            <a:endParaRPr lang="el-GR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2 : example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37" y="1429657"/>
            <a:ext cx="6598851" cy="488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09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3 : Optimize store’s images</a:t>
            </a:r>
            <a:endParaRPr lang="el-GR" dirty="0">
              <a:latin typeface="Minion Pro" panose="020405030503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374"/>
            <a:ext cx="10515600" cy="4883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Avoid large images in homepage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Resize images using command line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Optimize images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External services (e.g. </a:t>
            </a:r>
            <a:r>
              <a:rPr lang="en-US" dirty="0" err="1">
                <a:latin typeface="Minion Pro" panose="02040503050306020203" pitchFamily="18" charset="0"/>
              </a:rPr>
              <a:t>TinyPNG</a:t>
            </a:r>
            <a:r>
              <a:rPr lang="en-US" dirty="0">
                <a:latin typeface="Minion Pro" panose="02040503050306020203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Internal applications (e.g. </a:t>
            </a:r>
            <a:r>
              <a:rPr lang="en-US" dirty="0" err="1">
                <a:latin typeface="Minion Pro" panose="02040503050306020203" pitchFamily="18" charset="0"/>
              </a:rPr>
              <a:t>jpegoptim</a:t>
            </a:r>
            <a:r>
              <a:rPr lang="en-US" dirty="0">
                <a:latin typeface="Minion Pro" panose="02040503050306020203" pitchFamily="18" charset="0"/>
              </a:rPr>
              <a:t>, </a:t>
            </a:r>
            <a:r>
              <a:rPr lang="en-US" dirty="0" err="1">
                <a:latin typeface="Minion Pro" panose="02040503050306020203" pitchFamily="18" charset="0"/>
              </a:rPr>
              <a:t>optipng</a:t>
            </a:r>
            <a:r>
              <a:rPr lang="en-US" dirty="0">
                <a:latin typeface="Minion Pro" panose="02040503050306020203" pitchFamily="18" charset="0"/>
              </a:rPr>
              <a:t>, </a:t>
            </a:r>
            <a:r>
              <a:rPr lang="en-US" dirty="0" err="1">
                <a:latin typeface="Minion Pro" panose="02040503050306020203" pitchFamily="18" charset="0"/>
              </a:rPr>
              <a:t>gifsicle</a:t>
            </a:r>
            <a:r>
              <a:rPr lang="en-US" dirty="0">
                <a:latin typeface="Minion Pro" panose="02040503050306020203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inion Pro" panose="02040503050306020203" pitchFamily="18" charset="0"/>
              </a:rPr>
              <a:t>Use images optimized for mobile devices.</a:t>
            </a:r>
          </a:p>
        </p:txBody>
      </p:sp>
    </p:spTree>
    <p:extLst>
      <p:ext uri="{BB962C8B-B14F-4D97-AF65-F5344CB8AC3E}">
        <p14:creationId xmlns:p14="http://schemas.microsoft.com/office/powerpoint/2010/main" val="19188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1"/>
            <a:ext cx="10515600" cy="894508"/>
          </a:xfrm>
        </p:spPr>
        <p:txBody>
          <a:bodyPr/>
          <a:lstStyle/>
          <a:p>
            <a:r>
              <a:rPr lang="en-US" dirty="0">
                <a:latin typeface="Minion Pro" panose="02040503050306020203" pitchFamily="18" charset="0"/>
              </a:rPr>
              <a:t>Lesson 3 : example</a:t>
            </a:r>
            <a:endParaRPr lang="el-GR" dirty="0">
              <a:latin typeface="Minion Pro" panose="020405030503060202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43" y="2152196"/>
            <a:ext cx="3798981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1" y="3092822"/>
            <a:ext cx="5986610" cy="2470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838200" y="1345099"/>
            <a:ext cx="9761376" cy="64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inion Pro" panose="02040503050306020203" pitchFamily="18" charset="0"/>
              </a:rPr>
              <a:t> </a:t>
            </a:r>
            <a:r>
              <a:rPr lang="en-US" dirty="0" err="1">
                <a:latin typeface="Minion Pro" panose="02040503050306020203" pitchFamily="18" charset="0"/>
              </a:rPr>
              <a:t>TinyPNG</a:t>
            </a:r>
            <a:r>
              <a:rPr lang="en-US" dirty="0">
                <a:latin typeface="Minion Pro" panose="02040503050306020203" pitchFamily="18" charset="0"/>
              </a:rPr>
              <a:t> (www.tinypng.com)</a:t>
            </a:r>
            <a:endParaRPr lang="el-GR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7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526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Minion Pro</vt:lpstr>
      <vt:lpstr>Wingdings</vt:lpstr>
      <vt:lpstr>Office Theme</vt:lpstr>
      <vt:lpstr>Time is the enemy:</vt:lpstr>
      <vt:lpstr>Leonidas Palaiokostas  Senior Software Engineer at EPIGNOSIS eLearning solutions Freelance Magento Developer &amp; Consultant Magento Instructor (ATH/TECH College)</vt:lpstr>
      <vt:lpstr>Fred Wilson: 10 Golden Principles of Successful Web Apps</vt:lpstr>
      <vt:lpstr>Lesson 1 : Set correctly all Magento Configurations</vt:lpstr>
      <vt:lpstr>Lesson 1: example</vt:lpstr>
      <vt:lpstr>Lesson 2 : Enable Caching</vt:lpstr>
      <vt:lpstr>Lesson 2 : example</vt:lpstr>
      <vt:lpstr>Lesson 3 : Optimize store’s images</vt:lpstr>
      <vt:lpstr>Lesson 3 : example</vt:lpstr>
      <vt:lpstr>Lesson 3 : example</vt:lpstr>
      <vt:lpstr>Lesson 4 : Optimize CSS/JS rendering</vt:lpstr>
      <vt:lpstr>Lesson 4 : example</vt:lpstr>
      <vt:lpstr>Lesson 5 : Use CDN (Content Delivery Network)</vt:lpstr>
      <vt:lpstr>Lesson 5 </vt:lpstr>
      <vt:lpstr>Lesson 6 : Optimize modules &amp; code</vt:lpstr>
      <vt:lpstr>Lesson 6 : example</vt:lpstr>
      <vt:lpstr>Lesson 7 : Configure Server properly</vt:lpstr>
      <vt:lpstr>Lesson 7</vt:lpstr>
      <vt:lpstr>Lesson 8 : Use Search Engine</vt:lpstr>
      <vt:lpstr>Lesson 8</vt:lpstr>
      <vt:lpstr>Lesson 9 : Tweak Database</vt:lpstr>
      <vt:lpstr>Lesson 9 : example</vt:lpstr>
      <vt:lpstr>Lesson 10 : Choose the right hosting provider</vt:lpstr>
      <vt:lpstr>Bonus Lesson : Monitor your store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is the enemy:</dc:title>
  <dc:creator>λεωνίδας π.</dc:creator>
  <cp:lastModifiedBy>Andreas Venieris</cp:lastModifiedBy>
  <cp:revision>41</cp:revision>
  <dcterms:created xsi:type="dcterms:W3CDTF">2017-10-08T16:21:23Z</dcterms:created>
  <dcterms:modified xsi:type="dcterms:W3CDTF">2017-10-12T08:01:11Z</dcterms:modified>
</cp:coreProperties>
</file>