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23" r:id="rId2"/>
    <p:sldId id="340" r:id="rId3"/>
    <p:sldId id="341" r:id="rId4"/>
    <p:sldId id="424" r:id="rId5"/>
    <p:sldId id="431" r:id="rId6"/>
    <p:sldId id="429" r:id="rId7"/>
    <p:sldId id="428" r:id="rId8"/>
    <p:sldId id="391" r:id="rId9"/>
    <p:sldId id="415" r:id="rId10"/>
    <p:sldId id="416" r:id="rId11"/>
    <p:sldId id="433" r:id="rId12"/>
    <p:sldId id="434" r:id="rId13"/>
    <p:sldId id="435" r:id="rId14"/>
    <p:sldId id="425" r:id="rId15"/>
    <p:sldId id="426" r:id="rId16"/>
    <p:sldId id="432" r:id="rId17"/>
    <p:sldId id="382" r:id="rId18"/>
    <p:sldId id="380" r:id="rId19"/>
  </p:sldIdLst>
  <p:sldSz cx="9144000" cy="5143500" type="screen16x9"/>
  <p:notesSz cx="6718300" cy="9855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8" autoAdjust="0"/>
  </p:normalViewPr>
  <p:slideViewPr>
    <p:cSldViewPr>
      <p:cViewPr varScale="1">
        <p:scale>
          <a:sx n="155" d="100"/>
          <a:sy n="155" d="100"/>
        </p:scale>
        <p:origin x="3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447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3" y="0"/>
            <a:ext cx="2911263" cy="49447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6DACD584-E6BE-4432-B58A-5BA072848450}" type="datetimeFigureOut">
              <a:rPr lang="el-GR" smtClean="0"/>
              <a:t>5/10/2017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0731"/>
            <a:ext cx="2911263" cy="494471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3" y="9360731"/>
            <a:ext cx="2911263" cy="494471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B6927E8C-03A7-42F2-8B71-66858DF65E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17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8CF3A8A4-2F6F-4D3E-A6F7-20BA654D0558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67488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1"/>
            <a:ext cx="5374640" cy="4434840"/>
          </a:xfrm>
          <a:prstGeom prst="rect">
            <a:avLst/>
          </a:prstGeom>
        </p:spPr>
        <p:txBody>
          <a:bodyPr vert="horz" lIns="90471" tIns="45235" rIns="90471" bIns="45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073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9F0D7D56-424A-4DA0-AEB3-9791B15A5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7D56-424A-4DA0-AEB3-9791B15A5A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21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1261D-D20B-4F56-BAE1-6805EE09062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9027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Ebay</a:t>
            </a:r>
            <a:r>
              <a:rPr lang="en-US" dirty="0"/>
              <a:t> buys </a:t>
            </a:r>
            <a:r>
              <a:rPr lang="en-US" dirty="0" err="1"/>
              <a:t>magento</a:t>
            </a:r>
            <a:r>
              <a:rPr lang="en-US" dirty="0"/>
              <a:t> 2001 and based on that we choose to continue….challenge back then bigger,</a:t>
            </a:r>
            <a:r>
              <a:rPr lang="en-US" baseline="0" dirty="0"/>
              <a:t> not many developers and first supplier had low experience (email asking to set rule buy one get one free)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1261D-D20B-4F56-BAE1-6805EE09062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43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7D56-424A-4DA0-AEB3-9791B15A5A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6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7D56-424A-4DA0-AEB3-9791B15A5A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3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7238" y="1189038"/>
            <a:ext cx="5707062" cy="3211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5B026-8AFA-43C3-BA88-E410F2F3A5A4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07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7D56-424A-4DA0-AEB3-9791B15A5A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1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Caronlina</a:t>
            </a:r>
            <a:r>
              <a:rPr lang="en-US" baseline="0" dirty="0"/>
              <a:t> </a:t>
            </a:r>
            <a:r>
              <a:rPr lang="en-US" baseline="0" dirty="0" err="1"/>
              <a:t>herera</a:t>
            </a:r>
            <a:r>
              <a:rPr lang="en-US" baseline="0" dirty="0"/>
              <a:t>, </a:t>
            </a:r>
            <a:r>
              <a:rPr lang="en-US" baseline="0" dirty="0" err="1"/>
              <a:t>nina</a:t>
            </a:r>
            <a:r>
              <a:rPr lang="en-US" baseline="0" dirty="0"/>
              <a:t> </a:t>
            </a:r>
            <a:r>
              <a:rPr lang="en-US" baseline="0" dirty="0" err="1"/>
              <a:t>ricci</a:t>
            </a:r>
            <a:r>
              <a:rPr lang="en-US" baseline="0" dirty="0"/>
              <a:t>, </a:t>
            </a:r>
            <a:r>
              <a:rPr lang="el-GR" baseline="0" dirty="0"/>
              <a:t>αρώματα όπως </a:t>
            </a:r>
            <a:r>
              <a:rPr lang="en-US" baseline="0" dirty="0" err="1"/>
              <a:t>gautie</a:t>
            </a:r>
            <a:r>
              <a:rPr lang="el-GR" baseline="0" dirty="0"/>
              <a:t>, </a:t>
            </a:r>
            <a:r>
              <a:rPr lang="en-US" baseline="0" dirty="0" err="1"/>
              <a:t>prada</a:t>
            </a:r>
            <a:r>
              <a:rPr lang="en-US" baseline="0" dirty="0"/>
              <a:t> </a:t>
            </a:r>
            <a:r>
              <a:rPr lang="el-GR" baseline="0" dirty="0" err="1"/>
              <a:t>κλπ</a:t>
            </a:r>
            <a:r>
              <a:rPr lang="el-GR" baseline="0" dirty="0"/>
              <a:t> , </a:t>
            </a:r>
            <a:r>
              <a:rPr lang="en-US" baseline="0" dirty="0" err="1"/>
              <a:t>uriage</a:t>
            </a:r>
            <a:r>
              <a:rPr lang="en-US" baseline="0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7D56-424A-4DA0-AEB3-9791B15A5A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7D56-424A-4DA0-AEB3-9791B15A5A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Ελλάδα</a:t>
            </a:r>
            <a:r>
              <a:rPr lang="el-GR" baseline="0" dirty="0"/>
              <a:t> 30% από ξένα </a:t>
            </a:r>
            <a:r>
              <a:rPr lang="en-US" baseline="0" dirty="0"/>
              <a:t>sites </a:t>
            </a:r>
            <a:r>
              <a:rPr lang="el-GR" baseline="0" dirty="0"/>
              <a:t>αγοράζουν, το ποσοστό σε σχέση με το 2015 μειώθηκε λόγω των καρτών, πωλήσεις αυξήθηκαν </a:t>
            </a:r>
            <a:r>
              <a:rPr lang="en-US" baseline="0" dirty="0"/>
              <a:t>online 10% &amp; </a:t>
            </a:r>
            <a:r>
              <a:rPr lang="el-GR" baseline="0" dirty="0"/>
              <a:t>τζίρο 4 δις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7D56-424A-4DA0-AEB3-9791B15A5A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56366">
              <a:defRPr/>
            </a:pPr>
            <a:r>
              <a:rPr lang="el-GR" dirty="0">
                <a:solidFill>
                  <a:srgbClr val="FF0000"/>
                </a:solidFill>
              </a:rPr>
              <a:t>την περίοδο 2014-2020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7E605-D967-4AAD-9F71-A7B7BA68DB3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5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56366"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7E605-D967-4AAD-9F71-A7B7BA68DB3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54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7D56-424A-4DA0-AEB3-9791B15A5A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/>
            <a:r>
              <a:rPr lang="en-US" dirty="0"/>
              <a:t/>
            </a:r>
            <a:br>
              <a:rPr lang="en-US" dirty="0"/>
            </a:br>
            <a:r>
              <a:rPr lang="en-US" dirty="0"/>
              <a:t>Germany is also a world-leader in cross-border eCommerce, behind only the US and the UK, with some 50% of online purchases made via an international website.</a:t>
            </a:r>
            <a:r>
              <a:rPr lang="en-US" b="1" dirty="0"/>
              <a:t> Top tip: Easy usability of the online payment process has been identified as an extremely important factor for German consumers.</a:t>
            </a:r>
            <a:r>
              <a:rPr lang="el-GR" b="1" baseline="0" dirty="0"/>
              <a:t> </a:t>
            </a:r>
            <a:r>
              <a:rPr lang="en-US" dirty="0"/>
              <a:t>When it comes to payment, the dominant method is real-time bank transfer</a:t>
            </a:r>
            <a:r>
              <a:rPr lang="el-GR" baseline="0" dirty="0"/>
              <a:t> μέσω του </a:t>
            </a:r>
            <a:r>
              <a:rPr lang="en-US" baseline="0" dirty="0"/>
              <a:t>payment method ELV </a:t>
            </a:r>
            <a:r>
              <a:rPr lang="en-US" dirty="0"/>
              <a:t> </a:t>
            </a:r>
            <a:r>
              <a:rPr lang="el-GR" dirty="0"/>
              <a:t>και παρόμοιο με το </a:t>
            </a:r>
            <a:r>
              <a:rPr lang="en-US" dirty="0"/>
              <a:t>Ideal </a:t>
            </a:r>
            <a:r>
              <a:rPr lang="el-GR" dirty="0"/>
              <a:t>στην Ολλανδία. Επίσης πχ Ρουμανία </a:t>
            </a:r>
            <a:r>
              <a:rPr lang="el-GR" baseline="0" dirty="0"/>
              <a:t> </a:t>
            </a:r>
            <a:r>
              <a:rPr lang="el-GR" b="1" dirty="0">
                <a:solidFill>
                  <a:srgbClr val="333333"/>
                </a:solidFill>
                <a:latin typeface="Austin News Text Semibold"/>
              </a:rPr>
              <a:t>Στη Ρουμανία αγορά που το 2016 ξεπέρασε το 1,8 Β σε </a:t>
            </a:r>
            <a:r>
              <a:rPr lang="en-US" b="1" dirty="0">
                <a:solidFill>
                  <a:srgbClr val="333333"/>
                </a:solidFill>
                <a:latin typeface="Austin News Text Semibold"/>
              </a:rPr>
              <a:t>online sales </a:t>
            </a:r>
            <a:r>
              <a:rPr lang="el-GR" b="1" dirty="0">
                <a:solidFill>
                  <a:srgbClr val="333333"/>
                </a:solidFill>
                <a:latin typeface="Austin News Text Semibold"/>
              </a:rPr>
              <a:t>(</a:t>
            </a:r>
            <a:r>
              <a:rPr lang="en-US" b="1" dirty="0">
                <a:solidFill>
                  <a:srgbClr val="333333"/>
                </a:solidFill>
                <a:latin typeface="Austin News Text Semibold"/>
              </a:rPr>
              <a:t>products) </a:t>
            </a:r>
            <a:r>
              <a:rPr lang="el-GR" b="1" dirty="0">
                <a:solidFill>
                  <a:srgbClr val="333333"/>
                </a:solidFill>
                <a:latin typeface="Austin News Text Semibold"/>
              </a:rPr>
              <a:t>περίπου το 90% πληρώνει με αντικαταβολή</a:t>
            </a:r>
            <a:endParaRPr lang="el-GR" dirty="0"/>
          </a:p>
          <a:p>
            <a:r>
              <a:rPr lang="en-US" b="1" dirty="0"/>
              <a:t>Japan-</a:t>
            </a:r>
            <a:r>
              <a:rPr lang="en-US" b="1" baseline="0" dirty="0"/>
              <a:t> </a:t>
            </a:r>
            <a:r>
              <a:rPr lang="en-US" dirty="0"/>
              <a:t>For the Japanese, payment method mistrust is a big issue when it comes to online shopping. Many customers prefer to pay for online goods with cash at convenience stores called </a:t>
            </a:r>
            <a:r>
              <a:rPr lang="en-US" dirty="0" err="1"/>
              <a:t>Konbinis</a:t>
            </a:r>
            <a:r>
              <a:rPr lang="en-US" dirty="0"/>
              <a:t>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7D56-424A-4DA0-AEB3-9791B15A5A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35547"/>
            <a:ext cx="8229600" cy="3859076"/>
          </a:xfrm>
        </p:spPr>
        <p:txBody>
          <a:bodyPr vert="eaVert"/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5562"/>
          </a:xfrm>
          <a:noFill/>
        </p:spPr>
        <p:txBody>
          <a:bodyPr>
            <a:normAutofit/>
          </a:bodyPr>
          <a:lstStyle>
            <a:lvl1pPr algn="l"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8154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5562"/>
          </a:xfrm>
          <a:noFill/>
        </p:spPr>
        <p:txBody>
          <a:bodyPr>
            <a:normAutofit/>
          </a:bodyPr>
          <a:lstStyle>
            <a:lvl1pPr algn="l"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8154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0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205978"/>
            <a:ext cx="7560000" cy="475562"/>
          </a:xfrm>
          <a:noFill/>
        </p:spPr>
        <p:txBody>
          <a:bodyPr>
            <a:normAutofit/>
          </a:bodyPr>
          <a:lstStyle>
            <a:lvl1pPr algn="l">
              <a:defRPr sz="22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789553"/>
            <a:ext cx="7560000" cy="3805070"/>
          </a:xfrm>
        </p:spPr>
        <p:txBody>
          <a:bodyPr/>
          <a:lstStyle>
            <a:lvl1pPr>
              <a:defRPr sz="1950"/>
            </a:lvl1pPr>
            <a:lvl2pPr>
              <a:defRPr sz="1875"/>
            </a:lvl2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000" y="681540"/>
            <a:ext cx="75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66" y="197769"/>
            <a:ext cx="7560000" cy="475562"/>
          </a:xfrm>
          <a:noFill/>
        </p:spPr>
        <p:txBody>
          <a:bodyPr>
            <a:normAutofit/>
          </a:bodyPr>
          <a:lstStyle>
            <a:lvl1pPr algn="l">
              <a:defRPr sz="22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09766" y="673331"/>
            <a:ext cx="75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-72516" y="4407953"/>
            <a:ext cx="9252792" cy="750083"/>
            <a:chOff x="-96688" y="5877271"/>
            <a:chExt cx="12337056" cy="100011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96688" y="6381328"/>
              <a:ext cx="9035479" cy="496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41041" y="6381328"/>
              <a:ext cx="9035479" cy="496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10668000" y="5877271"/>
              <a:ext cx="1572368" cy="1000109"/>
              <a:chOff x="7653404" y="5908300"/>
              <a:chExt cx="1490596" cy="92847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653404" y="6380952"/>
                <a:ext cx="1490596" cy="45581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" name="Picture 8" descr="APIVITA-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212" y="5908300"/>
                <a:ext cx="619022" cy="630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0668000" y="6548101"/>
              <a:ext cx="1572368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Natural Effective Holistic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8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4181"/>
            <a:ext cx="4038600" cy="3740442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4181"/>
            <a:ext cx="4038600" cy="374044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5562"/>
          </a:xfrm>
          <a:noFill/>
        </p:spPr>
        <p:txBody>
          <a:bodyPr>
            <a:normAutofit/>
          </a:bodyPr>
          <a:lstStyle>
            <a:lvl1pPr algn="l"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8154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5784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75607"/>
            <a:ext cx="4040188" cy="3319016"/>
          </a:xfrm>
        </p:spPr>
        <p:txBody>
          <a:bodyPr/>
          <a:lstStyle>
            <a:lvl1pPr>
              <a:defRPr sz="1725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95784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75607"/>
            <a:ext cx="4041775" cy="3319016"/>
          </a:xfrm>
        </p:spPr>
        <p:txBody>
          <a:bodyPr/>
          <a:lstStyle>
            <a:lvl1pPr>
              <a:defRPr sz="1725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5562"/>
          </a:xfrm>
          <a:noFill/>
        </p:spPr>
        <p:txBody>
          <a:bodyPr>
            <a:normAutofit/>
          </a:bodyPr>
          <a:lstStyle>
            <a:lvl1pPr algn="l"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8154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5562"/>
          </a:xfrm>
          <a:noFill/>
        </p:spPr>
        <p:txBody>
          <a:bodyPr>
            <a:normAutofit/>
          </a:bodyPr>
          <a:lstStyle>
            <a:lvl1pPr algn="l"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8154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CC4F56D-8CF2-6649-AE4C-81FAEE05C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A46B8C2-5B9C-3941-9D59-0B23D4A04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\\api-files\userprofiles\kouvara-x\Desktop\BOTTOM LIN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235"/>
            <a:ext cx="9144000" cy="52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25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72516" y="4407953"/>
            <a:ext cx="9252792" cy="750083"/>
            <a:chOff x="-96688" y="5877271"/>
            <a:chExt cx="12337056" cy="1000110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96688" y="6381328"/>
              <a:ext cx="9035479" cy="496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41041" y="6381328"/>
              <a:ext cx="9035479" cy="496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0668000" y="5877271"/>
              <a:ext cx="1572368" cy="1000109"/>
              <a:chOff x="7653404" y="5908300"/>
              <a:chExt cx="1490596" cy="9284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653404" y="6380952"/>
                <a:ext cx="1490596" cy="45581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3" name="Picture 8" descr="APIVITA-LOGO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212" y="5908300"/>
                <a:ext cx="619022" cy="630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0668000" y="6548101"/>
              <a:ext cx="1572368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Natural Effective Holistic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8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99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f.com/epi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80517"/>
            <a:ext cx="6912768" cy="3675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44" y="35706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APIVITA’s long journey with MAGENTO </a:t>
            </a:r>
            <a:endParaRPr lang="el-GR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55926"/>
            <a:ext cx="7772400" cy="1102519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Meet </a:t>
            </a:r>
            <a:r>
              <a:rPr lang="en-US" sz="3200" b="1" dirty="0" err="1">
                <a:solidFill>
                  <a:srgbClr val="FF0000"/>
                </a:solidFill>
              </a:rPr>
              <a:t>Magento</a:t>
            </a:r>
            <a:r>
              <a:rPr lang="en-US" sz="3200" b="1" dirty="0">
                <a:solidFill>
                  <a:srgbClr val="FF0000"/>
                </a:solidFill>
              </a:rPr>
              <a:t> GR 2017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οι </a:t>
            </a:r>
            <a:r>
              <a:rPr lang="en-US" dirty="0"/>
              <a:t>e-shoppers </a:t>
            </a:r>
            <a:r>
              <a:rPr lang="el-GR" dirty="0"/>
              <a:t>επιλέγουν</a:t>
            </a:r>
            <a:r>
              <a:rPr lang="en-US" dirty="0"/>
              <a:t> Cross-Border</a:t>
            </a:r>
            <a:r>
              <a:rPr lang="el-GR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919" t="25500" r="38582" b="22137"/>
          <a:stretch/>
        </p:blipFill>
        <p:spPr>
          <a:xfrm>
            <a:off x="2465766" y="793059"/>
            <a:ext cx="4212468" cy="39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2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Επίπεδο γνώσης αγγλικών στην Ευρώπη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34" y="789553"/>
            <a:ext cx="6426714" cy="3566090"/>
          </a:xfrm>
        </p:spPr>
      </p:pic>
      <p:sp>
        <p:nvSpPr>
          <p:cNvPr id="5" name="Rectangle 4"/>
          <p:cNvSpPr/>
          <p:nvPr/>
        </p:nvSpPr>
        <p:spPr>
          <a:xfrm>
            <a:off x="0" y="4501157"/>
            <a:ext cx="78123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hlinkClick r:id="rId4"/>
              </a:rPr>
              <a:t>English proficiency index</a:t>
            </a:r>
            <a:r>
              <a:rPr lang="en-US" sz="1050" i="1" dirty="0"/>
              <a:t> </a:t>
            </a:r>
            <a:r>
              <a:rPr lang="el-GR" sz="1050" i="1" dirty="0"/>
              <a:t>για όλες τις χώρες και αναλυτικά στοιχεία</a:t>
            </a:r>
          </a:p>
        </p:txBody>
      </p:sp>
    </p:spTree>
    <p:extLst>
      <p:ext uri="{BB962C8B-B14F-4D97-AF65-F5344CB8AC3E}">
        <p14:creationId xmlns:p14="http://schemas.microsoft.com/office/powerpoint/2010/main" val="104173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payment methods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6" y="843559"/>
            <a:ext cx="6583160" cy="38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8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9782"/>
            <a:ext cx="7772400" cy="1021556"/>
          </a:xfrm>
        </p:spPr>
        <p:txBody>
          <a:bodyPr/>
          <a:lstStyle/>
          <a:p>
            <a:r>
              <a:rPr lang="en-US" dirty="0"/>
              <a:t>APIVITA.com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48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1470"/>
            <a:ext cx="6103166" cy="857250"/>
          </a:xfrm>
        </p:spPr>
        <p:txBody>
          <a:bodyPr/>
          <a:lstStyle/>
          <a:p>
            <a:r>
              <a:rPr lang="en-US" dirty="0">
                <a:ea typeface="Segoe UI" panose="020B0502040204020203" pitchFamily="34" charset="0"/>
                <a:cs typeface="Segoe UI" panose="020B0502040204020203" pitchFamily="34" charset="0"/>
              </a:rPr>
              <a:t>APIVITA ONLINE </a:t>
            </a:r>
            <a:r>
              <a:rPr lang="el-GR" dirty="0">
                <a:ea typeface="Segoe UI" panose="020B0502040204020203" pitchFamily="34" charset="0"/>
                <a:cs typeface="Segoe UI" panose="020B0502040204020203" pitchFamily="34" charset="0"/>
              </a:rPr>
              <a:t>με την πλατφόρμα </a:t>
            </a:r>
            <a:r>
              <a:rPr lang="en-US" dirty="0" err="1">
                <a:ea typeface="Segoe UI" panose="020B0502040204020203" pitchFamily="34" charset="0"/>
                <a:cs typeface="Segoe UI" panose="020B0502040204020203" pitchFamily="34" charset="0"/>
              </a:rPr>
              <a:t>magento</a:t>
            </a:r>
            <a:r>
              <a:rPr lang="en-US" dirty="0"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el-GR" dirty="0"/>
          </a:p>
        </p:txBody>
      </p:sp>
      <p:grpSp>
        <p:nvGrpSpPr>
          <p:cNvPr id="5" name="Group 4"/>
          <p:cNvGrpSpPr/>
          <p:nvPr/>
        </p:nvGrpSpPr>
        <p:grpSpPr>
          <a:xfrm>
            <a:off x="5254337" y="1024022"/>
            <a:ext cx="2636181" cy="1638711"/>
            <a:chOff x="4977431" y="267380"/>
            <a:chExt cx="3734769" cy="2184948"/>
          </a:xfrm>
        </p:grpSpPr>
        <p:grpSp>
          <p:nvGrpSpPr>
            <p:cNvPr id="6" name="Group 5"/>
            <p:cNvGrpSpPr/>
            <p:nvPr/>
          </p:nvGrpSpPr>
          <p:grpSpPr>
            <a:xfrm>
              <a:off x="4977431" y="267380"/>
              <a:ext cx="3734769" cy="774425"/>
              <a:chOff x="4962684" y="267380"/>
              <a:chExt cx="3734769" cy="77442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664182" y="267380"/>
                <a:ext cx="3033271" cy="774425"/>
                <a:chOff x="5664182" y="243039"/>
                <a:chExt cx="3033271" cy="774425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5664182" y="401911"/>
                  <a:ext cx="3033271" cy="615553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/>
                    <a:t>3 B2C </a:t>
                  </a:r>
                  <a:r>
                    <a:rPr lang="en-US" sz="750" dirty="0" err="1"/>
                    <a:t>eshops</a:t>
                  </a:r>
                  <a:r>
                    <a:rPr lang="en-US" sz="750" dirty="0"/>
                    <a:t>: UK, Spain, Europe (rest EU countries)</a:t>
                  </a:r>
                </a:p>
                <a:p>
                  <a:r>
                    <a:rPr lang="en-US" sz="750" dirty="0"/>
                    <a:t>1 informative website: Greece</a:t>
                  </a:r>
                </a:p>
                <a:p>
                  <a:r>
                    <a:rPr lang="en-US" sz="750" dirty="0"/>
                    <a:t>2 B2E </a:t>
                  </a:r>
                  <a:r>
                    <a:rPr lang="en-US" sz="750" dirty="0" err="1"/>
                    <a:t>eshops</a:t>
                  </a:r>
                  <a:r>
                    <a:rPr lang="en-US" sz="750" dirty="0"/>
                    <a:t>: Greece</a:t>
                  </a:r>
                </a:p>
                <a:p>
                  <a:r>
                    <a:rPr lang="en-US" sz="750" dirty="0"/>
                    <a:t>2 e-Learning sites: Employees, Pharmacists</a:t>
                  </a:r>
                  <a:endParaRPr lang="en-US" sz="75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664182" y="243039"/>
                  <a:ext cx="3033271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b="1" dirty="0">
                      <a:solidFill>
                        <a:srgbClr val="016AA3"/>
                      </a:solidFill>
                    </a:rPr>
                    <a:t>EUROPE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962684" y="388818"/>
                <a:ext cx="601302" cy="601302"/>
                <a:chOff x="4962684" y="388818"/>
                <a:chExt cx="601302" cy="601302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962684" y="388818"/>
                  <a:ext cx="601302" cy="601302"/>
                  <a:chOff x="4925804" y="576032"/>
                  <a:chExt cx="601302" cy="601302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4925804" y="576032"/>
                    <a:ext cx="601302" cy="60130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38100" dist="25400" dir="5400000" algn="t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4977983" y="628211"/>
                    <a:ext cx="496943" cy="496943"/>
                  </a:xfrm>
                  <a:prstGeom prst="ellipse">
                    <a:avLst/>
                  </a:prstGeom>
                  <a:solidFill>
                    <a:srgbClr val="016AA3"/>
                  </a:solidFill>
                  <a:ln>
                    <a:noFill/>
                  </a:ln>
                  <a:effectLst>
                    <a:outerShdw blurRad="38100" dist="25400" dir="5400000" algn="t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13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5074096" y="566359"/>
                  <a:ext cx="378479" cy="246221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8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977431" y="1119922"/>
              <a:ext cx="3734769" cy="601302"/>
              <a:chOff x="4962684" y="388818"/>
              <a:chExt cx="3734769" cy="60130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664182" y="451790"/>
                <a:ext cx="3033271" cy="321469"/>
                <a:chOff x="5664182" y="427449"/>
                <a:chExt cx="3033271" cy="321469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664182" y="595030"/>
                  <a:ext cx="3033271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/>
                    <a:t>1 B2C </a:t>
                  </a:r>
                  <a:r>
                    <a:rPr lang="en-US" sz="750" dirty="0" err="1"/>
                    <a:t>eshop</a:t>
                  </a:r>
                  <a:endParaRPr lang="en-US" sz="75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664182" y="427449"/>
                  <a:ext cx="3033271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b="1" dirty="0">
                      <a:solidFill>
                        <a:srgbClr val="46B688"/>
                      </a:solidFill>
                    </a:rPr>
                    <a:t>USA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962684" y="388818"/>
                <a:ext cx="601302" cy="601302"/>
                <a:chOff x="4962684" y="388818"/>
                <a:chExt cx="601302" cy="601302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4962684" y="388818"/>
                  <a:ext cx="601302" cy="601302"/>
                  <a:chOff x="4925804" y="576032"/>
                  <a:chExt cx="601302" cy="601302"/>
                </a:xfrm>
              </p:grpSpPr>
              <p:sp>
                <p:nvSpPr>
                  <p:cNvPr id="23" name="Oval 22"/>
                  <p:cNvSpPr/>
                  <p:nvPr/>
                </p:nvSpPr>
                <p:spPr>
                  <a:xfrm>
                    <a:off x="4925804" y="576032"/>
                    <a:ext cx="601302" cy="60130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38100" dist="25400" dir="5400000" algn="t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4977983" y="628211"/>
                    <a:ext cx="496943" cy="496943"/>
                  </a:xfrm>
                  <a:prstGeom prst="ellipse">
                    <a:avLst/>
                  </a:prstGeom>
                  <a:solidFill>
                    <a:srgbClr val="46B688"/>
                  </a:solidFill>
                  <a:ln>
                    <a:noFill/>
                  </a:ln>
                  <a:effectLst>
                    <a:outerShdw blurRad="38100" dist="25400" dir="5400000" algn="t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13"/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5074096" y="566359"/>
                  <a:ext cx="378479" cy="246221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4977431" y="1851026"/>
              <a:ext cx="3734769" cy="601302"/>
              <a:chOff x="4962684" y="388818"/>
              <a:chExt cx="3734769" cy="60130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64182" y="451790"/>
                <a:ext cx="3033271" cy="321469"/>
                <a:chOff x="5664182" y="427449"/>
                <a:chExt cx="3033271" cy="32146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664182" y="595030"/>
                  <a:ext cx="3033271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/>
                    <a:t>1 B2C </a:t>
                  </a:r>
                  <a:r>
                    <a:rPr lang="en-US" sz="750" dirty="0" err="1"/>
                    <a:t>eshop</a:t>
                  </a:r>
                  <a:endParaRPr lang="en-US" sz="75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664182" y="427449"/>
                  <a:ext cx="3033271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b="1" dirty="0">
                      <a:solidFill>
                        <a:srgbClr val="FEA34F"/>
                      </a:solidFill>
                    </a:rPr>
                    <a:t>AUSTRALIA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962684" y="388818"/>
                <a:ext cx="601302" cy="601302"/>
                <a:chOff x="4962684" y="388818"/>
                <a:chExt cx="601302" cy="60130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4962684" y="388818"/>
                  <a:ext cx="601302" cy="601302"/>
                  <a:chOff x="4925804" y="576032"/>
                  <a:chExt cx="601302" cy="601302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4925804" y="576032"/>
                    <a:ext cx="601302" cy="60130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38100" dist="25400" dir="5400000" algn="t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4977983" y="628211"/>
                    <a:ext cx="496943" cy="496943"/>
                  </a:xfrm>
                  <a:prstGeom prst="ellipse">
                    <a:avLst/>
                  </a:prstGeom>
                  <a:solidFill>
                    <a:srgbClr val="FEA34F"/>
                  </a:solidFill>
                  <a:ln>
                    <a:noFill/>
                  </a:ln>
                  <a:effectLst>
                    <a:outerShdw blurRad="38100" dist="25400" dir="5400000" algn="t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13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5074096" y="566359"/>
                  <a:ext cx="378479" cy="246221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 flipH="1">
              <a:off x="5014863" y="1055021"/>
              <a:ext cx="3697337" cy="0"/>
            </a:xfrm>
            <a:prstGeom prst="line">
              <a:avLst/>
            </a:prstGeom>
            <a:ln w="6350">
              <a:solidFill>
                <a:srgbClr val="AAAAA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014863" y="1786125"/>
              <a:ext cx="3697337" cy="0"/>
            </a:xfrm>
            <a:prstGeom prst="line">
              <a:avLst/>
            </a:prstGeom>
            <a:ln w="6350">
              <a:solidFill>
                <a:srgbClr val="AAAAA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flipH="1">
            <a:off x="5291167" y="2724400"/>
            <a:ext cx="2599351" cy="0"/>
          </a:xfrm>
          <a:prstGeom prst="line">
            <a:avLst/>
          </a:prstGeom>
          <a:ln w="6350">
            <a:solidFill>
              <a:srgbClr val="AAAA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5275420" y="2758844"/>
            <a:ext cx="424428" cy="4509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6" name="Oval 95"/>
          <p:cNvSpPr/>
          <p:nvPr/>
        </p:nvSpPr>
        <p:spPr>
          <a:xfrm>
            <a:off x="5314554" y="2797979"/>
            <a:ext cx="350767" cy="372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7" name="TextBox 96"/>
          <p:cNvSpPr txBox="1"/>
          <p:nvPr/>
        </p:nvSpPr>
        <p:spPr>
          <a:xfrm>
            <a:off x="5358979" y="2892000"/>
            <a:ext cx="267149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781569" y="2812727"/>
            <a:ext cx="2141030" cy="11541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750" b="1" dirty="0">
                <a:solidFill>
                  <a:schemeClr val="accent4"/>
                </a:solidFill>
              </a:rPr>
              <a:t>ASIA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88227" y="2945075"/>
            <a:ext cx="2134372" cy="2308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/>
              <a:t>1 informative website in 3 languages: English, traditional Chinese, simplified Chinese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661916" y="3731163"/>
            <a:ext cx="811165" cy="808182"/>
            <a:chOff x="1437462" y="2610442"/>
            <a:chExt cx="1834854" cy="1830914"/>
          </a:xfrm>
        </p:grpSpPr>
        <p:sp>
          <p:nvSpPr>
            <p:cNvPr id="101" name="Freeform 84"/>
            <p:cNvSpPr>
              <a:spLocks/>
            </p:cNvSpPr>
            <p:nvPr/>
          </p:nvSpPr>
          <p:spPr bwMode="auto">
            <a:xfrm>
              <a:off x="1437462" y="2610442"/>
              <a:ext cx="1834854" cy="1830914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rgbClr val="FEA34F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2" name="Oval 87"/>
            <p:cNvSpPr>
              <a:spLocks noChangeArrowheads="1"/>
            </p:cNvSpPr>
            <p:nvPr/>
          </p:nvSpPr>
          <p:spPr bwMode="auto">
            <a:xfrm>
              <a:off x="1710450" y="2882255"/>
              <a:ext cx="1288877" cy="1287287"/>
            </a:xfrm>
            <a:prstGeom prst="ellipse">
              <a:avLst/>
            </a:prstGeom>
            <a:solidFill>
              <a:srgbClr val="FE8D26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3" name="Oval 87"/>
            <p:cNvSpPr>
              <a:spLocks noChangeArrowheads="1"/>
            </p:cNvSpPr>
            <p:nvPr/>
          </p:nvSpPr>
          <p:spPr bwMode="auto">
            <a:xfrm>
              <a:off x="1822295" y="2993961"/>
              <a:ext cx="1065187" cy="1063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63438" y="4017821"/>
            <a:ext cx="188688" cy="245805"/>
            <a:chOff x="6469063" y="4656138"/>
            <a:chExt cx="223837" cy="285750"/>
          </a:xfrm>
          <a:solidFill>
            <a:srgbClr val="FEA34F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05" name="Freeform 4608"/>
            <p:cNvSpPr>
              <a:spLocks noEditPoints="1"/>
            </p:cNvSpPr>
            <p:nvPr/>
          </p:nvSpPr>
          <p:spPr bwMode="auto">
            <a:xfrm>
              <a:off x="6483350" y="4789488"/>
              <a:ext cx="209550" cy="152400"/>
            </a:xfrm>
            <a:custGeom>
              <a:avLst/>
              <a:gdLst>
                <a:gd name="T0" fmla="*/ 512 w 663"/>
                <a:gd name="T1" fmla="*/ 241 h 482"/>
                <a:gd name="T2" fmla="*/ 542 w 663"/>
                <a:gd name="T3" fmla="*/ 61 h 482"/>
                <a:gd name="T4" fmla="*/ 561 w 663"/>
                <a:gd name="T5" fmla="*/ 62 h 482"/>
                <a:gd name="T6" fmla="*/ 578 w 663"/>
                <a:gd name="T7" fmla="*/ 68 h 482"/>
                <a:gd name="T8" fmla="*/ 594 w 663"/>
                <a:gd name="T9" fmla="*/ 75 h 482"/>
                <a:gd name="T10" fmla="*/ 608 w 663"/>
                <a:gd name="T11" fmla="*/ 86 h 482"/>
                <a:gd name="T12" fmla="*/ 618 w 663"/>
                <a:gd name="T13" fmla="*/ 99 h 482"/>
                <a:gd name="T14" fmla="*/ 626 w 663"/>
                <a:gd name="T15" fmla="*/ 114 h 482"/>
                <a:gd name="T16" fmla="*/ 630 w 663"/>
                <a:gd name="T17" fmla="*/ 132 h 482"/>
                <a:gd name="T18" fmla="*/ 632 w 663"/>
                <a:gd name="T19" fmla="*/ 151 h 482"/>
                <a:gd name="T20" fmla="*/ 630 w 663"/>
                <a:gd name="T21" fmla="*/ 170 h 482"/>
                <a:gd name="T22" fmla="*/ 626 w 663"/>
                <a:gd name="T23" fmla="*/ 187 h 482"/>
                <a:gd name="T24" fmla="*/ 618 w 663"/>
                <a:gd name="T25" fmla="*/ 203 h 482"/>
                <a:gd name="T26" fmla="*/ 608 w 663"/>
                <a:gd name="T27" fmla="*/ 215 h 482"/>
                <a:gd name="T28" fmla="*/ 594 w 663"/>
                <a:gd name="T29" fmla="*/ 227 h 482"/>
                <a:gd name="T30" fmla="*/ 578 w 663"/>
                <a:gd name="T31" fmla="*/ 235 h 482"/>
                <a:gd name="T32" fmla="*/ 561 w 663"/>
                <a:gd name="T33" fmla="*/ 239 h 482"/>
                <a:gd name="T34" fmla="*/ 542 w 663"/>
                <a:gd name="T35" fmla="*/ 241 h 482"/>
                <a:gd name="T36" fmla="*/ 542 w 663"/>
                <a:gd name="T37" fmla="*/ 30 h 482"/>
                <a:gd name="T38" fmla="*/ 512 w 663"/>
                <a:gd name="T39" fmla="*/ 16 h 482"/>
                <a:gd name="T40" fmla="*/ 510 w 663"/>
                <a:gd name="T41" fmla="*/ 10 h 482"/>
                <a:gd name="T42" fmla="*/ 507 w 663"/>
                <a:gd name="T43" fmla="*/ 4 h 482"/>
                <a:gd name="T44" fmla="*/ 503 w 663"/>
                <a:gd name="T45" fmla="*/ 1 h 482"/>
                <a:gd name="T46" fmla="*/ 497 w 663"/>
                <a:gd name="T47" fmla="*/ 0 h 482"/>
                <a:gd name="T48" fmla="*/ 12 w 663"/>
                <a:gd name="T49" fmla="*/ 1 h 482"/>
                <a:gd name="T50" fmla="*/ 7 w 663"/>
                <a:gd name="T51" fmla="*/ 3 h 482"/>
                <a:gd name="T52" fmla="*/ 2 w 663"/>
                <a:gd name="T53" fmla="*/ 7 h 482"/>
                <a:gd name="T54" fmla="*/ 0 w 663"/>
                <a:gd name="T55" fmla="*/ 12 h 482"/>
                <a:gd name="T56" fmla="*/ 0 w 663"/>
                <a:gd name="T57" fmla="*/ 392 h 482"/>
                <a:gd name="T58" fmla="*/ 2 w 663"/>
                <a:gd name="T59" fmla="*/ 410 h 482"/>
                <a:gd name="T60" fmla="*/ 7 w 663"/>
                <a:gd name="T61" fmla="*/ 427 h 482"/>
                <a:gd name="T62" fmla="*/ 15 w 663"/>
                <a:gd name="T63" fmla="*/ 442 h 482"/>
                <a:gd name="T64" fmla="*/ 26 w 663"/>
                <a:gd name="T65" fmla="*/ 456 h 482"/>
                <a:gd name="T66" fmla="*/ 39 w 663"/>
                <a:gd name="T67" fmla="*/ 467 h 482"/>
                <a:gd name="T68" fmla="*/ 55 w 663"/>
                <a:gd name="T69" fmla="*/ 475 h 482"/>
                <a:gd name="T70" fmla="*/ 72 w 663"/>
                <a:gd name="T71" fmla="*/ 480 h 482"/>
                <a:gd name="T72" fmla="*/ 90 w 663"/>
                <a:gd name="T73" fmla="*/ 482 h 482"/>
                <a:gd name="T74" fmla="*/ 431 w 663"/>
                <a:gd name="T75" fmla="*/ 482 h 482"/>
                <a:gd name="T76" fmla="*/ 449 w 663"/>
                <a:gd name="T77" fmla="*/ 477 h 482"/>
                <a:gd name="T78" fmla="*/ 465 w 663"/>
                <a:gd name="T79" fmla="*/ 472 h 482"/>
                <a:gd name="T80" fmla="*/ 480 w 663"/>
                <a:gd name="T81" fmla="*/ 462 h 482"/>
                <a:gd name="T82" fmla="*/ 491 w 663"/>
                <a:gd name="T83" fmla="*/ 449 h 482"/>
                <a:gd name="T84" fmla="*/ 501 w 663"/>
                <a:gd name="T85" fmla="*/ 436 h 482"/>
                <a:gd name="T86" fmla="*/ 508 w 663"/>
                <a:gd name="T87" fmla="*/ 419 h 482"/>
                <a:gd name="T88" fmla="*/ 512 w 663"/>
                <a:gd name="T89" fmla="*/ 401 h 482"/>
                <a:gd name="T90" fmla="*/ 512 w 663"/>
                <a:gd name="T91" fmla="*/ 271 h 482"/>
                <a:gd name="T92" fmla="*/ 554 w 663"/>
                <a:gd name="T93" fmla="*/ 271 h 482"/>
                <a:gd name="T94" fmla="*/ 579 w 663"/>
                <a:gd name="T95" fmla="*/ 266 h 482"/>
                <a:gd name="T96" fmla="*/ 601 w 663"/>
                <a:gd name="T97" fmla="*/ 257 h 482"/>
                <a:gd name="T98" fmla="*/ 620 w 663"/>
                <a:gd name="T99" fmla="*/ 245 h 482"/>
                <a:gd name="T100" fmla="*/ 636 w 663"/>
                <a:gd name="T101" fmla="*/ 229 h 482"/>
                <a:gd name="T102" fmla="*/ 648 w 663"/>
                <a:gd name="T103" fmla="*/ 210 h 482"/>
                <a:gd name="T104" fmla="*/ 657 w 663"/>
                <a:gd name="T105" fmla="*/ 187 h 482"/>
                <a:gd name="T106" fmla="*/ 662 w 663"/>
                <a:gd name="T107" fmla="*/ 164 h 482"/>
                <a:gd name="T108" fmla="*/ 662 w 663"/>
                <a:gd name="T109" fmla="*/ 138 h 482"/>
                <a:gd name="T110" fmla="*/ 657 w 663"/>
                <a:gd name="T111" fmla="*/ 114 h 482"/>
                <a:gd name="T112" fmla="*/ 648 w 663"/>
                <a:gd name="T113" fmla="*/ 92 h 482"/>
                <a:gd name="T114" fmla="*/ 636 w 663"/>
                <a:gd name="T115" fmla="*/ 73 h 482"/>
                <a:gd name="T116" fmla="*/ 620 w 663"/>
                <a:gd name="T117" fmla="*/ 56 h 482"/>
                <a:gd name="T118" fmla="*/ 601 w 663"/>
                <a:gd name="T119" fmla="*/ 44 h 482"/>
                <a:gd name="T120" fmla="*/ 579 w 663"/>
                <a:gd name="T121" fmla="*/ 36 h 482"/>
                <a:gd name="T122" fmla="*/ 554 w 663"/>
                <a:gd name="T123" fmla="*/ 3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" h="482">
                  <a:moveTo>
                    <a:pt x="542" y="241"/>
                  </a:moveTo>
                  <a:lnTo>
                    <a:pt x="512" y="241"/>
                  </a:lnTo>
                  <a:lnTo>
                    <a:pt x="512" y="61"/>
                  </a:lnTo>
                  <a:lnTo>
                    <a:pt x="542" y="61"/>
                  </a:lnTo>
                  <a:lnTo>
                    <a:pt x="552" y="61"/>
                  </a:lnTo>
                  <a:lnTo>
                    <a:pt x="561" y="62"/>
                  </a:lnTo>
                  <a:lnTo>
                    <a:pt x="570" y="64"/>
                  </a:lnTo>
                  <a:lnTo>
                    <a:pt x="578" y="68"/>
                  </a:lnTo>
                  <a:lnTo>
                    <a:pt x="586" y="71"/>
                  </a:lnTo>
                  <a:lnTo>
                    <a:pt x="594" y="75"/>
                  </a:lnTo>
                  <a:lnTo>
                    <a:pt x="601" y="80"/>
                  </a:lnTo>
                  <a:lnTo>
                    <a:pt x="608" y="86"/>
                  </a:lnTo>
                  <a:lnTo>
                    <a:pt x="613" y="92"/>
                  </a:lnTo>
                  <a:lnTo>
                    <a:pt x="618" y="99"/>
                  </a:lnTo>
                  <a:lnTo>
                    <a:pt x="622" y="106"/>
                  </a:lnTo>
                  <a:lnTo>
                    <a:pt x="626" y="114"/>
                  </a:lnTo>
                  <a:lnTo>
                    <a:pt x="629" y="123"/>
                  </a:lnTo>
                  <a:lnTo>
                    <a:pt x="630" y="132"/>
                  </a:lnTo>
                  <a:lnTo>
                    <a:pt x="632" y="141"/>
                  </a:lnTo>
                  <a:lnTo>
                    <a:pt x="632" y="151"/>
                  </a:lnTo>
                  <a:lnTo>
                    <a:pt x="632" y="160"/>
                  </a:lnTo>
                  <a:lnTo>
                    <a:pt x="630" y="170"/>
                  </a:lnTo>
                  <a:lnTo>
                    <a:pt x="629" y="179"/>
                  </a:lnTo>
                  <a:lnTo>
                    <a:pt x="626" y="187"/>
                  </a:lnTo>
                  <a:lnTo>
                    <a:pt x="622" y="195"/>
                  </a:lnTo>
                  <a:lnTo>
                    <a:pt x="618" y="203"/>
                  </a:lnTo>
                  <a:lnTo>
                    <a:pt x="613" y="210"/>
                  </a:lnTo>
                  <a:lnTo>
                    <a:pt x="608" y="215"/>
                  </a:lnTo>
                  <a:lnTo>
                    <a:pt x="601" y="221"/>
                  </a:lnTo>
                  <a:lnTo>
                    <a:pt x="594" y="227"/>
                  </a:lnTo>
                  <a:lnTo>
                    <a:pt x="586" y="231"/>
                  </a:lnTo>
                  <a:lnTo>
                    <a:pt x="578" y="235"/>
                  </a:lnTo>
                  <a:lnTo>
                    <a:pt x="570" y="237"/>
                  </a:lnTo>
                  <a:lnTo>
                    <a:pt x="561" y="239"/>
                  </a:lnTo>
                  <a:lnTo>
                    <a:pt x="552" y="240"/>
                  </a:lnTo>
                  <a:lnTo>
                    <a:pt x="542" y="241"/>
                  </a:lnTo>
                  <a:lnTo>
                    <a:pt x="542" y="241"/>
                  </a:lnTo>
                  <a:close/>
                  <a:moveTo>
                    <a:pt x="542" y="30"/>
                  </a:moveTo>
                  <a:lnTo>
                    <a:pt x="512" y="30"/>
                  </a:lnTo>
                  <a:lnTo>
                    <a:pt x="512" y="16"/>
                  </a:lnTo>
                  <a:lnTo>
                    <a:pt x="512" y="12"/>
                  </a:lnTo>
                  <a:lnTo>
                    <a:pt x="510" y="10"/>
                  </a:lnTo>
                  <a:lnTo>
                    <a:pt x="509" y="7"/>
                  </a:lnTo>
                  <a:lnTo>
                    <a:pt x="507" y="4"/>
                  </a:lnTo>
                  <a:lnTo>
                    <a:pt x="505" y="3"/>
                  </a:lnTo>
                  <a:lnTo>
                    <a:pt x="503" y="1"/>
                  </a:lnTo>
                  <a:lnTo>
                    <a:pt x="500" y="1"/>
                  </a:lnTo>
                  <a:lnTo>
                    <a:pt x="497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392"/>
                  </a:lnTo>
                  <a:lnTo>
                    <a:pt x="0" y="401"/>
                  </a:lnTo>
                  <a:lnTo>
                    <a:pt x="2" y="410"/>
                  </a:lnTo>
                  <a:lnTo>
                    <a:pt x="3" y="419"/>
                  </a:lnTo>
                  <a:lnTo>
                    <a:pt x="7" y="427"/>
                  </a:lnTo>
                  <a:lnTo>
                    <a:pt x="10" y="435"/>
                  </a:lnTo>
                  <a:lnTo>
                    <a:pt x="15" y="442"/>
                  </a:lnTo>
                  <a:lnTo>
                    <a:pt x="20" y="449"/>
                  </a:lnTo>
                  <a:lnTo>
                    <a:pt x="26" y="456"/>
                  </a:lnTo>
                  <a:lnTo>
                    <a:pt x="33" y="462"/>
                  </a:lnTo>
                  <a:lnTo>
                    <a:pt x="39" y="467"/>
                  </a:lnTo>
                  <a:lnTo>
                    <a:pt x="47" y="471"/>
                  </a:lnTo>
                  <a:lnTo>
                    <a:pt x="55" y="475"/>
                  </a:lnTo>
                  <a:lnTo>
                    <a:pt x="63" y="477"/>
                  </a:lnTo>
                  <a:lnTo>
                    <a:pt x="72" y="480"/>
                  </a:lnTo>
                  <a:lnTo>
                    <a:pt x="81" y="482"/>
                  </a:lnTo>
                  <a:lnTo>
                    <a:pt x="90" y="482"/>
                  </a:lnTo>
                  <a:lnTo>
                    <a:pt x="421" y="482"/>
                  </a:lnTo>
                  <a:lnTo>
                    <a:pt x="431" y="482"/>
                  </a:lnTo>
                  <a:lnTo>
                    <a:pt x="440" y="480"/>
                  </a:lnTo>
                  <a:lnTo>
                    <a:pt x="449" y="477"/>
                  </a:lnTo>
                  <a:lnTo>
                    <a:pt x="457" y="475"/>
                  </a:lnTo>
                  <a:lnTo>
                    <a:pt x="465" y="472"/>
                  </a:lnTo>
                  <a:lnTo>
                    <a:pt x="473" y="467"/>
                  </a:lnTo>
                  <a:lnTo>
                    <a:pt x="480" y="462"/>
                  </a:lnTo>
                  <a:lnTo>
                    <a:pt x="486" y="456"/>
                  </a:lnTo>
                  <a:lnTo>
                    <a:pt x="491" y="449"/>
                  </a:lnTo>
                  <a:lnTo>
                    <a:pt x="497" y="442"/>
                  </a:lnTo>
                  <a:lnTo>
                    <a:pt x="501" y="436"/>
                  </a:lnTo>
                  <a:lnTo>
                    <a:pt x="505" y="428"/>
                  </a:lnTo>
                  <a:lnTo>
                    <a:pt x="508" y="419"/>
                  </a:lnTo>
                  <a:lnTo>
                    <a:pt x="510" y="411"/>
                  </a:lnTo>
                  <a:lnTo>
                    <a:pt x="512" y="401"/>
                  </a:lnTo>
                  <a:lnTo>
                    <a:pt x="512" y="392"/>
                  </a:lnTo>
                  <a:lnTo>
                    <a:pt x="512" y="271"/>
                  </a:lnTo>
                  <a:lnTo>
                    <a:pt x="542" y="271"/>
                  </a:lnTo>
                  <a:lnTo>
                    <a:pt x="554" y="271"/>
                  </a:lnTo>
                  <a:lnTo>
                    <a:pt x="567" y="269"/>
                  </a:lnTo>
                  <a:lnTo>
                    <a:pt x="579" y="266"/>
                  </a:lnTo>
                  <a:lnTo>
                    <a:pt x="591" y="262"/>
                  </a:lnTo>
                  <a:lnTo>
                    <a:pt x="601" y="257"/>
                  </a:lnTo>
                  <a:lnTo>
                    <a:pt x="611" y="252"/>
                  </a:lnTo>
                  <a:lnTo>
                    <a:pt x="620" y="245"/>
                  </a:lnTo>
                  <a:lnTo>
                    <a:pt x="628" y="237"/>
                  </a:lnTo>
                  <a:lnTo>
                    <a:pt x="636" y="229"/>
                  </a:lnTo>
                  <a:lnTo>
                    <a:pt x="643" y="220"/>
                  </a:lnTo>
                  <a:lnTo>
                    <a:pt x="648" y="210"/>
                  </a:lnTo>
                  <a:lnTo>
                    <a:pt x="654" y="199"/>
                  </a:lnTo>
                  <a:lnTo>
                    <a:pt x="657" y="187"/>
                  </a:lnTo>
                  <a:lnTo>
                    <a:pt x="661" y="176"/>
                  </a:lnTo>
                  <a:lnTo>
                    <a:pt x="662" y="164"/>
                  </a:lnTo>
                  <a:lnTo>
                    <a:pt x="663" y="151"/>
                  </a:lnTo>
                  <a:lnTo>
                    <a:pt x="662" y="138"/>
                  </a:lnTo>
                  <a:lnTo>
                    <a:pt x="661" y="125"/>
                  </a:lnTo>
                  <a:lnTo>
                    <a:pt x="657" y="114"/>
                  </a:lnTo>
                  <a:lnTo>
                    <a:pt x="654" y="103"/>
                  </a:lnTo>
                  <a:lnTo>
                    <a:pt x="648" y="92"/>
                  </a:lnTo>
                  <a:lnTo>
                    <a:pt x="643" y="82"/>
                  </a:lnTo>
                  <a:lnTo>
                    <a:pt x="636" y="73"/>
                  </a:lnTo>
                  <a:lnTo>
                    <a:pt x="628" y="64"/>
                  </a:lnTo>
                  <a:lnTo>
                    <a:pt x="620" y="56"/>
                  </a:lnTo>
                  <a:lnTo>
                    <a:pt x="611" y="49"/>
                  </a:lnTo>
                  <a:lnTo>
                    <a:pt x="601" y="44"/>
                  </a:lnTo>
                  <a:lnTo>
                    <a:pt x="591" y="39"/>
                  </a:lnTo>
                  <a:lnTo>
                    <a:pt x="579" y="36"/>
                  </a:lnTo>
                  <a:lnTo>
                    <a:pt x="567" y="33"/>
                  </a:lnTo>
                  <a:lnTo>
                    <a:pt x="554" y="31"/>
                  </a:lnTo>
                  <a:lnTo>
                    <a:pt x="54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6" name="Freeform 4609"/>
            <p:cNvSpPr>
              <a:spLocks/>
            </p:cNvSpPr>
            <p:nvPr/>
          </p:nvSpPr>
          <p:spPr bwMode="auto">
            <a:xfrm>
              <a:off x="6469063" y="4703763"/>
              <a:ext cx="36513" cy="41275"/>
            </a:xfrm>
            <a:custGeom>
              <a:avLst/>
              <a:gdLst>
                <a:gd name="T0" fmla="*/ 22 w 116"/>
                <a:gd name="T1" fmla="*/ 2 h 132"/>
                <a:gd name="T2" fmla="*/ 18 w 116"/>
                <a:gd name="T3" fmla="*/ 1 h 132"/>
                <a:gd name="T4" fmla="*/ 14 w 116"/>
                <a:gd name="T5" fmla="*/ 0 h 132"/>
                <a:gd name="T6" fmla="*/ 10 w 116"/>
                <a:gd name="T7" fmla="*/ 1 h 132"/>
                <a:gd name="T8" fmla="*/ 7 w 116"/>
                <a:gd name="T9" fmla="*/ 3 h 132"/>
                <a:gd name="T10" fmla="*/ 3 w 116"/>
                <a:gd name="T11" fmla="*/ 5 h 132"/>
                <a:gd name="T12" fmla="*/ 1 w 116"/>
                <a:gd name="T13" fmla="*/ 9 h 132"/>
                <a:gd name="T14" fmla="*/ 0 w 116"/>
                <a:gd name="T15" fmla="*/ 13 h 132"/>
                <a:gd name="T16" fmla="*/ 0 w 116"/>
                <a:gd name="T17" fmla="*/ 17 h 132"/>
                <a:gd name="T18" fmla="*/ 14 w 116"/>
                <a:gd name="T19" fmla="*/ 132 h 132"/>
                <a:gd name="T20" fmla="*/ 116 w 116"/>
                <a:gd name="T21" fmla="*/ 56 h 132"/>
                <a:gd name="T22" fmla="*/ 22 w 116"/>
                <a:gd name="T23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32">
                  <a:moveTo>
                    <a:pt x="22" y="2"/>
                  </a:moveTo>
                  <a:lnTo>
                    <a:pt x="18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4" y="132"/>
                  </a:lnTo>
                  <a:lnTo>
                    <a:pt x="116" y="56"/>
                  </a:lnTo>
                  <a:lnTo>
                    <a:pt x="2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7" name="Freeform 4610"/>
            <p:cNvSpPr>
              <a:spLocks noEditPoints="1"/>
            </p:cNvSpPr>
            <p:nvPr/>
          </p:nvSpPr>
          <p:spPr bwMode="auto">
            <a:xfrm>
              <a:off x="6477000" y="4656138"/>
              <a:ext cx="201613" cy="123825"/>
            </a:xfrm>
            <a:custGeom>
              <a:avLst/>
              <a:gdLst>
                <a:gd name="T0" fmla="*/ 526 w 635"/>
                <a:gd name="T1" fmla="*/ 117 h 391"/>
                <a:gd name="T2" fmla="*/ 548 w 635"/>
                <a:gd name="T3" fmla="*/ 80 h 391"/>
                <a:gd name="T4" fmla="*/ 558 w 635"/>
                <a:gd name="T5" fmla="*/ 48 h 391"/>
                <a:gd name="T6" fmla="*/ 583 w 635"/>
                <a:gd name="T7" fmla="*/ 72 h 391"/>
                <a:gd name="T8" fmla="*/ 600 w 635"/>
                <a:gd name="T9" fmla="*/ 108 h 391"/>
                <a:gd name="T10" fmla="*/ 602 w 635"/>
                <a:gd name="T11" fmla="*/ 164 h 391"/>
                <a:gd name="T12" fmla="*/ 583 w 635"/>
                <a:gd name="T13" fmla="*/ 202 h 391"/>
                <a:gd name="T14" fmla="*/ 559 w 635"/>
                <a:gd name="T15" fmla="*/ 213 h 391"/>
                <a:gd name="T16" fmla="*/ 542 w 635"/>
                <a:gd name="T17" fmla="*/ 213 h 391"/>
                <a:gd name="T18" fmla="*/ 514 w 635"/>
                <a:gd name="T19" fmla="*/ 198 h 391"/>
                <a:gd name="T20" fmla="*/ 500 w 635"/>
                <a:gd name="T21" fmla="*/ 167 h 391"/>
                <a:gd name="T22" fmla="*/ 183 w 635"/>
                <a:gd name="T23" fmla="*/ 391 h 391"/>
                <a:gd name="T24" fmla="*/ 193 w 635"/>
                <a:gd name="T25" fmla="*/ 387 h 391"/>
                <a:gd name="T26" fmla="*/ 202 w 635"/>
                <a:gd name="T27" fmla="*/ 387 h 391"/>
                <a:gd name="T28" fmla="*/ 396 w 635"/>
                <a:gd name="T29" fmla="*/ 390 h 391"/>
                <a:gd name="T30" fmla="*/ 486 w 635"/>
                <a:gd name="T31" fmla="*/ 391 h 391"/>
                <a:gd name="T32" fmla="*/ 499 w 635"/>
                <a:gd name="T33" fmla="*/ 382 h 391"/>
                <a:gd name="T34" fmla="*/ 583 w 635"/>
                <a:gd name="T35" fmla="*/ 237 h 391"/>
                <a:gd name="T36" fmla="*/ 605 w 635"/>
                <a:gd name="T37" fmla="*/ 221 h 391"/>
                <a:gd name="T38" fmla="*/ 622 w 635"/>
                <a:gd name="T39" fmla="*/ 197 h 391"/>
                <a:gd name="T40" fmla="*/ 635 w 635"/>
                <a:gd name="T41" fmla="*/ 146 h 391"/>
                <a:gd name="T42" fmla="*/ 629 w 635"/>
                <a:gd name="T43" fmla="*/ 99 h 391"/>
                <a:gd name="T44" fmla="*/ 608 w 635"/>
                <a:gd name="T45" fmla="*/ 55 h 391"/>
                <a:gd name="T46" fmla="*/ 568 w 635"/>
                <a:gd name="T47" fmla="*/ 19 h 391"/>
                <a:gd name="T48" fmla="*/ 522 w 635"/>
                <a:gd name="T49" fmla="*/ 2 h 391"/>
                <a:gd name="T50" fmla="*/ 508 w 635"/>
                <a:gd name="T51" fmla="*/ 12 h 391"/>
                <a:gd name="T52" fmla="*/ 514 w 635"/>
                <a:gd name="T53" fmla="*/ 31 h 391"/>
                <a:gd name="T54" fmla="*/ 522 w 635"/>
                <a:gd name="T55" fmla="*/ 54 h 391"/>
                <a:gd name="T56" fmla="*/ 516 w 635"/>
                <a:gd name="T57" fmla="*/ 79 h 391"/>
                <a:gd name="T58" fmla="*/ 491 w 635"/>
                <a:gd name="T59" fmla="*/ 112 h 391"/>
                <a:gd name="T60" fmla="*/ 474 w 635"/>
                <a:gd name="T61" fmla="*/ 143 h 391"/>
                <a:gd name="T62" fmla="*/ 470 w 635"/>
                <a:gd name="T63" fmla="*/ 173 h 391"/>
                <a:gd name="T64" fmla="*/ 479 w 635"/>
                <a:gd name="T65" fmla="*/ 202 h 391"/>
                <a:gd name="T66" fmla="*/ 409 w 635"/>
                <a:gd name="T67" fmla="*/ 346 h 391"/>
                <a:gd name="T68" fmla="*/ 328 w 635"/>
                <a:gd name="T69" fmla="*/ 329 h 391"/>
                <a:gd name="T70" fmla="*/ 320 w 635"/>
                <a:gd name="T71" fmla="*/ 321 h 391"/>
                <a:gd name="T72" fmla="*/ 320 w 635"/>
                <a:gd name="T73" fmla="*/ 310 h 391"/>
                <a:gd name="T74" fmla="*/ 328 w 635"/>
                <a:gd name="T75" fmla="*/ 302 h 391"/>
                <a:gd name="T76" fmla="*/ 409 w 635"/>
                <a:gd name="T77" fmla="*/ 240 h 391"/>
                <a:gd name="T78" fmla="*/ 295 w 635"/>
                <a:gd name="T79" fmla="*/ 238 h 391"/>
                <a:gd name="T80" fmla="*/ 288 w 635"/>
                <a:gd name="T81" fmla="*/ 229 h 391"/>
                <a:gd name="T82" fmla="*/ 290 w 635"/>
                <a:gd name="T83" fmla="*/ 217 h 391"/>
                <a:gd name="T84" fmla="*/ 300 w 635"/>
                <a:gd name="T85" fmla="*/ 211 h 391"/>
                <a:gd name="T86" fmla="*/ 333 w 635"/>
                <a:gd name="T87" fmla="*/ 180 h 391"/>
                <a:gd name="T88" fmla="*/ 323 w 635"/>
                <a:gd name="T89" fmla="*/ 176 h 391"/>
                <a:gd name="T90" fmla="*/ 318 w 635"/>
                <a:gd name="T91" fmla="*/ 166 h 391"/>
                <a:gd name="T92" fmla="*/ 323 w 635"/>
                <a:gd name="T93" fmla="*/ 154 h 391"/>
                <a:gd name="T94" fmla="*/ 333 w 635"/>
                <a:gd name="T95" fmla="*/ 150 h 391"/>
                <a:gd name="T96" fmla="*/ 300 w 635"/>
                <a:gd name="T97" fmla="*/ 119 h 391"/>
                <a:gd name="T98" fmla="*/ 290 w 635"/>
                <a:gd name="T99" fmla="*/ 114 h 391"/>
                <a:gd name="T100" fmla="*/ 288 w 635"/>
                <a:gd name="T101" fmla="*/ 102 h 391"/>
                <a:gd name="T102" fmla="*/ 295 w 635"/>
                <a:gd name="T103" fmla="*/ 92 h 391"/>
                <a:gd name="T104" fmla="*/ 409 w 635"/>
                <a:gd name="T105" fmla="*/ 90 h 391"/>
                <a:gd name="T106" fmla="*/ 405 w 635"/>
                <a:gd name="T107" fmla="*/ 6 h 391"/>
                <a:gd name="T108" fmla="*/ 396 w 635"/>
                <a:gd name="T109" fmla="*/ 0 h 391"/>
                <a:gd name="T110" fmla="*/ 207 w 635"/>
                <a:gd name="T111" fmla="*/ 1 h 391"/>
                <a:gd name="T112" fmla="*/ 199 w 635"/>
                <a:gd name="T113" fmla="*/ 9 h 391"/>
                <a:gd name="T114" fmla="*/ 196 w 635"/>
                <a:gd name="T115" fmla="*/ 370 h 391"/>
                <a:gd name="T116" fmla="*/ 50 w 635"/>
                <a:gd name="T117" fmla="*/ 385 h 391"/>
                <a:gd name="T118" fmla="*/ 62 w 635"/>
                <a:gd name="T11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5" h="391">
                  <a:moveTo>
                    <a:pt x="505" y="147"/>
                  </a:moveTo>
                  <a:lnTo>
                    <a:pt x="510" y="136"/>
                  </a:lnTo>
                  <a:lnTo>
                    <a:pt x="521" y="124"/>
                  </a:lnTo>
                  <a:lnTo>
                    <a:pt x="526" y="117"/>
                  </a:lnTo>
                  <a:lnTo>
                    <a:pt x="532" y="108"/>
                  </a:lnTo>
                  <a:lnTo>
                    <a:pt x="539" y="100"/>
                  </a:lnTo>
                  <a:lnTo>
                    <a:pt x="543" y="90"/>
                  </a:lnTo>
                  <a:lnTo>
                    <a:pt x="548" y="80"/>
                  </a:lnTo>
                  <a:lnTo>
                    <a:pt x="550" y="68"/>
                  </a:lnTo>
                  <a:lnTo>
                    <a:pt x="551" y="56"/>
                  </a:lnTo>
                  <a:lnTo>
                    <a:pt x="550" y="44"/>
                  </a:lnTo>
                  <a:lnTo>
                    <a:pt x="558" y="48"/>
                  </a:lnTo>
                  <a:lnTo>
                    <a:pt x="565" y="54"/>
                  </a:lnTo>
                  <a:lnTo>
                    <a:pt x="571" y="59"/>
                  </a:lnTo>
                  <a:lnTo>
                    <a:pt x="577" y="65"/>
                  </a:lnTo>
                  <a:lnTo>
                    <a:pt x="583" y="72"/>
                  </a:lnTo>
                  <a:lnTo>
                    <a:pt x="587" y="79"/>
                  </a:lnTo>
                  <a:lnTo>
                    <a:pt x="591" y="85"/>
                  </a:lnTo>
                  <a:lnTo>
                    <a:pt x="594" y="93"/>
                  </a:lnTo>
                  <a:lnTo>
                    <a:pt x="600" y="108"/>
                  </a:lnTo>
                  <a:lnTo>
                    <a:pt x="603" y="124"/>
                  </a:lnTo>
                  <a:lnTo>
                    <a:pt x="604" y="138"/>
                  </a:lnTo>
                  <a:lnTo>
                    <a:pt x="603" y="154"/>
                  </a:lnTo>
                  <a:lnTo>
                    <a:pt x="602" y="164"/>
                  </a:lnTo>
                  <a:lnTo>
                    <a:pt x="599" y="175"/>
                  </a:lnTo>
                  <a:lnTo>
                    <a:pt x="594" y="185"/>
                  </a:lnTo>
                  <a:lnTo>
                    <a:pt x="590" y="194"/>
                  </a:lnTo>
                  <a:lnTo>
                    <a:pt x="583" y="202"/>
                  </a:lnTo>
                  <a:lnTo>
                    <a:pt x="575" y="208"/>
                  </a:lnTo>
                  <a:lnTo>
                    <a:pt x="569" y="211"/>
                  </a:lnTo>
                  <a:lnTo>
                    <a:pt x="565" y="212"/>
                  </a:lnTo>
                  <a:lnTo>
                    <a:pt x="559" y="213"/>
                  </a:lnTo>
                  <a:lnTo>
                    <a:pt x="553" y="214"/>
                  </a:lnTo>
                  <a:lnTo>
                    <a:pt x="553" y="214"/>
                  </a:lnTo>
                  <a:lnTo>
                    <a:pt x="548" y="213"/>
                  </a:lnTo>
                  <a:lnTo>
                    <a:pt x="542" y="213"/>
                  </a:lnTo>
                  <a:lnTo>
                    <a:pt x="536" y="211"/>
                  </a:lnTo>
                  <a:lnTo>
                    <a:pt x="530" y="208"/>
                  </a:lnTo>
                  <a:lnTo>
                    <a:pt x="521" y="204"/>
                  </a:lnTo>
                  <a:lnTo>
                    <a:pt x="514" y="198"/>
                  </a:lnTo>
                  <a:lnTo>
                    <a:pt x="507" y="191"/>
                  </a:lnTo>
                  <a:lnTo>
                    <a:pt x="504" y="184"/>
                  </a:lnTo>
                  <a:lnTo>
                    <a:pt x="500" y="175"/>
                  </a:lnTo>
                  <a:lnTo>
                    <a:pt x="500" y="167"/>
                  </a:lnTo>
                  <a:lnTo>
                    <a:pt x="501" y="156"/>
                  </a:lnTo>
                  <a:lnTo>
                    <a:pt x="505" y="147"/>
                  </a:lnTo>
                  <a:close/>
                  <a:moveTo>
                    <a:pt x="62" y="391"/>
                  </a:moveTo>
                  <a:lnTo>
                    <a:pt x="183" y="391"/>
                  </a:lnTo>
                  <a:lnTo>
                    <a:pt x="183" y="391"/>
                  </a:lnTo>
                  <a:lnTo>
                    <a:pt x="183" y="391"/>
                  </a:lnTo>
                  <a:lnTo>
                    <a:pt x="189" y="390"/>
                  </a:lnTo>
                  <a:lnTo>
                    <a:pt x="193" y="387"/>
                  </a:lnTo>
                  <a:lnTo>
                    <a:pt x="196" y="382"/>
                  </a:lnTo>
                  <a:lnTo>
                    <a:pt x="198" y="377"/>
                  </a:lnTo>
                  <a:lnTo>
                    <a:pt x="199" y="382"/>
                  </a:lnTo>
                  <a:lnTo>
                    <a:pt x="202" y="387"/>
                  </a:lnTo>
                  <a:lnTo>
                    <a:pt x="207" y="390"/>
                  </a:lnTo>
                  <a:lnTo>
                    <a:pt x="212" y="391"/>
                  </a:lnTo>
                  <a:lnTo>
                    <a:pt x="393" y="391"/>
                  </a:lnTo>
                  <a:lnTo>
                    <a:pt x="396" y="390"/>
                  </a:lnTo>
                  <a:lnTo>
                    <a:pt x="400" y="389"/>
                  </a:lnTo>
                  <a:lnTo>
                    <a:pt x="403" y="390"/>
                  </a:lnTo>
                  <a:lnTo>
                    <a:pt x="407" y="391"/>
                  </a:lnTo>
                  <a:lnTo>
                    <a:pt x="486" y="391"/>
                  </a:lnTo>
                  <a:lnTo>
                    <a:pt x="489" y="390"/>
                  </a:lnTo>
                  <a:lnTo>
                    <a:pt x="494" y="389"/>
                  </a:lnTo>
                  <a:lnTo>
                    <a:pt x="496" y="386"/>
                  </a:lnTo>
                  <a:lnTo>
                    <a:pt x="499" y="382"/>
                  </a:lnTo>
                  <a:lnTo>
                    <a:pt x="564" y="242"/>
                  </a:lnTo>
                  <a:lnTo>
                    <a:pt x="570" y="241"/>
                  </a:lnTo>
                  <a:lnTo>
                    <a:pt x="577" y="240"/>
                  </a:lnTo>
                  <a:lnTo>
                    <a:pt x="583" y="237"/>
                  </a:lnTo>
                  <a:lnTo>
                    <a:pt x="590" y="234"/>
                  </a:lnTo>
                  <a:lnTo>
                    <a:pt x="595" y="230"/>
                  </a:lnTo>
                  <a:lnTo>
                    <a:pt x="601" y="227"/>
                  </a:lnTo>
                  <a:lnTo>
                    <a:pt x="605" y="221"/>
                  </a:lnTo>
                  <a:lnTo>
                    <a:pt x="610" y="216"/>
                  </a:lnTo>
                  <a:lnTo>
                    <a:pt x="614" y="211"/>
                  </a:lnTo>
                  <a:lnTo>
                    <a:pt x="619" y="204"/>
                  </a:lnTo>
                  <a:lnTo>
                    <a:pt x="622" y="197"/>
                  </a:lnTo>
                  <a:lnTo>
                    <a:pt x="626" y="190"/>
                  </a:lnTo>
                  <a:lnTo>
                    <a:pt x="630" y="175"/>
                  </a:lnTo>
                  <a:lnTo>
                    <a:pt x="634" y="158"/>
                  </a:lnTo>
                  <a:lnTo>
                    <a:pt x="635" y="146"/>
                  </a:lnTo>
                  <a:lnTo>
                    <a:pt x="635" y="134"/>
                  </a:lnTo>
                  <a:lnTo>
                    <a:pt x="634" y="123"/>
                  </a:lnTo>
                  <a:lnTo>
                    <a:pt x="631" y="110"/>
                  </a:lnTo>
                  <a:lnTo>
                    <a:pt x="629" y="99"/>
                  </a:lnTo>
                  <a:lnTo>
                    <a:pt x="625" y="88"/>
                  </a:lnTo>
                  <a:lnTo>
                    <a:pt x="620" y="76"/>
                  </a:lnTo>
                  <a:lnTo>
                    <a:pt x="614" y="65"/>
                  </a:lnTo>
                  <a:lnTo>
                    <a:pt x="608" y="55"/>
                  </a:lnTo>
                  <a:lnTo>
                    <a:pt x="599" y="45"/>
                  </a:lnTo>
                  <a:lnTo>
                    <a:pt x="590" y="36"/>
                  </a:lnTo>
                  <a:lnTo>
                    <a:pt x="579" y="27"/>
                  </a:lnTo>
                  <a:lnTo>
                    <a:pt x="568" y="19"/>
                  </a:lnTo>
                  <a:lnTo>
                    <a:pt x="556" y="12"/>
                  </a:lnTo>
                  <a:lnTo>
                    <a:pt x="542" y="6"/>
                  </a:lnTo>
                  <a:lnTo>
                    <a:pt x="526" y="3"/>
                  </a:lnTo>
                  <a:lnTo>
                    <a:pt x="522" y="2"/>
                  </a:lnTo>
                  <a:lnTo>
                    <a:pt x="517" y="3"/>
                  </a:lnTo>
                  <a:lnTo>
                    <a:pt x="514" y="5"/>
                  </a:lnTo>
                  <a:lnTo>
                    <a:pt x="510" y="9"/>
                  </a:lnTo>
                  <a:lnTo>
                    <a:pt x="508" y="12"/>
                  </a:lnTo>
                  <a:lnTo>
                    <a:pt x="508" y="16"/>
                  </a:lnTo>
                  <a:lnTo>
                    <a:pt x="508" y="21"/>
                  </a:lnTo>
                  <a:lnTo>
                    <a:pt x="510" y="25"/>
                  </a:lnTo>
                  <a:lnTo>
                    <a:pt x="514" y="31"/>
                  </a:lnTo>
                  <a:lnTo>
                    <a:pt x="517" y="38"/>
                  </a:lnTo>
                  <a:lnTo>
                    <a:pt x="520" y="44"/>
                  </a:lnTo>
                  <a:lnTo>
                    <a:pt x="521" y="49"/>
                  </a:lnTo>
                  <a:lnTo>
                    <a:pt x="522" y="54"/>
                  </a:lnTo>
                  <a:lnTo>
                    <a:pt x="522" y="59"/>
                  </a:lnTo>
                  <a:lnTo>
                    <a:pt x="521" y="64"/>
                  </a:lnTo>
                  <a:lnTo>
                    <a:pt x="520" y="70"/>
                  </a:lnTo>
                  <a:lnTo>
                    <a:pt x="516" y="79"/>
                  </a:lnTo>
                  <a:lnTo>
                    <a:pt x="510" y="88"/>
                  </a:lnTo>
                  <a:lnTo>
                    <a:pt x="504" y="97"/>
                  </a:lnTo>
                  <a:lnTo>
                    <a:pt x="497" y="106"/>
                  </a:lnTo>
                  <a:lnTo>
                    <a:pt x="491" y="112"/>
                  </a:lnTo>
                  <a:lnTo>
                    <a:pt x="486" y="120"/>
                  </a:lnTo>
                  <a:lnTo>
                    <a:pt x="481" y="128"/>
                  </a:lnTo>
                  <a:lnTo>
                    <a:pt x="477" y="136"/>
                  </a:lnTo>
                  <a:lnTo>
                    <a:pt x="474" y="143"/>
                  </a:lnTo>
                  <a:lnTo>
                    <a:pt x="472" y="151"/>
                  </a:lnTo>
                  <a:lnTo>
                    <a:pt x="471" y="159"/>
                  </a:lnTo>
                  <a:lnTo>
                    <a:pt x="470" y="167"/>
                  </a:lnTo>
                  <a:lnTo>
                    <a:pt x="470" y="173"/>
                  </a:lnTo>
                  <a:lnTo>
                    <a:pt x="471" y="181"/>
                  </a:lnTo>
                  <a:lnTo>
                    <a:pt x="473" y="188"/>
                  </a:lnTo>
                  <a:lnTo>
                    <a:pt x="475" y="195"/>
                  </a:lnTo>
                  <a:lnTo>
                    <a:pt x="479" y="202"/>
                  </a:lnTo>
                  <a:lnTo>
                    <a:pt x="482" y="207"/>
                  </a:lnTo>
                  <a:lnTo>
                    <a:pt x="487" y="213"/>
                  </a:lnTo>
                  <a:lnTo>
                    <a:pt x="491" y="219"/>
                  </a:lnTo>
                  <a:lnTo>
                    <a:pt x="409" y="346"/>
                  </a:lnTo>
                  <a:lnTo>
                    <a:pt x="409" y="330"/>
                  </a:lnTo>
                  <a:lnTo>
                    <a:pt x="333" y="330"/>
                  </a:lnTo>
                  <a:lnTo>
                    <a:pt x="330" y="330"/>
                  </a:lnTo>
                  <a:lnTo>
                    <a:pt x="328" y="329"/>
                  </a:lnTo>
                  <a:lnTo>
                    <a:pt x="324" y="328"/>
                  </a:lnTo>
                  <a:lnTo>
                    <a:pt x="323" y="326"/>
                  </a:lnTo>
                  <a:lnTo>
                    <a:pt x="321" y="324"/>
                  </a:lnTo>
                  <a:lnTo>
                    <a:pt x="320" y="321"/>
                  </a:lnTo>
                  <a:lnTo>
                    <a:pt x="318" y="319"/>
                  </a:lnTo>
                  <a:lnTo>
                    <a:pt x="318" y="316"/>
                  </a:lnTo>
                  <a:lnTo>
                    <a:pt x="318" y="312"/>
                  </a:lnTo>
                  <a:lnTo>
                    <a:pt x="320" y="310"/>
                  </a:lnTo>
                  <a:lnTo>
                    <a:pt x="321" y="308"/>
                  </a:lnTo>
                  <a:lnTo>
                    <a:pt x="323" y="306"/>
                  </a:lnTo>
                  <a:lnTo>
                    <a:pt x="324" y="303"/>
                  </a:lnTo>
                  <a:lnTo>
                    <a:pt x="328" y="302"/>
                  </a:lnTo>
                  <a:lnTo>
                    <a:pt x="330" y="301"/>
                  </a:lnTo>
                  <a:lnTo>
                    <a:pt x="333" y="301"/>
                  </a:lnTo>
                  <a:lnTo>
                    <a:pt x="409" y="301"/>
                  </a:lnTo>
                  <a:lnTo>
                    <a:pt x="409" y="240"/>
                  </a:lnTo>
                  <a:lnTo>
                    <a:pt x="303" y="240"/>
                  </a:lnTo>
                  <a:lnTo>
                    <a:pt x="300" y="240"/>
                  </a:lnTo>
                  <a:lnTo>
                    <a:pt x="297" y="239"/>
                  </a:lnTo>
                  <a:lnTo>
                    <a:pt x="295" y="238"/>
                  </a:lnTo>
                  <a:lnTo>
                    <a:pt x="292" y="236"/>
                  </a:lnTo>
                  <a:lnTo>
                    <a:pt x="290" y="233"/>
                  </a:lnTo>
                  <a:lnTo>
                    <a:pt x="289" y="231"/>
                  </a:lnTo>
                  <a:lnTo>
                    <a:pt x="288" y="229"/>
                  </a:lnTo>
                  <a:lnTo>
                    <a:pt x="288" y="225"/>
                  </a:lnTo>
                  <a:lnTo>
                    <a:pt x="288" y="222"/>
                  </a:lnTo>
                  <a:lnTo>
                    <a:pt x="289" y="220"/>
                  </a:lnTo>
                  <a:lnTo>
                    <a:pt x="290" y="217"/>
                  </a:lnTo>
                  <a:lnTo>
                    <a:pt x="292" y="215"/>
                  </a:lnTo>
                  <a:lnTo>
                    <a:pt x="295" y="213"/>
                  </a:lnTo>
                  <a:lnTo>
                    <a:pt x="297" y="212"/>
                  </a:lnTo>
                  <a:lnTo>
                    <a:pt x="300" y="211"/>
                  </a:lnTo>
                  <a:lnTo>
                    <a:pt x="303" y="211"/>
                  </a:lnTo>
                  <a:lnTo>
                    <a:pt x="409" y="211"/>
                  </a:lnTo>
                  <a:lnTo>
                    <a:pt x="409" y="180"/>
                  </a:lnTo>
                  <a:lnTo>
                    <a:pt x="333" y="180"/>
                  </a:lnTo>
                  <a:lnTo>
                    <a:pt x="330" y="180"/>
                  </a:lnTo>
                  <a:lnTo>
                    <a:pt x="328" y="179"/>
                  </a:lnTo>
                  <a:lnTo>
                    <a:pt x="324" y="178"/>
                  </a:lnTo>
                  <a:lnTo>
                    <a:pt x="323" y="176"/>
                  </a:lnTo>
                  <a:lnTo>
                    <a:pt x="321" y="173"/>
                  </a:lnTo>
                  <a:lnTo>
                    <a:pt x="320" y="171"/>
                  </a:lnTo>
                  <a:lnTo>
                    <a:pt x="318" y="168"/>
                  </a:lnTo>
                  <a:lnTo>
                    <a:pt x="318" y="166"/>
                  </a:lnTo>
                  <a:lnTo>
                    <a:pt x="318" y="162"/>
                  </a:lnTo>
                  <a:lnTo>
                    <a:pt x="320" y="160"/>
                  </a:lnTo>
                  <a:lnTo>
                    <a:pt x="321" y="156"/>
                  </a:lnTo>
                  <a:lnTo>
                    <a:pt x="323" y="154"/>
                  </a:lnTo>
                  <a:lnTo>
                    <a:pt x="324" y="153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3" y="150"/>
                  </a:lnTo>
                  <a:lnTo>
                    <a:pt x="409" y="150"/>
                  </a:lnTo>
                  <a:lnTo>
                    <a:pt x="409" y="120"/>
                  </a:lnTo>
                  <a:lnTo>
                    <a:pt x="303" y="120"/>
                  </a:lnTo>
                  <a:lnTo>
                    <a:pt x="300" y="119"/>
                  </a:lnTo>
                  <a:lnTo>
                    <a:pt x="297" y="119"/>
                  </a:lnTo>
                  <a:lnTo>
                    <a:pt x="295" y="117"/>
                  </a:lnTo>
                  <a:lnTo>
                    <a:pt x="292" y="116"/>
                  </a:lnTo>
                  <a:lnTo>
                    <a:pt x="290" y="114"/>
                  </a:lnTo>
                  <a:lnTo>
                    <a:pt x="289" y="111"/>
                  </a:lnTo>
                  <a:lnTo>
                    <a:pt x="288" y="108"/>
                  </a:lnTo>
                  <a:lnTo>
                    <a:pt x="288" y="105"/>
                  </a:lnTo>
                  <a:lnTo>
                    <a:pt x="288" y="102"/>
                  </a:lnTo>
                  <a:lnTo>
                    <a:pt x="289" y="99"/>
                  </a:lnTo>
                  <a:lnTo>
                    <a:pt x="290" y="97"/>
                  </a:lnTo>
                  <a:lnTo>
                    <a:pt x="292" y="94"/>
                  </a:lnTo>
                  <a:lnTo>
                    <a:pt x="295" y="92"/>
                  </a:lnTo>
                  <a:lnTo>
                    <a:pt x="297" y="91"/>
                  </a:lnTo>
                  <a:lnTo>
                    <a:pt x="300" y="90"/>
                  </a:lnTo>
                  <a:lnTo>
                    <a:pt x="303" y="90"/>
                  </a:lnTo>
                  <a:lnTo>
                    <a:pt x="409" y="90"/>
                  </a:lnTo>
                  <a:lnTo>
                    <a:pt x="409" y="14"/>
                  </a:lnTo>
                  <a:lnTo>
                    <a:pt x="408" y="12"/>
                  </a:lnTo>
                  <a:lnTo>
                    <a:pt x="408" y="9"/>
                  </a:lnTo>
                  <a:lnTo>
                    <a:pt x="405" y="6"/>
                  </a:lnTo>
                  <a:lnTo>
                    <a:pt x="404" y="4"/>
                  </a:lnTo>
                  <a:lnTo>
                    <a:pt x="402" y="2"/>
                  </a:lnTo>
                  <a:lnTo>
                    <a:pt x="399" y="1"/>
                  </a:lnTo>
                  <a:lnTo>
                    <a:pt x="396" y="0"/>
                  </a:lnTo>
                  <a:lnTo>
                    <a:pt x="393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7" y="1"/>
                  </a:lnTo>
                  <a:lnTo>
                    <a:pt x="204" y="2"/>
                  </a:lnTo>
                  <a:lnTo>
                    <a:pt x="202" y="4"/>
                  </a:lnTo>
                  <a:lnTo>
                    <a:pt x="200" y="6"/>
                  </a:lnTo>
                  <a:lnTo>
                    <a:pt x="199" y="9"/>
                  </a:lnTo>
                  <a:lnTo>
                    <a:pt x="198" y="12"/>
                  </a:lnTo>
                  <a:lnTo>
                    <a:pt x="198" y="14"/>
                  </a:lnTo>
                  <a:lnTo>
                    <a:pt x="198" y="374"/>
                  </a:lnTo>
                  <a:lnTo>
                    <a:pt x="196" y="370"/>
                  </a:lnTo>
                  <a:lnTo>
                    <a:pt x="194" y="365"/>
                  </a:lnTo>
                  <a:lnTo>
                    <a:pt x="111" y="227"/>
                  </a:lnTo>
                  <a:lnTo>
                    <a:pt x="0" y="310"/>
                  </a:lnTo>
                  <a:lnTo>
                    <a:pt x="50" y="385"/>
                  </a:lnTo>
                  <a:lnTo>
                    <a:pt x="52" y="387"/>
                  </a:lnTo>
                  <a:lnTo>
                    <a:pt x="55" y="389"/>
                  </a:lnTo>
                  <a:lnTo>
                    <a:pt x="59" y="390"/>
                  </a:lnTo>
                  <a:lnTo>
                    <a:pt x="62" y="391"/>
                  </a:lnTo>
                  <a:lnTo>
                    <a:pt x="62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529322" y="3937191"/>
            <a:ext cx="859443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FF9933"/>
                </a:solidFill>
              </a:rPr>
              <a:t>Responsive Design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3871513" y="3731163"/>
            <a:ext cx="802049" cy="808182"/>
            <a:chOff x="1437462" y="2610442"/>
            <a:chExt cx="1834854" cy="1830914"/>
          </a:xfrm>
        </p:grpSpPr>
        <p:sp>
          <p:nvSpPr>
            <p:cNvPr id="110" name="Freeform 84"/>
            <p:cNvSpPr>
              <a:spLocks/>
            </p:cNvSpPr>
            <p:nvPr/>
          </p:nvSpPr>
          <p:spPr bwMode="auto">
            <a:xfrm>
              <a:off x="1437462" y="2610442"/>
              <a:ext cx="1834854" cy="1830914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1" name="Oval 87"/>
            <p:cNvSpPr>
              <a:spLocks noChangeArrowheads="1"/>
            </p:cNvSpPr>
            <p:nvPr/>
          </p:nvSpPr>
          <p:spPr bwMode="auto">
            <a:xfrm>
              <a:off x="1710450" y="2882255"/>
              <a:ext cx="1288877" cy="1287287"/>
            </a:xfrm>
            <a:prstGeom prst="ellipse">
              <a:avLst/>
            </a:prstGeom>
            <a:solidFill>
              <a:srgbClr val="015685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2" name="Oval 87"/>
            <p:cNvSpPr>
              <a:spLocks noChangeArrowheads="1"/>
            </p:cNvSpPr>
            <p:nvPr/>
          </p:nvSpPr>
          <p:spPr bwMode="auto">
            <a:xfrm>
              <a:off x="1822295" y="2993961"/>
              <a:ext cx="1065187" cy="1063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13" name="Freeform 1496"/>
          <p:cNvSpPr>
            <a:spLocks noEditPoints="1"/>
          </p:cNvSpPr>
          <p:nvPr/>
        </p:nvSpPr>
        <p:spPr bwMode="auto">
          <a:xfrm>
            <a:off x="4204032" y="4009994"/>
            <a:ext cx="153400" cy="245876"/>
          </a:xfrm>
          <a:custGeom>
            <a:avLst/>
            <a:gdLst>
              <a:gd name="T0" fmla="*/ 91 w 693"/>
              <a:gd name="T1" fmla="*/ 120 h 906"/>
              <a:gd name="T2" fmla="*/ 347 w 693"/>
              <a:gd name="T3" fmla="*/ 845 h 906"/>
              <a:gd name="T4" fmla="*/ 322 w 693"/>
              <a:gd name="T5" fmla="*/ 837 h 906"/>
              <a:gd name="T6" fmla="*/ 305 w 693"/>
              <a:gd name="T7" fmla="*/ 817 h 906"/>
              <a:gd name="T8" fmla="*/ 302 w 693"/>
              <a:gd name="T9" fmla="*/ 791 h 906"/>
              <a:gd name="T10" fmla="*/ 315 w 693"/>
              <a:gd name="T11" fmla="*/ 767 h 906"/>
              <a:gd name="T12" fmla="*/ 337 w 693"/>
              <a:gd name="T13" fmla="*/ 755 h 906"/>
              <a:gd name="T14" fmla="*/ 364 w 693"/>
              <a:gd name="T15" fmla="*/ 759 h 906"/>
              <a:gd name="T16" fmla="*/ 384 w 693"/>
              <a:gd name="T17" fmla="*/ 774 h 906"/>
              <a:gd name="T18" fmla="*/ 392 w 693"/>
              <a:gd name="T19" fmla="*/ 799 h 906"/>
              <a:gd name="T20" fmla="*/ 384 w 693"/>
              <a:gd name="T21" fmla="*/ 825 h 906"/>
              <a:gd name="T22" fmla="*/ 364 w 693"/>
              <a:gd name="T23" fmla="*/ 842 h 906"/>
              <a:gd name="T24" fmla="*/ 347 w 693"/>
              <a:gd name="T25" fmla="*/ 53 h 906"/>
              <a:gd name="T26" fmla="*/ 359 w 693"/>
              <a:gd name="T27" fmla="*/ 57 h 906"/>
              <a:gd name="T28" fmla="*/ 367 w 693"/>
              <a:gd name="T29" fmla="*/ 67 h 906"/>
              <a:gd name="T30" fmla="*/ 369 w 693"/>
              <a:gd name="T31" fmla="*/ 80 h 906"/>
              <a:gd name="T32" fmla="*/ 363 w 693"/>
              <a:gd name="T33" fmla="*/ 91 h 906"/>
              <a:gd name="T34" fmla="*/ 352 w 693"/>
              <a:gd name="T35" fmla="*/ 98 h 906"/>
              <a:gd name="T36" fmla="*/ 338 w 693"/>
              <a:gd name="T37" fmla="*/ 96 h 906"/>
              <a:gd name="T38" fmla="*/ 328 w 693"/>
              <a:gd name="T39" fmla="*/ 88 h 906"/>
              <a:gd name="T40" fmla="*/ 324 w 693"/>
              <a:gd name="T41" fmla="*/ 76 h 906"/>
              <a:gd name="T42" fmla="*/ 328 w 693"/>
              <a:gd name="T43" fmla="*/ 63 h 906"/>
              <a:gd name="T44" fmla="*/ 338 w 693"/>
              <a:gd name="T45" fmla="*/ 55 h 906"/>
              <a:gd name="T46" fmla="*/ 347 w 693"/>
              <a:gd name="T47" fmla="*/ 53 h 906"/>
              <a:gd name="T48" fmla="*/ 81 w 693"/>
              <a:gd name="T49" fmla="*/ 1 h 906"/>
              <a:gd name="T50" fmla="*/ 55 w 693"/>
              <a:gd name="T51" fmla="*/ 7 h 906"/>
              <a:gd name="T52" fmla="*/ 33 w 693"/>
              <a:gd name="T53" fmla="*/ 21 h 906"/>
              <a:gd name="T54" fmla="*/ 15 w 693"/>
              <a:gd name="T55" fmla="*/ 39 h 906"/>
              <a:gd name="T56" fmla="*/ 3 w 693"/>
              <a:gd name="T57" fmla="*/ 64 h 906"/>
              <a:gd name="T58" fmla="*/ 0 w 693"/>
              <a:gd name="T59" fmla="*/ 90 h 906"/>
              <a:gd name="T60" fmla="*/ 1 w 693"/>
              <a:gd name="T61" fmla="*/ 833 h 906"/>
              <a:gd name="T62" fmla="*/ 11 w 693"/>
              <a:gd name="T63" fmla="*/ 858 h 906"/>
              <a:gd name="T64" fmla="*/ 27 w 693"/>
              <a:gd name="T65" fmla="*/ 879 h 906"/>
              <a:gd name="T66" fmla="*/ 48 w 693"/>
              <a:gd name="T67" fmla="*/ 895 h 906"/>
              <a:gd name="T68" fmla="*/ 72 w 693"/>
              <a:gd name="T69" fmla="*/ 903 h 906"/>
              <a:gd name="T70" fmla="*/ 603 w 693"/>
              <a:gd name="T71" fmla="*/ 906 h 906"/>
              <a:gd name="T72" fmla="*/ 630 w 693"/>
              <a:gd name="T73" fmla="*/ 901 h 906"/>
              <a:gd name="T74" fmla="*/ 654 w 693"/>
              <a:gd name="T75" fmla="*/ 890 h 906"/>
              <a:gd name="T76" fmla="*/ 674 w 693"/>
              <a:gd name="T77" fmla="*/ 872 h 906"/>
              <a:gd name="T78" fmla="*/ 687 w 693"/>
              <a:gd name="T79" fmla="*/ 850 h 906"/>
              <a:gd name="T80" fmla="*/ 693 w 693"/>
              <a:gd name="T81" fmla="*/ 824 h 906"/>
              <a:gd name="T82" fmla="*/ 693 w 693"/>
              <a:gd name="T83" fmla="*/ 82 h 906"/>
              <a:gd name="T84" fmla="*/ 687 w 693"/>
              <a:gd name="T85" fmla="*/ 55 h 906"/>
              <a:gd name="T86" fmla="*/ 674 w 693"/>
              <a:gd name="T87" fmla="*/ 33 h 906"/>
              <a:gd name="T88" fmla="*/ 654 w 693"/>
              <a:gd name="T89" fmla="*/ 15 h 906"/>
              <a:gd name="T90" fmla="*/ 630 w 693"/>
              <a:gd name="T91" fmla="*/ 4 h 906"/>
              <a:gd name="T92" fmla="*/ 603 w 693"/>
              <a:gd name="T93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3" h="906">
                <a:moveTo>
                  <a:pt x="603" y="724"/>
                </a:moveTo>
                <a:lnTo>
                  <a:pt x="91" y="724"/>
                </a:lnTo>
                <a:lnTo>
                  <a:pt x="91" y="120"/>
                </a:lnTo>
                <a:lnTo>
                  <a:pt x="603" y="120"/>
                </a:lnTo>
                <a:lnTo>
                  <a:pt x="603" y="724"/>
                </a:lnTo>
                <a:close/>
                <a:moveTo>
                  <a:pt x="347" y="845"/>
                </a:moveTo>
                <a:lnTo>
                  <a:pt x="337" y="844"/>
                </a:lnTo>
                <a:lnTo>
                  <a:pt x="330" y="842"/>
                </a:lnTo>
                <a:lnTo>
                  <a:pt x="322" y="837"/>
                </a:lnTo>
                <a:lnTo>
                  <a:pt x="315" y="832"/>
                </a:lnTo>
                <a:lnTo>
                  <a:pt x="310" y="825"/>
                </a:lnTo>
                <a:lnTo>
                  <a:pt x="305" y="817"/>
                </a:lnTo>
                <a:lnTo>
                  <a:pt x="302" y="809"/>
                </a:lnTo>
                <a:lnTo>
                  <a:pt x="302" y="799"/>
                </a:lnTo>
                <a:lnTo>
                  <a:pt x="302" y="791"/>
                </a:lnTo>
                <a:lnTo>
                  <a:pt x="305" y="782"/>
                </a:lnTo>
                <a:lnTo>
                  <a:pt x="310" y="774"/>
                </a:lnTo>
                <a:lnTo>
                  <a:pt x="315" y="767"/>
                </a:lnTo>
                <a:lnTo>
                  <a:pt x="322" y="762"/>
                </a:lnTo>
                <a:lnTo>
                  <a:pt x="330" y="759"/>
                </a:lnTo>
                <a:lnTo>
                  <a:pt x="337" y="755"/>
                </a:lnTo>
                <a:lnTo>
                  <a:pt x="347" y="754"/>
                </a:lnTo>
                <a:lnTo>
                  <a:pt x="356" y="755"/>
                </a:lnTo>
                <a:lnTo>
                  <a:pt x="364" y="759"/>
                </a:lnTo>
                <a:lnTo>
                  <a:pt x="372" y="762"/>
                </a:lnTo>
                <a:lnTo>
                  <a:pt x="378" y="767"/>
                </a:lnTo>
                <a:lnTo>
                  <a:pt x="384" y="774"/>
                </a:lnTo>
                <a:lnTo>
                  <a:pt x="388" y="782"/>
                </a:lnTo>
                <a:lnTo>
                  <a:pt x="392" y="791"/>
                </a:lnTo>
                <a:lnTo>
                  <a:pt x="392" y="799"/>
                </a:lnTo>
                <a:lnTo>
                  <a:pt x="392" y="809"/>
                </a:lnTo>
                <a:lnTo>
                  <a:pt x="388" y="817"/>
                </a:lnTo>
                <a:lnTo>
                  <a:pt x="384" y="825"/>
                </a:lnTo>
                <a:lnTo>
                  <a:pt x="378" y="832"/>
                </a:lnTo>
                <a:lnTo>
                  <a:pt x="372" y="837"/>
                </a:lnTo>
                <a:lnTo>
                  <a:pt x="364" y="842"/>
                </a:lnTo>
                <a:lnTo>
                  <a:pt x="356" y="844"/>
                </a:lnTo>
                <a:lnTo>
                  <a:pt x="347" y="845"/>
                </a:lnTo>
                <a:close/>
                <a:moveTo>
                  <a:pt x="347" y="53"/>
                </a:moveTo>
                <a:lnTo>
                  <a:pt x="352" y="53"/>
                </a:lnTo>
                <a:lnTo>
                  <a:pt x="356" y="55"/>
                </a:lnTo>
                <a:lnTo>
                  <a:pt x="359" y="57"/>
                </a:lnTo>
                <a:lnTo>
                  <a:pt x="363" y="59"/>
                </a:lnTo>
                <a:lnTo>
                  <a:pt x="366" y="63"/>
                </a:lnTo>
                <a:lnTo>
                  <a:pt x="367" y="67"/>
                </a:lnTo>
                <a:lnTo>
                  <a:pt x="369" y="70"/>
                </a:lnTo>
                <a:lnTo>
                  <a:pt x="369" y="76"/>
                </a:lnTo>
                <a:lnTo>
                  <a:pt x="369" y="80"/>
                </a:lnTo>
                <a:lnTo>
                  <a:pt x="367" y="85"/>
                </a:lnTo>
                <a:lnTo>
                  <a:pt x="366" y="88"/>
                </a:lnTo>
                <a:lnTo>
                  <a:pt x="363" y="91"/>
                </a:lnTo>
                <a:lnTo>
                  <a:pt x="359" y="95"/>
                </a:lnTo>
                <a:lnTo>
                  <a:pt x="356" y="96"/>
                </a:lnTo>
                <a:lnTo>
                  <a:pt x="352" y="98"/>
                </a:lnTo>
                <a:lnTo>
                  <a:pt x="347" y="98"/>
                </a:lnTo>
                <a:lnTo>
                  <a:pt x="342" y="98"/>
                </a:lnTo>
                <a:lnTo>
                  <a:pt x="338" y="96"/>
                </a:lnTo>
                <a:lnTo>
                  <a:pt x="334" y="95"/>
                </a:lnTo>
                <a:lnTo>
                  <a:pt x="331" y="91"/>
                </a:lnTo>
                <a:lnTo>
                  <a:pt x="328" y="88"/>
                </a:lnTo>
                <a:lnTo>
                  <a:pt x="326" y="85"/>
                </a:lnTo>
                <a:lnTo>
                  <a:pt x="324" y="80"/>
                </a:lnTo>
                <a:lnTo>
                  <a:pt x="324" y="76"/>
                </a:lnTo>
                <a:lnTo>
                  <a:pt x="324" y="70"/>
                </a:lnTo>
                <a:lnTo>
                  <a:pt x="326" y="67"/>
                </a:lnTo>
                <a:lnTo>
                  <a:pt x="328" y="63"/>
                </a:lnTo>
                <a:lnTo>
                  <a:pt x="331" y="59"/>
                </a:lnTo>
                <a:lnTo>
                  <a:pt x="334" y="57"/>
                </a:lnTo>
                <a:lnTo>
                  <a:pt x="338" y="55"/>
                </a:lnTo>
                <a:lnTo>
                  <a:pt x="342" y="54"/>
                </a:lnTo>
                <a:lnTo>
                  <a:pt x="347" y="53"/>
                </a:lnTo>
                <a:lnTo>
                  <a:pt x="347" y="53"/>
                </a:lnTo>
                <a:close/>
                <a:moveTo>
                  <a:pt x="603" y="0"/>
                </a:moveTo>
                <a:lnTo>
                  <a:pt x="91" y="0"/>
                </a:lnTo>
                <a:lnTo>
                  <a:pt x="81" y="1"/>
                </a:lnTo>
                <a:lnTo>
                  <a:pt x="72" y="2"/>
                </a:lnTo>
                <a:lnTo>
                  <a:pt x="63" y="4"/>
                </a:lnTo>
                <a:lnTo>
                  <a:pt x="55" y="7"/>
                </a:lnTo>
                <a:lnTo>
                  <a:pt x="48" y="11"/>
                </a:lnTo>
                <a:lnTo>
                  <a:pt x="40" y="15"/>
                </a:lnTo>
                <a:lnTo>
                  <a:pt x="33" y="21"/>
                </a:lnTo>
                <a:lnTo>
                  <a:pt x="27" y="26"/>
                </a:lnTo>
                <a:lnTo>
                  <a:pt x="21" y="33"/>
                </a:lnTo>
                <a:lnTo>
                  <a:pt x="15" y="39"/>
                </a:lnTo>
                <a:lnTo>
                  <a:pt x="11" y="47"/>
                </a:lnTo>
                <a:lnTo>
                  <a:pt x="7" y="55"/>
                </a:lnTo>
                <a:lnTo>
                  <a:pt x="3" y="64"/>
                </a:lnTo>
                <a:lnTo>
                  <a:pt x="1" y="73"/>
                </a:lnTo>
                <a:lnTo>
                  <a:pt x="0" y="82"/>
                </a:lnTo>
                <a:lnTo>
                  <a:pt x="0" y="90"/>
                </a:lnTo>
                <a:lnTo>
                  <a:pt x="0" y="815"/>
                </a:lnTo>
                <a:lnTo>
                  <a:pt x="0" y="824"/>
                </a:lnTo>
                <a:lnTo>
                  <a:pt x="1" y="833"/>
                </a:lnTo>
                <a:lnTo>
                  <a:pt x="3" y="842"/>
                </a:lnTo>
                <a:lnTo>
                  <a:pt x="7" y="850"/>
                </a:lnTo>
                <a:lnTo>
                  <a:pt x="11" y="858"/>
                </a:lnTo>
                <a:lnTo>
                  <a:pt x="15" y="866"/>
                </a:lnTo>
                <a:lnTo>
                  <a:pt x="21" y="872"/>
                </a:lnTo>
                <a:lnTo>
                  <a:pt x="27" y="879"/>
                </a:lnTo>
                <a:lnTo>
                  <a:pt x="33" y="885"/>
                </a:lnTo>
                <a:lnTo>
                  <a:pt x="40" y="890"/>
                </a:lnTo>
                <a:lnTo>
                  <a:pt x="48" y="895"/>
                </a:lnTo>
                <a:lnTo>
                  <a:pt x="55" y="898"/>
                </a:lnTo>
                <a:lnTo>
                  <a:pt x="63" y="901"/>
                </a:lnTo>
                <a:lnTo>
                  <a:pt x="72" y="903"/>
                </a:lnTo>
                <a:lnTo>
                  <a:pt x="81" y="905"/>
                </a:lnTo>
                <a:lnTo>
                  <a:pt x="91" y="906"/>
                </a:lnTo>
                <a:lnTo>
                  <a:pt x="603" y="906"/>
                </a:lnTo>
                <a:lnTo>
                  <a:pt x="613" y="905"/>
                </a:lnTo>
                <a:lnTo>
                  <a:pt x="622" y="903"/>
                </a:lnTo>
                <a:lnTo>
                  <a:pt x="630" y="901"/>
                </a:lnTo>
                <a:lnTo>
                  <a:pt x="638" y="898"/>
                </a:lnTo>
                <a:lnTo>
                  <a:pt x="646" y="895"/>
                </a:lnTo>
                <a:lnTo>
                  <a:pt x="654" y="890"/>
                </a:lnTo>
                <a:lnTo>
                  <a:pt x="660" y="885"/>
                </a:lnTo>
                <a:lnTo>
                  <a:pt x="667" y="879"/>
                </a:lnTo>
                <a:lnTo>
                  <a:pt x="674" y="872"/>
                </a:lnTo>
                <a:lnTo>
                  <a:pt x="678" y="866"/>
                </a:lnTo>
                <a:lnTo>
                  <a:pt x="682" y="858"/>
                </a:lnTo>
                <a:lnTo>
                  <a:pt x="687" y="850"/>
                </a:lnTo>
                <a:lnTo>
                  <a:pt x="690" y="842"/>
                </a:lnTo>
                <a:lnTo>
                  <a:pt x="692" y="833"/>
                </a:lnTo>
                <a:lnTo>
                  <a:pt x="693" y="824"/>
                </a:lnTo>
                <a:lnTo>
                  <a:pt x="693" y="815"/>
                </a:lnTo>
                <a:lnTo>
                  <a:pt x="693" y="90"/>
                </a:lnTo>
                <a:lnTo>
                  <a:pt x="693" y="82"/>
                </a:lnTo>
                <a:lnTo>
                  <a:pt x="692" y="73"/>
                </a:lnTo>
                <a:lnTo>
                  <a:pt x="690" y="64"/>
                </a:lnTo>
                <a:lnTo>
                  <a:pt x="687" y="55"/>
                </a:lnTo>
                <a:lnTo>
                  <a:pt x="682" y="47"/>
                </a:lnTo>
                <a:lnTo>
                  <a:pt x="678" y="39"/>
                </a:lnTo>
                <a:lnTo>
                  <a:pt x="674" y="33"/>
                </a:lnTo>
                <a:lnTo>
                  <a:pt x="667" y="26"/>
                </a:lnTo>
                <a:lnTo>
                  <a:pt x="660" y="21"/>
                </a:lnTo>
                <a:lnTo>
                  <a:pt x="654" y="15"/>
                </a:lnTo>
                <a:lnTo>
                  <a:pt x="646" y="11"/>
                </a:lnTo>
                <a:lnTo>
                  <a:pt x="638" y="7"/>
                </a:lnTo>
                <a:lnTo>
                  <a:pt x="630" y="4"/>
                </a:lnTo>
                <a:lnTo>
                  <a:pt x="622" y="2"/>
                </a:lnTo>
                <a:lnTo>
                  <a:pt x="613" y="1"/>
                </a:lnTo>
                <a:lnTo>
                  <a:pt x="603" y="0"/>
                </a:lnTo>
                <a:lnTo>
                  <a:pt x="603" y="0"/>
                </a:lnTo>
                <a:close/>
              </a:path>
            </a:pathLst>
          </a:custGeom>
          <a:solidFill>
            <a:srgbClr val="016AA3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4" name="TextBox 113"/>
          <p:cNvSpPr txBox="1"/>
          <p:nvPr/>
        </p:nvSpPr>
        <p:spPr>
          <a:xfrm>
            <a:off x="4746419" y="3938181"/>
            <a:ext cx="766302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Mobile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Version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5916917" y="3731163"/>
            <a:ext cx="771260" cy="808183"/>
            <a:chOff x="1437462" y="2610442"/>
            <a:chExt cx="1834854" cy="1830914"/>
          </a:xfrm>
        </p:grpSpPr>
        <p:sp>
          <p:nvSpPr>
            <p:cNvPr id="116" name="Freeform 84"/>
            <p:cNvSpPr>
              <a:spLocks/>
            </p:cNvSpPr>
            <p:nvPr/>
          </p:nvSpPr>
          <p:spPr bwMode="auto">
            <a:xfrm>
              <a:off x="1437462" y="2610442"/>
              <a:ext cx="1834854" cy="1830914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7" name="Oval 87"/>
            <p:cNvSpPr>
              <a:spLocks noChangeArrowheads="1"/>
            </p:cNvSpPr>
            <p:nvPr/>
          </p:nvSpPr>
          <p:spPr bwMode="auto">
            <a:xfrm>
              <a:off x="1710450" y="2882255"/>
              <a:ext cx="1288877" cy="1287287"/>
            </a:xfrm>
            <a:prstGeom prst="ellipse">
              <a:avLst/>
            </a:prstGeom>
            <a:solidFill>
              <a:srgbClr val="7C7C7C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8" name="Oval 87"/>
            <p:cNvSpPr>
              <a:spLocks noChangeArrowheads="1"/>
            </p:cNvSpPr>
            <p:nvPr/>
          </p:nvSpPr>
          <p:spPr bwMode="auto">
            <a:xfrm>
              <a:off x="1822295" y="2993961"/>
              <a:ext cx="1065187" cy="1063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83048" y="4047770"/>
            <a:ext cx="240793" cy="200718"/>
            <a:chOff x="7018338" y="4656138"/>
            <a:chExt cx="287337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20" name="Freeform 4604"/>
            <p:cNvSpPr>
              <a:spLocks noEditPoints="1"/>
            </p:cNvSpPr>
            <p:nvPr/>
          </p:nvSpPr>
          <p:spPr bwMode="auto">
            <a:xfrm>
              <a:off x="7018338" y="4656138"/>
              <a:ext cx="230188" cy="285750"/>
            </a:xfrm>
            <a:custGeom>
              <a:avLst/>
              <a:gdLst>
                <a:gd name="T0" fmla="*/ 351 w 723"/>
                <a:gd name="T1" fmla="*/ 416 h 903"/>
                <a:gd name="T2" fmla="*/ 348 w 723"/>
                <a:gd name="T3" fmla="*/ 400 h 903"/>
                <a:gd name="T4" fmla="*/ 362 w 723"/>
                <a:gd name="T5" fmla="*/ 391 h 903"/>
                <a:gd name="T6" fmla="*/ 525 w 723"/>
                <a:gd name="T7" fmla="*/ 398 h 903"/>
                <a:gd name="T8" fmla="*/ 525 w 723"/>
                <a:gd name="T9" fmla="*/ 414 h 903"/>
                <a:gd name="T10" fmla="*/ 513 w 723"/>
                <a:gd name="T11" fmla="*/ 572 h 903"/>
                <a:gd name="T12" fmla="*/ 349 w 723"/>
                <a:gd name="T13" fmla="*/ 565 h 903"/>
                <a:gd name="T14" fmla="*/ 349 w 723"/>
                <a:gd name="T15" fmla="*/ 548 h 903"/>
                <a:gd name="T16" fmla="*/ 513 w 723"/>
                <a:gd name="T17" fmla="*/ 542 h 903"/>
                <a:gd name="T18" fmla="*/ 526 w 723"/>
                <a:gd name="T19" fmla="*/ 551 h 903"/>
                <a:gd name="T20" fmla="*/ 523 w 723"/>
                <a:gd name="T21" fmla="*/ 568 h 903"/>
                <a:gd name="T22" fmla="*/ 362 w 723"/>
                <a:gd name="T23" fmla="*/ 722 h 903"/>
                <a:gd name="T24" fmla="*/ 348 w 723"/>
                <a:gd name="T25" fmla="*/ 713 h 903"/>
                <a:gd name="T26" fmla="*/ 351 w 723"/>
                <a:gd name="T27" fmla="*/ 696 h 903"/>
                <a:gd name="T28" fmla="*/ 515 w 723"/>
                <a:gd name="T29" fmla="*/ 693 h 903"/>
                <a:gd name="T30" fmla="*/ 528 w 723"/>
                <a:gd name="T31" fmla="*/ 704 h 903"/>
                <a:gd name="T32" fmla="*/ 521 w 723"/>
                <a:gd name="T33" fmla="*/ 720 h 903"/>
                <a:gd name="T34" fmla="*/ 232 w 723"/>
                <a:gd name="T35" fmla="*/ 405 h 903"/>
                <a:gd name="T36" fmla="*/ 198 w 723"/>
                <a:gd name="T37" fmla="*/ 381 h 903"/>
                <a:gd name="T38" fmla="*/ 200 w 723"/>
                <a:gd name="T39" fmla="*/ 365 h 903"/>
                <a:gd name="T40" fmla="*/ 217 w 723"/>
                <a:gd name="T41" fmla="*/ 362 h 903"/>
                <a:gd name="T42" fmla="*/ 296 w 723"/>
                <a:gd name="T43" fmla="*/ 302 h 903"/>
                <a:gd name="T44" fmla="*/ 312 w 723"/>
                <a:gd name="T45" fmla="*/ 306 h 903"/>
                <a:gd name="T46" fmla="*/ 315 w 723"/>
                <a:gd name="T47" fmla="*/ 321 h 903"/>
                <a:gd name="T48" fmla="*/ 226 w 723"/>
                <a:gd name="T49" fmla="*/ 556 h 903"/>
                <a:gd name="T50" fmla="*/ 197 w 723"/>
                <a:gd name="T51" fmla="*/ 529 h 903"/>
                <a:gd name="T52" fmla="*/ 203 w 723"/>
                <a:gd name="T53" fmla="*/ 514 h 903"/>
                <a:gd name="T54" fmla="*/ 219 w 723"/>
                <a:gd name="T55" fmla="*/ 514 h 903"/>
                <a:gd name="T56" fmla="*/ 298 w 723"/>
                <a:gd name="T57" fmla="*/ 451 h 903"/>
                <a:gd name="T58" fmla="*/ 314 w 723"/>
                <a:gd name="T59" fmla="*/ 458 h 903"/>
                <a:gd name="T60" fmla="*/ 314 w 723"/>
                <a:gd name="T61" fmla="*/ 475 h 903"/>
                <a:gd name="T62" fmla="*/ 155 w 723"/>
                <a:gd name="T63" fmla="*/ 238 h 903"/>
                <a:gd name="T64" fmla="*/ 208 w 723"/>
                <a:gd name="T65" fmla="*/ 197 h 903"/>
                <a:gd name="T66" fmla="*/ 164 w 723"/>
                <a:gd name="T67" fmla="*/ 236 h 903"/>
                <a:gd name="T68" fmla="*/ 31 w 723"/>
                <a:gd name="T69" fmla="*/ 125 h 903"/>
                <a:gd name="T70" fmla="*/ 53 w 723"/>
                <a:gd name="T71" fmla="*/ 68 h 903"/>
                <a:gd name="T72" fmla="*/ 101 w 723"/>
                <a:gd name="T73" fmla="*/ 35 h 903"/>
                <a:gd name="T74" fmla="*/ 150 w 723"/>
                <a:gd name="T75" fmla="*/ 36 h 903"/>
                <a:gd name="T76" fmla="*/ 210 w 723"/>
                <a:gd name="T77" fmla="*/ 80 h 903"/>
                <a:gd name="T78" fmla="*/ 226 w 723"/>
                <a:gd name="T79" fmla="*/ 143 h 903"/>
                <a:gd name="T80" fmla="*/ 125 w 723"/>
                <a:gd name="T81" fmla="*/ 154 h 903"/>
                <a:gd name="T82" fmla="*/ 136 w 723"/>
                <a:gd name="T83" fmla="*/ 0 h 903"/>
                <a:gd name="T84" fmla="*/ 104 w 723"/>
                <a:gd name="T85" fmla="*/ 2 h 903"/>
                <a:gd name="T86" fmla="*/ 39 w 723"/>
                <a:gd name="T87" fmla="*/ 40 h 903"/>
                <a:gd name="T88" fmla="*/ 4 w 723"/>
                <a:gd name="T89" fmla="*/ 108 h 903"/>
                <a:gd name="T90" fmla="*/ 4 w 723"/>
                <a:gd name="T91" fmla="*/ 625 h 903"/>
                <a:gd name="T92" fmla="*/ 121 w 723"/>
                <a:gd name="T93" fmla="*/ 632 h 903"/>
                <a:gd name="T94" fmla="*/ 128 w 723"/>
                <a:gd name="T95" fmla="*/ 901 h 903"/>
                <a:gd name="T96" fmla="*/ 593 w 723"/>
                <a:gd name="T97" fmla="*/ 902 h 903"/>
                <a:gd name="T98" fmla="*/ 603 w 723"/>
                <a:gd name="T99" fmla="*/ 888 h 903"/>
                <a:gd name="T100" fmla="*/ 660 w 723"/>
                <a:gd name="T101" fmla="*/ 248 h 903"/>
                <a:gd name="T102" fmla="*/ 708 w 723"/>
                <a:gd name="T103" fmla="*/ 194 h 903"/>
                <a:gd name="T104" fmla="*/ 723 w 723"/>
                <a:gd name="T105" fmla="*/ 121 h 903"/>
                <a:gd name="T106" fmla="*/ 691 w 723"/>
                <a:gd name="T107" fmla="*/ 50 h 903"/>
                <a:gd name="T108" fmla="*/ 627 w 723"/>
                <a:gd name="T109" fmla="*/ 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3" h="903">
                  <a:moveTo>
                    <a:pt x="513" y="421"/>
                  </a:moveTo>
                  <a:lnTo>
                    <a:pt x="362" y="421"/>
                  </a:lnTo>
                  <a:lnTo>
                    <a:pt x="359" y="421"/>
                  </a:lnTo>
                  <a:lnTo>
                    <a:pt x="356" y="420"/>
                  </a:lnTo>
                  <a:lnTo>
                    <a:pt x="354" y="418"/>
                  </a:lnTo>
                  <a:lnTo>
                    <a:pt x="351" y="416"/>
                  </a:lnTo>
                  <a:lnTo>
                    <a:pt x="349" y="414"/>
                  </a:lnTo>
                  <a:lnTo>
                    <a:pt x="348" y="412"/>
                  </a:lnTo>
                  <a:lnTo>
                    <a:pt x="347" y="409"/>
                  </a:lnTo>
                  <a:lnTo>
                    <a:pt x="347" y="406"/>
                  </a:lnTo>
                  <a:lnTo>
                    <a:pt x="347" y="403"/>
                  </a:lnTo>
                  <a:lnTo>
                    <a:pt x="348" y="400"/>
                  </a:lnTo>
                  <a:lnTo>
                    <a:pt x="349" y="398"/>
                  </a:lnTo>
                  <a:lnTo>
                    <a:pt x="351" y="396"/>
                  </a:lnTo>
                  <a:lnTo>
                    <a:pt x="354" y="394"/>
                  </a:lnTo>
                  <a:lnTo>
                    <a:pt x="356" y="393"/>
                  </a:lnTo>
                  <a:lnTo>
                    <a:pt x="359" y="391"/>
                  </a:lnTo>
                  <a:lnTo>
                    <a:pt x="362" y="391"/>
                  </a:lnTo>
                  <a:lnTo>
                    <a:pt x="513" y="391"/>
                  </a:lnTo>
                  <a:lnTo>
                    <a:pt x="515" y="391"/>
                  </a:lnTo>
                  <a:lnTo>
                    <a:pt x="519" y="393"/>
                  </a:lnTo>
                  <a:lnTo>
                    <a:pt x="521" y="394"/>
                  </a:lnTo>
                  <a:lnTo>
                    <a:pt x="523" y="396"/>
                  </a:lnTo>
                  <a:lnTo>
                    <a:pt x="525" y="398"/>
                  </a:lnTo>
                  <a:lnTo>
                    <a:pt x="526" y="400"/>
                  </a:lnTo>
                  <a:lnTo>
                    <a:pt x="528" y="403"/>
                  </a:lnTo>
                  <a:lnTo>
                    <a:pt x="528" y="406"/>
                  </a:lnTo>
                  <a:lnTo>
                    <a:pt x="528" y="409"/>
                  </a:lnTo>
                  <a:lnTo>
                    <a:pt x="526" y="412"/>
                  </a:lnTo>
                  <a:lnTo>
                    <a:pt x="525" y="414"/>
                  </a:lnTo>
                  <a:lnTo>
                    <a:pt x="523" y="416"/>
                  </a:lnTo>
                  <a:lnTo>
                    <a:pt x="521" y="418"/>
                  </a:lnTo>
                  <a:lnTo>
                    <a:pt x="519" y="420"/>
                  </a:lnTo>
                  <a:lnTo>
                    <a:pt x="515" y="421"/>
                  </a:lnTo>
                  <a:lnTo>
                    <a:pt x="513" y="421"/>
                  </a:lnTo>
                  <a:close/>
                  <a:moveTo>
                    <a:pt x="513" y="572"/>
                  </a:moveTo>
                  <a:lnTo>
                    <a:pt x="362" y="572"/>
                  </a:lnTo>
                  <a:lnTo>
                    <a:pt x="359" y="571"/>
                  </a:lnTo>
                  <a:lnTo>
                    <a:pt x="356" y="571"/>
                  </a:lnTo>
                  <a:lnTo>
                    <a:pt x="354" y="569"/>
                  </a:lnTo>
                  <a:lnTo>
                    <a:pt x="351" y="568"/>
                  </a:lnTo>
                  <a:lnTo>
                    <a:pt x="349" y="565"/>
                  </a:lnTo>
                  <a:lnTo>
                    <a:pt x="348" y="563"/>
                  </a:lnTo>
                  <a:lnTo>
                    <a:pt x="347" y="560"/>
                  </a:lnTo>
                  <a:lnTo>
                    <a:pt x="347" y="556"/>
                  </a:lnTo>
                  <a:lnTo>
                    <a:pt x="347" y="554"/>
                  </a:lnTo>
                  <a:lnTo>
                    <a:pt x="348" y="551"/>
                  </a:lnTo>
                  <a:lnTo>
                    <a:pt x="349" y="548"/>
                  </a:lnTo>
                  <a:lnTo>
                    <a:pt x="351" y="546"/>
                  </a:lnTo>
                  <a:lnTo>
                    <a:pt x="354" y="544"/>
                  </a:lnTo>
                  <a:lnTo>
                    <a:pt x="356" y="543"/>
                  </a:lnTo>
                  <a:lnTo>
                    <a:pt x="359" y="542"/>
                  </a:lnTo>
                  <a:lnTo>
                    <a:pt x="362" y="542"/>
                  </a:lnTo>
                  <a:lnTo>
                    <a:pt x="513" y="542"/>
                  </a:lnTo>
                  <a:lnTo>
                    <a:pt x="515" y="542"/>
                  </a:lnTo>
                  <a:lnTo>
                    <a:pt x="519" y="543"/>
                  </a:lnTo>
                  <a:lnTo>
                    <a:pt x="521" y="544"/>
                  </a:lnTo>
                  <a:lnTo>
                    <a:pt x="523" y="546"/>
                  </a:lnTo>
                  <a:lnTo>
                    <a:pt x="525" y="548"/>
                  </a:lnTo>
                  <a:lnTo>
                    <a:pt x="526" y="551"/>
                  </a:lnTo>
                  <a:lnTo>
                    <a:pt x="528" y="554"/>
                  </a:lnTo>
                  <a:lnTo>
                    <a:pt x="528" y="556"/>
                  </a:lnTo>
                  <a:lnTo>
                    <a:pt x="528" y="560"/>
                  </a:lnTo>
                  <a:lnTo>
                    <a:pt x="526" y="563"/>
                  </a:lnTo>
                  <a:lnTo>
                    <a:pt x="525" y="565"/>
                  </a:lnTo>
                  <a:lnTo>
                    <a:pt x="523" y="568"/>
                  </a:lnTo>
                  <a:lnTo>
                    <a:pt x="521" y="569"/>
                  </a:lnTo>
                  <a:lnTo>
                    <a:pt x="519" y="571"/>
                  </a:lnTo>
                  <a:lnTo>
                    <a:pt x="515" y="571"/>
                  </a:lnTo>
                  <a:lnTo>
                    <a:pt x="513" y="572"/>
                  </a:lnTo>
                  <a:close/>
                  <a:moveTo>
                    <a:pt x="513" y="722"/>
                  </a:moveTo>
                  <a:lnTo>
                    <a:pt x="362" y="722"/>
                  </a:lnTo>
                  <a:lnTo>
                    <a:pt x="359" y="722"/>
                  </a:lnTo>
                  <a:lnTo>
                    <a:pt x="356" y="721"/>
                  </a:lnTo>
                  <a:lnTo>
                    <a:pt x="354" y="720"/>
                  </a:lnTo>
                  <a:lnTo>
                    <a:pt x="351" y="718"/>
                  </a:lnTo>
                  <a:lnTo>
                    <a:pt x="349" y="716"/>
                  </a:lnTo>
                  <a:lnTo>
                    <a:pt x="348" y="713"/>
                  </a:lnTo>
                  <a:lnTo>
                    <a:pt x="347" y="710"/>
                  </a:lnTo>
                  <a:lnTo>
                    <a:pt x="347" y="708"/>
                  </a:lnTo>
                  <a:lnTo>
                    <a:pt x="347" y="704"/>
                  </a:lnTo>
                  <a:lnTo>
                    <a:pt x="348" y="702"/>
                  </a:lnTo>
                  <a:lnTo>
                    <a:pt x="349" y="699"/>
                  </a:lnTo>
                  <a:lnTo>
                    <a:pt x="351" y="696"/>
                  </a:lnTo>
                  <a:lnTo>
                    <a:pt x="354" y="695"/>
                  </a:lnTo>
                  <a:lnTo>
                    <a:pt x="356" y="693"/>
                  </a:lnTo>
                  <a:lnTo>
                    <a:pt x="359" y="693"/>
                  </a:lnTo>
                  <a:lnTo>
                    <a:pt x="362" y="692"/>
                  </a:lnTo>
                  <a:lnTo>
                    <a:pt x="513" y="692"/>
                  </a:lnTo>
                  <a:lnTo>
                    <a:pt x="515" y="693"/>
                  </a:lnTo>
                  <a:lnTo>
                    <a:pt x="519" y="693"/>
                  </a:lnTo>
                  <a:lnTo>
                    <a:pt x="521" y="695"/>
                  </a:lnTo>
                  <a:lnTo>
                    <a:pt x="523" y="696"/>
                  </a:lnTo>
                  <a:lnTo>
                    <a:pt x="525" y="699"/>
                  </a:lnTo>
                  <a:lnTo>
                    <a:pt x="526" y="702"/>
                  </a:lnTo>
                  <a:lnTo>
                    <a:pt x="528" y="704"/>
                  </a:lnTo>
                  <a:lnTo>
                    <a:pt x="528" y="708"/>
                  </a:lnTo>
                  <a:lnTo>
                    <a:pt x="528" y="710"/>
                  </a:lnTo>
                  <a:lnTo>
                    <a:pt x="526" y="713"/>
                  </a:lnTo>
                  <a:lnTo>
                    <a:pt x="525" y="716"/>
                  </a:lnTo>
                  <a:lnTo>
                    <a:pt x="523" y="718"/>
                  </a:lnTo>
                  <a:lnTo>
                    <a:pt x="521" y="720"/>
                  </a:lnTo>
                  <a:lnTo>
                    <a:pt x="519" y="721"/>
                  </a:lnTo>
                  <a:lnTo>
                    <a:pt x="515" y="722"/>
                  </a:lnTo>
                  <a:lnTo>
                    <a:pt x="513" y="722"/>
                  </a:lnTo>
                  <a:close/>
                  <a:moveTo>
                    <a:pt x="312" y="326"/>
                  </a:moveTo>
                  <a:lnTo>
                    <a:pt x="237" y="402"/>
                  </a:lnTo>
                  <a:lnTo>
                    <a:pt x="232" y="405"/>
                  </a:lnTo>
                  <a:lnTo>
                    <a:pt x="226" y="406"/>
                  </a:lnTo>
                  <a:lnTo>
                    <a:pt x="220" y="405"/>
                  </a:lnTo>
                  <a:lnTo>
                    <a:pt x="216" y="402"/>
                  </a:lnTo>
                  <a:lnTo>
                    <a:pt x="200" y="387"/>
                  </a:lnTo>
                  <a:lnTo>
                    <a:pt x="199" y="385"/>
                  </a:lnTo>
                  <a:lnTo>
                    <a:pt x="198" y="381"/>
                  </a:lnTo>
                  <a:lnTo>
                    <a:pt x="197" y="379"/>
                  </a:lnTo>
                  <a:lnTo>
                    <a:pt x="197" y="376"/>
                  </a:lnTo>
                  <a:lnTo>
                    <a:pt x="197" y="373"/>
                  </a:lnTo>
                  <a:lnTo>
                    <a:pt x="198" y="370"/>
                  </a:lnTo>
                  <a:lnTo>
                    <a:pt x="199" y="368"/>
                  </a:lnTo>
                  <a:lnTo>
                    <a:pt x="200" y="365"/>
                  </a:lnTo>
                  <a:lnTo>
                    <a:pt x="203" y="363"/>
                  </a:lnTo>
                  <a:lnTo>
                    <a:pt x="206" y="362"/>
                  </a:lnTo>
                  <a:lnTo>
                    <a:pt x="208" y="361"/>
                  </a:lnTo>
                  <a:lnTo>
                    <a:pt x="211" y="361"/>
                  </a:lnTo>
                  <a:lnTo>
                    <a:pt x="214" y="361"/>
                  </a:lnTo>
                  <a:lnTo>
                    <a:pt x="217" y="362"/>
                  </a:lnTo>
                  <a:lnTo>
                    <a:pt x="219" y="363"/>
                  </a:lnTo>
                  <a:lnTo>
                    <a:pt x="221" y="365"/>
                  </a:lnTo>
                  <a:lnTo>
                    <a:pt x="226" y="370"/>
                  </a:lnTo>
                  <a:lnTo>
                    <a:pt x="290" y="306"/>
                  </a:lnTo>
                  <a:lnTo>
                    <a:pt x="294" y="303"/>
                  </a:lnTo>
                  <a:lnTo>
                    <a:pt x="296" y="302"/>
                  </a:lnTo>
                  <a:lnTo>
                    <a:pt x="298" y="301"/>
                  </a:lnTo>
                  <a:lnTo>
                    <a:pt x="302" y="301"/>
                  </a:lnTo>
                  <a:lnTo>
                    <a:pt x="304" y="301"/>
                  </a:lnTo>
                  <a:lnTo>
                    <a:pt x="307" y="302"/>
                  </a:lnTo>
                  <a:lnTo>
                    <a:pt x="310" y="303"/>
                  </a:lnTo>
                  <a:lnTo>
                    <a:pt x="312" y="306"/>
                  </a:lnTo>
                  <a:lnTo>
                    <a:pt x="314" y="308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6" y="316"/>
                  </a:lnTo>
                  <a:lnTo>
                    <a:pt x="316" y="319"/>
                  </a:lnTo>
                  <a:lnTo>
                    <a:pt x="315" y="321"/>
                  </a:lnTo>
                  <a:lnTo>
                    <a:pt x="314" y="324"/>
                  </a:lnTo>
                  <a:lnTo>
                    <a:pt x="312" y="326"/>
                  </a:lnTo>
                  <a:close/>
                  <a:moveTo>
                    <a:pt x="312" y="477"/>
                  </a:moveTo>
                  <a:lnTo>
                    <a:pt x="237" y="552"/>
                  </a:lnTo>
                  <a:lnTo>
                    <a:pt x="232" y="555"/>
                  </a:lnTo>
                  <a:lnTo>
                    <a:pt x="226" y="556"/>
                  </a:lnTo>
                  <a:lnTo>
                    <a:pt x="220" y="555"/>
                  </a:lnTo>
                  <a:lnTo>
                    <a:pt x="216" y="552"/>
                  </a:lnTo>
                  <a:lnTo>
                    <a:pt x="200" y="537"/>
                  </a:lnTo>
                  <a:lnTo>
                    <a:pt x="199" y="535"/>
                  </a:lnTo>
                  <a:lnTo>
                    <a:pt x="198" y="533"/>
                  </a:lnTo>
                  <a:lnTo>
                    <a:pt x="197" y="529"/>
                  </a:lnTo>
                  <a:lnTo>
                    <a:pt x="197" y="527"/>
                  </a:lnTo>
                  <a:lnTo>
                    <a:pt x="197" y="524"/>
                  </a:lnTo>
                  <a:lnTo>
                    <a:pt x="198" y="521"/>
                  </a:lnTo>
                  <a:lnTo>
                    <a:pt x="199" y="518"/>
                  </a:lnTo>
                  <a:lnTo>
                    <a:pt x="200" y="516"/>
                  </a:lnTo>
                  <a:lnTo>
                    <a:pt x="203" y="514"/>
                  </a:lnTo>
                  <a:lnTo>
                    <a:pt x="206" y="512"/>
                  </a:lnTo>
                  <a:lnTo>
                    <a:pt x="208" y="512"/>
                  </a:lnTo>
                  <a:lnTo>
                    <a:pt x="211" y="511"/>
                  </a:lnTo>
                  <a:lnTo>
                    <a:pt x="214" y="512"/>
                  </a:lnTo>
                  <a:lnTo>
                    <a:pt x="217" y="512"/>
                  </a:lnTo>
                  <a:lnTo>
                    <a:pt x="219" y="514"/>
                  </a:lnTo>
                  <a:lnTo>
                    <a:pt x="221" y="516"/>
                  </a:lnTo>
                  <a:lnTo>
                    <a:pt x="226" y="520"/>
                  </a:lnTo>
                  <a:lnTo>
                    <a:pt x="290" y="456"/>
                  </a:lnTo>
                  <a:lnTo>
                    <a:pt x="294" y="454"/>
                  </a:lnTo>
                  <a:lnTo>
                    <a:pt x="296" y="452"/>
                  </a:lnTo>
                  <a:lnTo>
                    <a:pt x="298" y="451"/>
                  </a:lnTo>
                  <a:lnTo>
                    <a:pt x="302" y="451"/>
                  </a:lnTo>
                  <a:lnTo>
                    <a:pt x="304" y="451"/>
                  </a:lnTo>
                  <a:lnTo>
                    <a:pt x="307" y="452"/>
                  </a:lnTo>
                  <a:lnTo>
                    <a:pt x="310" y="454"/>
                  </a:lnTo>
                  <a:lnTo>
                    <a:pt x="312" y="456"/>
                  </a:lnTo>
                  <a:lnTo>
                    <a:pt x="314" y="458"/>
                  </a:lnTo>
                  <a:lnTo>
                    <a:pt x="315" y="460"/>
                  </a:lnTo>
                  <a:lnTo>
                    <a:pt x="316" y="464"/>
                  </a:lnTo>
                  <a:lnTo>
                    <a:pt x="316" y="466"/>
                  </a:lnTo>
                  <a:lnTo>
                    <a:pt x="316" y="469"/>
                  </a:lnTo>
                  <a:lnTo>
                    <a:pt x="315" y="472"/>
                  </a:lnTo>
                  <a:lnTo>
                    <a:pt x="314" y="475"/>
                  </a:lnTo>
                  <a:lnTo>
                    <a:pt x="312" y="477"/>
                  </a:lnTo>
                  <a:close/>
                  <a:moveTo>
                    <a:pt x="164" y="236"/>
                  </a:moveTo>
                  <a:lnTo>
                    <a:pt x="162" y="237"/>
                  </a:lnTo>
                  <a:lnTo>
                    <a:pt x="158" y="238"/>
                  </a:lnTo>
                  <a:lnTo>
                    <a:pt x="157" y="238"/>
                  </a:lnTo>
                  <a:lnTo>
                    <a:pt x="155" y="238"/>
                  </a:lnTo>
                  <a:lnTo>
                    <a:pt x="153" y="239"/>
                  </a:lnTo>
                  <a:lnTo>
                    <a:pt x="151" y="239"/>
                  </a:lnTo>
                  <a:lnTo>
                    <a:pt x="151" y="180"/>
                  </a:lnTo>
                  <a:lnTo>
                    <a:pt x="217" y="180"/>
                  </a:lnTo>
                  <a:lnTo>
                    <a:pt x="214" y="188"/>
                  </a:lnTo>
                  <a:lnTo>
                    <a:pt x="208" y="197"/>
                  </a:lnTo>
                  <a:lnTo>
                    <a:pt x="203" y="205"/>
                  </a:lnTo>
                  <a:lnTo>
                    <a:pt x="197" y="212"/>
                  </a:lnTo>
                  <a:lnTo>
                    <a:pt x="190" y="220"/>
                  </a:lnTo>
                  <a:lnTo>
                    <a:pt x="182" y="225"/>
                  </a:lnTo>
                  <a:lnTo>
                    <a:pt x="173" y="231"/>
                  </a:lnTo>
                  <a:lnTo>
                    <a:pt x="164" y="236"/>
                  </a:lnTo>
                  <a:close/>
                  <a:moveTo>
                    <a:pt x="121" y="166"/>
                  </a:moveTo>
                  <a:lnTo>
                    <a:pt x="121" y="256"/>
                  </a:lnTo>
                  <a:lnTo>
                    <a:pt x="121" y="601"/>
                  </a:lnTo>
                  <a:lnTo>
                    <a:pt x="31" y="601"/>
                  </a:lnTo>
                  <a:lnTo>
                    <a:pt x="31" y="135"/>
                  </a:lnTo>
                  <a:lnTo>
                    <a:pt x="31" y="125"/>
                  </a:lnTo>
                  <a:lnTo>
                    <a:pt x="33" y="115"/>
                  </a:lnTo>
                  <a:lnTo>
                    <a:pt x="35" y="105"/>
                  </a:lnTo>
                  <a:lnTo>
                    <a:pt x="39" y="94"/>
                  </a:lnTo>
                  <a:lnTo>
                    <a:pt x="43" y="85"/>
                  </a:lnTo>
                  <a:lnTo>
                    <a:pt x="48" y="77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67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1" y="35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5" y="30"/>
                  </a:lnTo>
                  <a:lnTo>
                    <a:pt x="150" y="36"/>
                  </a:lnTo>
                  <a:lnTo>
                    <a:pt x="164" y="41"/>
                  </a:lnTo>
                  <a:lnTo>
                    <a:pt x="176" y="48"/>
                  </a:lnTo>
                  <a:lnTo>
                    <a:pt x="188" y="56"/>
                  </a:lnTo>
                  <a:lnTo>
                    <a:pt x="197" y="63"/>
                  </a:lnTo>
                  <a:lnTo>
                    <a:pt x="205" y="71"/>
                  </a:lnTo>
                  <a:lnTo>
                    <a:pt x="210" y="80"/>
                  </a:lnTo>
                  <a:lnTo>
                    <a:pt x="216" y="88"/>
                  </a:lnTo>
                  <a:lnTo>
                    <a:pt x="220" y="99"/>
                  </a:lnTo>
                  <a:lnTo>
                    <a:pt x="224" y="110"/>
                  </a:lnTo>
                  <a:lnTo>
                    <a:pt x="226" y="123"/>
                  </a:lnTo>
                  <a:lnTo>
                    <a:pt x="226" y="135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136" y="150"/>
                  </a:lnTo>
                  <a:lnTo>
                    <a:pt x="133" y="151"/>
                  </a:lnTo>
                  <a:lnTo>
                    <a:pt x="130" y="151"/>
                  </a:lnTo>
                  <a:lnTo>
                    <a:pt x="128" y="153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2" y="160"/>
                  </a:lnTo>
                  <a:lnTo>
                    <a:pt x="121" y="162"/>
                  </a:lnTo>
                  <a:lnTo>
                    <a:pt x="121" y="166"/>
                  </a:lnTo>
                  <a:close/>
                  <a:moveTo>
                    <a:pt x="587" y="0"/>
                  </a:moveTo>
                  <a:lnTo>
                    <a:pt x="136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11"/>
                  </a:lnTo>
                  <a:lnTo>
                    <a:pt x="69" y="16"/>
                  </a:lnTo>
                  <a:lnTo>
                    <a:pt x="58" y="23"/>
                  </a:lnTo>
                  <a:lnTo>
                    <a:pt x="48" y="31"/>
                  </a:lnTo>
                  <a:lnTo>
                    <a:pt x="39" y="40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4" y="108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0" y="617"/>
                  </a:lnTo>
                  <a:lnTo>
                    <a:pt x="1" y="620"/>
                  </a:lnTo>
                  <a:lnTo>
                    <a:pt x="1" y="623"/>
                  </a:lnTo>
                  <a:lnTo>
                    <a:pt x="4" y="625"/>
                  </a:lnTo>
                  <a:lnTo>
                    <a:pt x="5" y="627"/>
                  </a:lnTo>
                  <a:lnTo>
                    <a:pt x="7" y="630"/>
                  </a:lnTo>
                  <a:lnTo>
                    <a:pt x="9" y="631"/>
                  </a:lnTo>
                  <a:lnTo>
                    <a:pt x="13" y="632"/>
                  </a:lnTo>
                  <a:lnTo>
                    <a:pt x="16" y="632"/>
                  </a:lnTo>
                  <a:lnTo>
                    <a:pt x="121" y="632"/>
                  </a:lnTo>
                  <a:lnTo>
                    <a:pt x="121" y="888"/>
                  </a:lnTo>
                  <a:lnTo>
                    <a:pt x="121" y="891"/>
                  </a:lnTo>
                  <a:lnTo>
                    <a:pt x="122" y="894"/>
                  </a:lnTo>
                  <a:lnTo>
                    <a:pt x="123" y="896"/>
                  </a:lnTo>
                  <a:lnTo>
                    <a:pt x="125" y="898"/>
                  </a:lnTo>
                  <a:lnTo>
                    <a:pt x="128" y="901"/>
                  </a:lnTo>
                  <a:lnTo>
                    <a:pt x="130" y="902"/>
                  </a:lnTo>
                  <a:lnTo>
                    <a:pt x="133" y="903"/>
                  </a:lnTo>
                  <a:lnTo>
                    <a:pt x="136" y="903"/>
                  </a:lnTo>
                  <a:lnTo>
                    <a:pt x="587" y="903"/>
                  </a:lnTo>
                  <a:lnTo>
                    <a:pt x="591" y="903"/>
                  </a:lnTo>
                  <a:lnTo>
                    <a:pt x="593" y="902"/>
                  </a:lnTo>
                  <a:lnTo>
                    <a:pt x="596" y="901"/>
                  </a:lnTo>
                  <a:lnTo>
                    <a:pt x="599" y="898"/>
                  </a:lnTo>
                  <a:lnTo>
                    <a:pt x="600" y="896"/>
                  </a:lnTo>
                  <a:lnTo>
                    <a:pt x="602" y="894"/>
                  </a:lnTo>
                  <a:lnTo>
                    <a:pt x="602" y="891"/>
                  </a:lnTo>
                  <a:lnTo>
                    <a:pt x="603" y="888"/>
                  </a:lnTo>
                  <a:lnTo>
                    <a:pt x="603" y="269"/>
                  </a:lnTo>
                  <a:lnTo>
                    <a:pt x="615" y="267"/>
                  </a:lnTo>
                  <a:lnTo>
                    <a:pt x="627" y="264"/>
                  </a:lnTo>
                  <a:lnTo>
                    <a:pt x="638" y="259"/>
                  </a:lnTo>
                  <a:lnTo>
                    <a:pt x="648" y="255"/>
                  </a:lnTo>
                  <a:lnTo>
                    <a:pt x="660" y="248"/>
                  </a:lnTo>
                  <a:lnTo>
                    <a:pt x="670" y="241"/>
                  </a:lnTo>
                  <a:lnTo>
                    <a:pt x="679" y="232"/>
                  </a:lnTo>
                  <a:lnTo>
                    <a:pt x="687" y="224"/>
                  </a:lnTo>
                  <a:lnTo>
                    <a:pt x="695" y="214"/>
                  </a:lnTo>
                  <a:lnTo>
                    <a:pt x="703" y="204"/>
                  </a:lnTo>
                  <a:lnTo>
                    <a:pt x="708" y="194"/>
                  </a:lnTo>
                  <a:lnTo>
                    <a:pt x="714" y="182"/>
                  </a:lnTo>
                  <a:lnTo>
                    <a:pt x="717" y="171"/>
                  </a:lnTo>
                  <a:lnTo>
                    <a:pt x="721" y="160"/>
                  </a:lnTo>
                  <a:lnTo>
                    <a:pt x="723" y="147"/>
                  </a:lnTo>
                  <a:lnTo>
                    <a:pt x="723" y="135"/>
                  </a:lnTo>
                  <a:lnTo>
                    <a:pt x="723" y="121"/>
                  </a:lnTo>
                  <a:lnTo>
                    <a:pt x="721" y="109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0"/>
                  </a:lnTo>
                  <a:lnTo>
                    <a:pt x="691" y="50"/>
                  </a:lnTo>
                  <a:lnTo>
                    <a:pt x="682" y="40"/>
                  </a:lnTo>
                  <a:lnTo>
                    <a:pt x="672" y="32"/>
                  </a:lnTo>
                  <a:lnTo>
                    <a:pt x="662" y="23"/>
                  </a:lnTo>
                  <a:lnTo>
                    <a:pt x="651" y="16"/>
                  </a:lnTo>
                  <a:lnTo>
                    <a:pt x="638" y="11"/>
                  </a:lnTo>
                  <a:lnTo>
                    <a:pt x="627" y="6"/>
                  </a:lnTo>
                  <a:lnTo>
                    <a:pt x="613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1" name="Freeform 4605"/>
            <p:cNvSpPr>
              <a:spLocks/>
            </p:cNvSpPr>
            <p:nvPr/>
          </p:nvSpPr>
          <p:spPr bwMode="auto">
            <a:xfrm>
              <a:off x="7239000" y="4722813"/>
              <a:ext cx="66675" cy="128588"/>
            </a:xfrm>
            <a:custGeom>
              <a:avLst/>
              <a:gdLst>
                <a:gd name="T0" fmla="*/ 123 w 210"/>
                <a:gd name="T1" fmla="*/ 1 h 407"/>
                <a:gd name="T2" fmla="*/ 101 w 210"/>
                <a:gd name="T3" fmla="*/ 8 h 407"/>
                <a:gd name="T4" fmla="*/ 82 w 210"/>
                <a:gd name="T5" fmla="*/ 21 h 407"/>
                <a:gd name="T6" fmla="*/ 67 w 210"/>
                <a:gd name="T7" fmla="*/ 37 h 407"/>
                <a:gd name="T8" fmla="*/ 50 w 210"/>
                <a:gd name="T9" fmla="*/ 47 h 407"/>
                <a:gd name="T10" fmla="*/ 33 w 210"/>
                <a:gd name="T11" fmla="*/ 54 h 407"/>
                <a:gd name="T12" fmla="*/ 23 w 210"/>
                <a:gd name="T13" fmla="*/ 61 h 407"/>
                <a:gd name="T14" fmla="*/ 14 w 210"/>
                <a:gd name="T15" fmla="*/ 70 h 407"/>
                <a:gd name="T16" fmla="*/ 7 w 210"/>
                <a:gd name="T17" fmla="*/ 81 h 407"/>
                <a:gd name="T18" fmla="*/ 2 w 210"/>
                <a:gd name="T19" fmla="*/ 95 h 407"/>
                <a:gd name="T20" fmla="*/ 0 w 210"/>
                <a:gd name="T21" fmla="*/ 110 h 407"/>
                <a:gd name="T22" fmla="*/ 0 w 210"/>
                <a:gd name="T23" fmla="*/ 393 h 407"/>
                <a:gd name="T24" fmla="*/ 1 w 210"/>
                <a:gd name="T25" fmla="*/ 398 h 407"/>
                <a:gd name="T26" fmla="*/ 3 w 210"/>
                <a:gd name="T27" fmla="*/ 403 h 407"/>
                <a:gd name="T28" fmla="*/ 9 w 210"/>
                <a:gd name="T29" fmla="*/ 406 h 407"/>
                <a:gd name="T30" fmla="*/ 14 w 210"/>
                <a:gd name="T31" fmla="*/ 407 h 407"/>
                <a:gd name="T32" fmla="*/ 20 w 210"/>
                <a:gd name="T33" fmla="*/ 406 h 407"/>
                <a:gd name="T34" fmla="*/ 24 w 210"/>
                <a:gd name="T35" fmla="*/ 403 h 407"/>
                <a:gd name="T36" fmla="*/ 28 w 210"/>
                <a:gd name="T37" fmla="*/ 398 h 407"/>
                <a:gd name="T38" fmla="*/ 29 w 210"/>
                <a:gd name="T39" fmla="*/ 393 h 407"/>
                <a:gd name="T40" fmla="*/ 30 w 210"/>
                <a:gd name="T41" fmla="*/ 110 h 407"/>
                <a:gd name="T42" fmla="*/ 35 w 210"/>
                <a:gd name="T43" fmla="*/ 95 h 407"/>
                <a:gd name="T44" fmla="*/ 42 w 210"/>
                <a:gd name="T45" fmla="*/ 84 h 407"/>
                <a:gd name="T46" fmla="*/ 54 w 210"/>
                <a:gd name="T47" fmla="*/ 78 h 407"/>
                <a:gd name="T48" fmla="*/ 59 w 210"/>
                <a:gd name="T49" fmla="*/ 331 h 407"/>
                <a:gd name="T50" fmla="*/ 210 w 210"/>
                <a:gd name="T51" fmla="*/ 60 h 407"/>
                <a:gd name="T52" fmla="*/ 209 w 210"/>
                <a:gd name="T53" fmla="*/ 49 h 407"/>
                <a:gd name="T54" fmla="*/ 203 w 210"/>
                <a:gd name="T55" fmla="*/ 39 h 407"/>
                <a:gd name="T56" fmla="*/ 186 w 210"/>
                <a:gd name="T57" fmla="*/ 20 h 407"/>
                <a:gd name="T58" fmla="*/ 162 w 210"/>
                <a:gd name="T59" fmla="*/ 5 h 407"/>
                <a:gd name="T60" fmla="*/ 149 w 210"/>
                <a:gd name="T61" fmla="*/ 1 h 407"/>
                <a:gd name="T62" fmla="*/ 135 w 210"/>
                <a:gd name="T6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407">
                  <a:moveTo>
                    <a:pt x="135" y="0"/>
                  </a:moveTo>
                  <a:lnTo>
                    <a:pt x="123" y="1"/>
                  </a:lnTo>
                  <a:lnTo>
                    <a:pt x="111" y="3"/>
                  </a:lnTo>
                  <a:lnTo>
                    <a:pt x="101" y="8"/>
                  </a:lnTo>
                  <a:lnTo>
                    <a:pt x="91" y="14"/>
                  </a:lnTo>
                  <a:lnTo>
                    <a:pt x="82" y="21"/>
                  </a:lnTo>
                  <a:lnTo>
                    <a:pt x="74" y="29"/>
                  </a:lnTo>
                  <a:lnTo>
                    <a:pt x="67" y="37"/>
                  </a:lnTo>
                  <a:lnTo>
                    <a:pt x="63" y="45"/>
                  </a:lnTo>
                  <a:lnTo>
                    <a:pt x="50" y="47"/>
                  </a:lnTo>
                  <a:lnTo>
                    <a:pt x="39" y="52"/>
                  </a:lnTo>
                  <a:lnTo>
                    <a:pt x="33" y="54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9" y="65"/>
                  </a:lnTo>
                  <a:lnTo>
                    <a:pt x="14" y="70"/>
                  </a:lnTo>
                  <a:lnTo>
                    <a:pt x="11" y="75"/>
                  </a:lnTo>
                  <a:lnTo>
                    <a:pt x="7" y="81"/>
                  </a:lnTo>
                  <a:lnTo>
                    <a:pt x="4" y="88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1" y="398"/>
                  </a:lnTo>
                  <a:lnTo>
                    <a:pt x="2" y="401"/>
                  </a:lnTo>
                  <a:lnTo>
                    <a:pt x="3" y="403"/>
                  </a:lnTo>
                  <a:lnTo>
                    <a:pt x="5" y="405"/>
                  </a:lnTo>
                  <a:lnTo>
                    <a:pt x="9" y="406"/>
                  </a:lnTo>
                  <a:lnTo>
                    <a:pt x="11" y="407"/>
                  </a:lnTo>
                  <a:lnTo>
                    <a:pt x="14" y="407"/>
                  </a:lnTo>
                  <a:lnTo>
                    <a:pt x="18" y="407"/>
                  </a:lnTo>
                  <a:lnTo>
                    <a:pt x="20" y="406"/>
                  </a:lnTo>
                  <a:lnTo>
                    <a:pt x="22" y="405"/>
                  </a:lnTo>
                  <a:lnTo>
                    <a:pt x="24" y="403"/>
                  </a:lnTo>
                  <a:lnTo>
                    <a:pt x="27" y="401"/>
                  </a:lnTo>
                  <a:lnTo>
                    <a:pt x="28" y="398"/>
                  </a:lnTo>
                  <a:lnTo>
                    <a:pt x="29" y="395"/>
                  </a:lnTo>
                  <a:lnTo>
                    <a:pt x="29" y="393"/>
                  </a:lnTo>
                  <a:lnTo>
                    <a:pt x="29" y="119"/>
                  </a:lnTo>
                  <a:lnTo>
                    <a:pt x="30" y="110"/>
                  </a:lnTo>
                  <a:lnTo>
                    <a:pt x="31" y="101"/>
                  </a:lnTo>
                  <a:lnTo>
                    <a:pt x="35" y="95"/>
                  </a:lnTo>
                  <a:lnTo>
                    <a:pt x="38" y="89"/>
                  </a:lnTo>
                  <a:lnTo>
                    <a:pt x="42" y="84"/>
                  </a:lnTo>
                  <a:lnTo>
                    <a:pt x="48" y="81"/>
                  </a:lnTo>
                  <a:lnTo>
                    <a:pt x="54" y="78"/>
                  </a:lnTo>
                  <a:lnTo>
                    <a:pt x="59" y="76"/>
                  </a:lnTo>
                  <a:lnTo>
                    <a:pt x="59" y="331"/>
                  </a:lnTo>
                  <a:lnTo>
                    <a:pt x="210" y="331"/>
                  </a:lnTo>
                  <a:lnTo>
                    <a:pt x="210" y="60"/>
                  </a:lnTo>
                  <a:lnTo>
                    <a:pt x="210" y="55"/>
                  </a:lnTo>
                  <a:lnTo>
                    <a:pt x="209" y="49"/>
                  </a:lnTo>
                  <a:lnTo>
                    <a:pt x="206" y="45"/>
                  </a:lnTo>
                  <a:lnTo>
                    <a:pt x="203" y="39"/>
                  </a:lnTo>
                  <a:lnTo>
                    <a:pt x="196" y="29"/>
                  </a:lnTo>
                  <a:lnTo>
                    <a:pt x="186" y="20"/>
                  </a:lnTo>
                  <a:lnTo>
                    <a:pt x="175" y="12"/>
                  </a:lnTo>
                  <a:lnTo>
                    <a:pt x="162" y="5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2" name="Freeform 4606"/>
            <p:cNvSpPr>
              <a:spLocks/>
            </p:cNvSpPr>
            <p:nvPr/>
          </p:nvSpPr>
          <p:spPr bwMode="auto">
            <a:xfrm>
              <a:off x="7258050" y="4913313"/>
              <a:ext cx="47625" cy="28575"/>
            </a:xfrm>
            <a:custGeom>
              <a:avLst/>
              <a:gdLst>
                <a:gd name="T0" fmla="*/ 0 w 151"/>
                <a:gd name="T1" fmla="*/ 14 h 90"/>
                <a:gd name="T2" fmla="*/ 0 w 151"/>
                <a:gd name="T3" fmla="*/ 22 h 90"/>
                <a:gd name="T4" fmla="*/ 2 w 151"/>
                <a:gd name="T5" fmla="*/ 29 h 90"/>
                <a:gd name="T6" fmla="*/ 4 w 151"/>
                <a:gd name="T7" fmla="*/ 37 h 90"/>
                <a:gd name="T8" fmla="*/ 6 w 151"/>
                <a:gd name="T9" fmla="*/ 44 h 90"/>
                <a:gd name="T10" fmla="*/ 9 w 151"/>
                <a:gd name="T11" fmla="*/ 50 h 90"/>
                <a:gd name="T12" fmla="*/ 14 w 151"/>
                <a:gd name="T13" fmla="*/ 56 h 90"/>
                <a:gd name="T14" fmla="*/ 18 w 151"/>
                <a:gd name="T15" fmla="*/ 62 h 90"/>
                <a:gd name="T16" fmla="*/ 23 w 151"/>
                <a:gd name="T17" fmla="*/ 67 h 90"/>
                <a:gd name="T18" fmla="*/ 29 w 151"/>
                <a:gd name="T19" fmla="*/ 72 h 90"/>
                <a:gd name="T20" fmla="*/ 34 w 151"/>
                <a:gd name="T21" fmla="*/ 76 h 90"/>
                <a:gd name="T22" fmla="*/ 40 w 151"/>
                <a:gd name="T23" fmla="*/ 81 h 90"/>
                <a:gd name="T24" fmla="*/ 47 w 151"/>
                <a:gd name="T25" fmla="*/ 84 h 90"/>
                <a:gd name="T26" fmla="*/ 54 w 151"/>
                <a:gd name="T27" fmla="*/ 87 h 90"/>
                <a:gd name="T28" fmla="*/ 61 w 151"/>
                <a:gd name="T29" fmla="*/ 89 h 90"/>
                <a:gd name="T30" fmla="*/ 68 w 151"/>
                <a:gd name="T31" fmla="*/ 90 h 90"/>
                <a:gd name="T32" fmla="*/ 76 w 151"/>
                <a:gd name="T33" fmla="*/ 90 h 90"/>
                <a:gd name="T34" fmla="*/ 83 w 151"/>
                <a:gd name="T35" fmla="*/ 90 h 90"/>
                <a:gd name="T36" fmla="*/ 90 w 151"/>
                <a:gd name="T37" fmla="*/ 89 h 90"/>
                <a:gd name="T38" fmla="*/ 96 w 151"/>
                <a:gd name="T39" fmla="*/ 87 h 90"/>
                <a:gd name="T40" fmla="*/ 103 w 151"/>
                <a:gd name="T41" fmla="*/ 83 h 90"/>
                <a:gd name="T42" fmla="*/ 109 w 151"/>
                <a:gd name="T43" fmla="*/ 80 h 90"/>
                <a:gd name="T44" fmla="*/ 116 w 151"/>
                <a:gd name="T45" fmla="*/ 76 h 90"/>
                <a:gd name="T46" fmla="*/ 121 w 151"/>
                <a:gd name="T47" fmla="*/ 71 h 90"/>
                <a:gd name="T48" fmla="*/ 127 w 151"/>
                <a:gd name="T49" fmla="*/ 65 h 90"/>
                <a:gd name="T50" fmla="*/ 131 w 151"/>
                <a:gd name="T51" fmla="*/ 60 h 90"/>
                <a:gd name="T52" fmla="*/ 137 w 151"/>
                <a:gd name="T53" fmla="*/ 53 h 90"/>
                <a:gd name="T54" fmla="*/ 140 w 151"/>
                <a:gd name="T55" fmla="*/ 45 h 90"/>
                <a:gd name="T56" fmla="*/ 144 w 151"/>
                <a:gd name="T57" fmla="*/ 37 h 90"/>
                <a:gd name="T58" fmla="*/ 147 w 151"/>
                <a:gd name="T59" fmla="*/ 29 h 90"/>
                <a:gd name="T60" fmla="*/ 150 w 151"/>
                <a:gd name="T61" fmla="*/ 20 h 90"/>
                <a:gd name="T62" fmla="*/ 151 w 151"/>
                <a:gd name="T63" fmla="*/ 10 h 90"/>
                <a:gd name="T64" fmla="*/ 151 w 151"/>
                <a:gd name="T65" fmla="*/ 0 h 90"/>
                <a:gd name="T66" fmla="*/ 0 w 151"/>
                <a:gd name="T67" fmla="*/ 0 h 90"/>
                <a:gd name="T68" fmla="*/ 0 w 151"/>
                <a:gd name="T69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90">
                  <a:moveTo>
                    <a:pt x="0" y="14"/>
                  </a:moveTo>
                  <a:lnTo>
                    <a:pt x="0" y="22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6" y="44"/>
                  </a:lnTo>
                  <a:lnTo>
                    <a:pt x="9" y="50"/>
                  </a:lnTo>
                  <a:lnTo>
                    <a:pt x="14" y="56"/>
                  </a:lnTo>
                  <a:lnTo>
                    <a:pt x="18" y="62"/>
                  </a:lnTo>
                  <a:lnTo>
                    <a:pt x="23" y="67"/>
                  </a:lnTo>
                  <a:lnTo>
                    <a:pt x="29" y="72"/>
                  </a:lnTo>
                  <a:lnTo>
                    <a:pt x="34" y="76"/>
                  </a:lnTo>
                  <a:lnTo>
                    <a:pt x="40" y="81"/>
                  </a:lnTo>
                  <a:lnTo>
                    <a:pt x="47" y="84"/>
                  </a:lnTo>
                  <a:lnTo>
                    <a:pt x="54" y="87"/>
                  </a:lnTo>
                  <a:lnTo>
                    <a:pt x="61" y="89"/>
                  </a:lnTo>
                  <a:lnTo>
                    <a:pt x="68" y="90"/>
                  </a:lnTo>
                  <a:lnTo>
                    <a:pt x="76" y="90"/>
                  </a:lnTo>
                  <a:lnTo>
                    <a:pt x="83" y="90"/>
                  </a:lnTo>
                  <a:lnTo>
                    <a:pt x="90" y="89"/>
                  </a:lnTo>
                  <a:lnTo>
                    <a:pt x="96" y="87"/>
                  </a:lnTo>
                  <a:lnTo>
                    <a:pt x="103" y="83"/>
                  </a:lnTo>
                  <a:lnTo>
                    <a:pt x="109" y="80"/>
                  </a:lnTo>
                  <a:lnTo>
                    <a:pt x="116" y="76"/>
                  </a:lnTo>
                  <a:lnTo>
                    <a:pt x="121" y="71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7" y="53"/>
                  </a:lnTo>
                  <a:lnTo>
                    <a:pt x="140" y="45"/>
                  </a:lnTo>
                  <a:lnTo>
                    <a:pt x="144" y="37"/>
                  </a:lnTo>
                  <a:lnTo>
                    <a:pt x="147" y="29"/>
                  </a:lnTo>
                  <a:lnTo>
                    <a:pt x="150" y="20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3" name="Rectangle 4607"/>
            <p:cNvSpPr>
              <a:spLocks noChangeArrowheads="1"/>
            </p:cNvSpPr>
            <p:nvPr/>
          </p:nvSpPr>
          <p:spPr bwMode="auto">
            <a:xfrm>
              <a:off x="7258050" y="4837113"/>
              <a:ext cx="4762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6750524" y="3937191"/>
            <a:ext cx="766302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Focus on Usability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186238" y="791502"/>
            <a:ext cx="771525" cy="62188"/>
            <a:chOff x="-170626" y="0"/>
            <a:chExt cx="13534857" cy="166915"/>
          </a:xfrm>
        </p:grpSpPr>
        <p:sp>
          <p:nvSpPr>
            <p:cNvPr id="126" name="Parallelogram 125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8" name="Parallelogram 127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2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95" y="963232"/>
            <a:ext cx="3972152" cy="2349588"/>
          </a:xfrm>
        </p:spPr>
      </p:pic>
      <p:sp>
        <p:nvSpPr>
          <p:cNvPr id="3" name="Rectangle 2"/>
          <p:cNvSpPr/>
          <p:nvPr/>
        </p:nvSpPr>
        <p:spPr>
          <a:xfrm>
            <a:off x="-66656" y="451808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open source formerly community edition</a:t>
            </a:r>
            <a:endParaRPr lang="el-GR" sz="1100" i="1" dirty="0"/>
          </a:p>
        </p:txBody>
      </p:sp>
    </p:spTree>
    <p:extLst>
      <p:ext uri="{BB962C8B-B14F-4D97-AF65-F5344CB8AC3E}">
        <p14:creationId xmlns:p14="http://schemas.microsoft.com/office/powerpoint/2010/main" val="372866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500"/>
            <a:ext cx="7632848" cy="857250"/>
          </a:xfrm>
        </p:spPr>
        <p:txBody>
          <a:bodyPr/>
          <a:lstStyle/>
          <a:p>
            <a:r>
              <a:rPr lang="en-US" dirty="0"/>
              <a:t>TIMELINE</a:t>
            </a:r>
            <a:endParaRPr lang="el-GR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181889" y="2119879"/>
            <a:ext cx="5911852" cy="1243959"/>
            <a:chOff x="824992" y="2357249"/>
            <a:chExt cx="10509959" cy="2211482"/>
          </a:xfrm>
          <a:solidFill>
            <a:schemeClr val="bg1">
              <a:lumMod val="9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05" name="Freeform 5"/>
            <p:cNvSpPr>
              <a:spLocks/>
            </p:cNvSpPr>
            <p:nvPr/>
          </p:nvSpPr>
          <p:spPr bwMode="auto">
            <a:xfrm>
              <a:off x="7753422" y="2357249"/>
              <a:ext cx="1844943" cy="1436945"/>
            </a:xfrm>
            <a:custGeom>
              <a:avLst/>
              <a:gdLst>
                <a:gd name="T0" fmla="*/ 0 w 828"/>
                <a:gd name="T1" fmla="*/ 296 h 644"/>
                <a:gd name="T2" fmla="*/ 111 w 828"/>
                <a:gd name="T3" fmla="*/ 328 h 644"/>
                <a:gd name="T4" fmla="*/ 111 w 828"/>
                <a:gd name="T5" fmla="*/ 453 h 644"/>
                <a:gd name="T6" fmla="*/ 691 w 828"/>
                <a:gd name="T7" fmla="*/ 644 h 644"/>
                <a:gd name="T8" fmla="*/ 828 w 828"/>
                <a:gd name="T9" fmla="*/ 618 h 644"/>
                <a:gd name="T10" fmla="*/ 824 w 828"/>
                <a:gd name="T11" fmla="*/ 490 h 644"/>
                <a:gd name="T12" fmla="*/ 0 w 828"/>
                <a:gd name="T13" fmla="*/ 29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8" h="644">
                  <a:moveTo>
                    <a:pt x="0" y="296"/>
                  </a:moveTo>
                  <a:cubicBezTo>
                    <a:pt x="111" y="328"/>
                    <a:pt x="111" y="328"/>
                    <a:pt x="111" y="328"/>
                  </a:cubicBezTo>
                  <a:cubicBezTo>
                    <a:pt x="111" y="453"/>
                    <a:pt x="111" y="453"/>
                    <a:pt x="111" y="453"/>
                  </a:cubicBezTo>
                  <a:cubicBezTo>
                    <a:pt x="111" y="453"/>
                    <a:pt x="423" y="249"/>
                    <a:pt x="691" y="644"/>
                  </a:cubicBezTo>
                  <a:cubicBezTo>
                    <a:pt x="828" y="618"/>
                    <a:pt x="828" y="618"/>
                    <a:pt x="828" y="618"/>
                  </a:cubicBezTo>
                  <a:cubicBezTo>
                    <a:pt x="824" y="490"/>
                    <a:pt x="824" y="490"/>
                    <a:pt x="824" y="490"/>
                  </a:cubicBezTo>
                  <a:cubicBezTo>
                    <a:pt x="824" y="490"/>
                    <a:pt x="492" y="0"/>
                    <a:pt x="0" y="296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9490950" y="3131786"/>
              <a:ext cx="1844001" cy="1436945"/>
            </a:xfrm>
            <a:custGeom>
              <a:avLst/>
              <a:gdLst>
                <a:gd name="T0" fmla="*/ 0 w 828"/>
                <a:gd name="T1" fmla="*/ 346 h 644"/>
                <a:gd name="T2" fmla="*/ 111 w 828"/>
                <a:gd name="T3" fmla="*/ 314 h 644"/>
                <a:gd name="T4" fmla="*/ 112 w 828"/>
                <a:gd name="T5" fmla="*/ 190 h 644"/>
                <a:gd name="T6" fmla="*/ 692 w 828"/>
                <a:gd name="T7" fmla="*/ 0 h 644"/>
                <a:gd name="T8" fmla="*/ 828 w 828"/>
                <a:gd name="T9" fmla="*/ 27 h 644"/>
                <a:gd name="T10" fmla="*/ 825 w 828"/>
                <a:gd name="T11" fmla="*/ 156 h 644"/>
                <a:gd name="T12" fmla="*/ 0 w 828"/>
                <a:gd name="T13" fmla="*/ 34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8" h="644">
                  <a:moveTo>
                    <a:pt x="0" y="346"/>
                  </a:moveTo>
                  <a:cubicBezTo>
                    <a:pt x="111" y="314"/>
                    <a:pt x="111" y="314"/>
                    <a:pt x="111" y="314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190"/>
                    <a:pt x="423" y="394"/>
                    <a:pt x="692" y="0"/>
                  </a:cubicBezTo>
                  <a:cubicBezTo>
                    <a:pt x="828" y="27"/>
                    <a:pt x="828" y="27"/>
                    <a:pt x="828" y="27"/>
                  </a:cubicBezTo>
                  <a:cubicBezTo>
                    <a:pt x="825" y="156"/>
                    <a:pt x="825" y="156"/>
                    <a:pt x="825" y="156"/>
                  </a:cubicBezTo>
                  <a:cubicBezTo>
                    <a:pt x="825" y="156"/>
                    <a:pt x="491" y="644"/>
                    <a:pt x="0" y="346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7" name="Freeform 7"/>
            <p:cNvSpPr>
              <a:spLocks/>
            </p:cNvSpPr>
            <p:nvPr/>
          </p:nvSpPr>
          <p:spPr bwMode="auto">
            <a:xfrm>
              <a:off x="824992" y="2357249"/>
              <a:ext cx="1842116" cy="1436945"/>
            </a:xfrm>
            <a:custGeom>
              <a:avLst/>
              <a:gdLst>
                <a:gd name="T0" fmla="*/ 0 w 827"/>
                <a:gd name="T1" fmla="*/ 296 h 644"/>
                <a:gd name="T2" fmla="*/ 111 w 827"/>
                <a:gd name="T3" fmla="*/ 328 h 644"/>
                <a:gd name="T4" fmla="*/ 111 w 827"/>
                <a:gd name="T5" fmla="*/ 453 h 644"/>
                <a:gd name="T6" fmla="*/ 691 w 827"/>
                <a:gd name="T7" fmla="*/ 644 h 644"/>
                <a:gd name="T8" fmla="*/ 827 w 827"/>
                <a:gd name="T9" fmla="*/ 618 h 644"/>
                <a:gd name="T10" fmla="*/ 824 w 827"/>
                <a:gd name="T11" fmla="*/ 490 h 644"/>
                <a:gd name="T12" fmla="*/ 0 w 827"/>
                <a:gd name="T13" fmla="*/ 29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7" h="644">
                  <a:moveTo>
                    <a:pt x="0" y="296"/>
                  </a:moveTo>
                  <a:cubicBezTo>
                    <a:pt x="111" y="328"/>
                    <a:pt x="111" y="328"/>
                    <a:pt x="111" y="328"/>
                  </a:cubicBezTo>
                  <a:cubicBezTo>
                    <a:pt x="111" y="453"/>
                    <a:pt x="111" y="453"/>
                    <a:pt x="111" y="453"/>
                  </a:cubicBezTo>
                  <a:cubicBezTo>
                    <a:pt x="111" y="453"/>
                    <a:pt x="423" y="249"/>
                    <a:pt x="691" y="644"/>
                  </a:cubicBezTo>
                  <a:cubicBezTo>
                    <a:pt x="827" y="618"/>
                    <a:pt x="827" y="618"/>
                    <a:pt x="827" y="618"/>
                  </a:cubicBezTo>
                  <a:cubicBezTo>
                    <a:pt x="824" y="490"/>
                    <a:pt x="824" y="490"/>
                    <a:pt x="824" y="490"/>
                  </a:cubicBezTo>
                  <a:cubicBezTo>
                    <a:pt x="824" y="490"/>
                    <a:pt x="492" y="0"/>
                    <a:pt x="0" y="296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>
              <a:off x="2559690" y="3131786"/>
              <a:ext cx="1846827" cy="1436945"/>
            </a:xfrm>
            <a:custGeom>
              <a:avLst/>
              <a:gdLst>
                <a:gd name="T0" fmla="*/ 0 w 829"/>
                <a:gd name="T1" fmla="*/ 346 h 644"/>
                <a:gd name="T2" fmla="*/ 112 w 829"/>
                <a:gd name="T3" fmla="*/ 314 h 644"/>
                <a:gd name="T4" fmla="*/ 112 w 829"/>
                <a:gd name="T5" fmla="*/ 190 h 644"/>
                <a:gd name="T6" fmla="*/ 693 w 829"/>
                <a:gd name="T7" fmla="*/ 0 h 644"/>
                <a:gd name="T8" fmla="*/ 829 w 829"/>
                <a:gd name="T9" fmla="*/ 27 h 644"/>
                <a:gd name="T10" fmla="*/ 825 w 829"/>
                <a:gd name="T11" fmla="*/ 156 h 644"/>
                <a:gd name="T12" fmla="*/ 0 w 829"/>
                <a:gd name="T13" fmla="*/ 34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644">
                  <a:moveTo>
                    <a:pt x="0" y="346"/>
                  </a:moveTo>
                  <a:cubicBezTo>
                    <a:pt x="112" y="314"/>
                    <a:pt x="112" y="314"/>
                    <a:pt x="112" y="314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190"/>
                    <a:pt x="423" y="394"/>
                    <a:pt x="693" y="0"/>
                  </a:cubicBezTo>
                  <a:cubicBezTo>
                    <a:pt x="829" y="27"/>
                    <a:pt x="829" y="27"/>
                    <a:pt x="829" y="27"/>
                  </a:cubicBezTo>
                  <a:cubicBezTo>
                    <a:pt x="825" y="156"/>
                    <a:pt x="825" y="156"/>
                    <a:pt x="825" y="156"/>
                  </a:cubicBezTo>
                  <a:cubicBezTo>
                    <a:pt x="825" y="156"/>
                    <a:pt x="491" y="644"/>
                    <a:pt x="0" y="346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9" name="Freeform 9"/>
            <p:cNvSpPr>
              <a:spLocks/>
            </p:cNvSpPr>
            <p:nvPr/>
          </p:nvSpPr>
          <p:spPr bwMode="auto">
            <a:xfrm>
              <a:off x="4301932" y="2357249"/>
              <a:ext cx="1841174" cy="1436945"/>
            </a:xfrm>
            <a:custGeom>
              <a:avLst/>
              <a:gdLst>
                <a:gd name="T0" fmla="*/ 0 w 827"/>
                <a:gd name="T1" fmla="*/ 296 h 644"/>
                <a:gd name="T2" fmla="*/ 111 w 827"/>
                <a:gd name="T3" fmla="*/ 328 h 644"/>
                <a:gd name="T4" fmla="*/ 111 w 827"/>
                <a:gd name="T5" fmla="*/ 453 h 644"/>
                <a:gd name="T6" fmla="*/ 691 w 827"/>
                <a:gd name="T7" fmla="*/ 644 h 644"/>
                <a:gd name="T8" fmla="*/ 827 w 827"/>
                <a:gd name="T9" fmla="*/ 618 h 644"/>
                <a:gd name="T10" fmla="*/ 824 w 827"/>
                <a:gd name="T11" fmla="*/ 490 h 644"/>
                <a:gd name="T12" fmla="*/ 0 w 827"/>
                <a:gd name="T13" fmla="*/ 29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7" h="644">
                  <a:moveTo>
                    <a:pt x="0" y="296"/>
                  </a:moveTo>
                  <a:cubicBezTo>
                    <a:pt x="111" y="328"/>
                    <a:pt x="111" y="328"/>
                    <a:pt x="111" y="328"/>
                  </a:cubicBezTo>
                  <a:cubicBezTo>
                    <a:pt x="111" y="453"/>
                    <a:pt x="111" y="453"/>
                    <a:pt x="111" y="453"/>
                  </a:cubicBezTo>
                  <a:cubicBezTo>
                    <a:pt x="111" y="453"/>
                    <a:pt x="423" y="249"/>
                    <a:pt x="691" y="644"/>
                  </a:cubicBezTo>
                  <a:cubicBezTo>
                    <a:pt x="827" y="618"/>
                    <a:pt x="827" y="618"/>
                    <a:pt x="827" y="618"/>
                  </a:cubicBezTo>
                  <a:cubicBezTo>
                    <a:pt x="824" y="490"/>
                    <a:pt x="824" y="490"/>
                    <a:pt x="824" y="490"/>
                  </a:cubicBezTo>
                  <a:cubicBezTo>
                    <a:pt x="824" y="490"/>
                    <a:pt x="492" y="0"/>
                    <a:pt x="0" y="296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auto">
            <a:xfrm>
              <a:off x="6036626" y="3131786"/>
              <a:ext cx="1846827" cy="1436945"/>
            </a:xfrm>
            <a:custGeom>
              <a:avLst/>
              <a:gdLst>
                <a:gd name="T0" fmla="*/ 0 w 829"/>
                <a:gd name="T1" fmla="*/ 346 h 644"/>
                <a:gd name="T2" fmla="*/ 112 w 829"/>
                <a:gd name="T3" fmla="*/ 314 h 644"/>
                <a:gd name="T4" fmla="*/ 112 w 829"/>
                <a:gd name="T5" fmla="*/ 190 h 644"/>
                <a:gd name="T6" fmla="*/ 693 w 829"/>
                <a:gd name="T7" fmla="*/ 0 h 644"/>
                <a:gd name="T8" fmla="*/ 829 w 829"/>
                <a:gd name="T9" fmla="*/ 27 h 644"/>
                <a:gd name="T10" fmla="*/ 825 w 829"/>
                <a:gd name="T11" fmla="*/ 156 h 644"/>
                <a:gd name="T12" fmla="*/ 0 w 829"/>
                <a:gd name="T13" fmla="*/ 34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644">
                  <a:moveTo>
                    <a:pt x="0" y="346"/>
                  </a:moveTo>
                  <a:cubicBezTo>
                    <a:pt x="112" y="314"/>
                    <a:pt x="112" y="314"/>
                    <a:pt x="112" y="314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190"/>
                    <a:pt x="423" y="394"/>
                    <a:pt x="693" y="0"/>
                  </a:cubicBezTo>
                  <a:cubicBezTo>
                    <a:pt x="829" y="27"/>
                    <a:pt x="829" y="27"/>
                    <a:pt x="829" y="27"/>
                  </a:cubicBezTo>
                  <a:cubicBezTo>
                    <a:pt x="825" y="156"/>
                    <a:pt x="825" y="156"/>
                    <a:pt x="825" y="156"/>
                  </a:cubicBezTo>
                  <a:cubicBezTo>
                    <a:pt x="825" y="156"/>
                    <a:pt x="491" y="644"/>
                    <a:pt x="0" y="346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11" name="Oval 12"/>
          <p:cNvSpPr>
            <a:spLocks noChangeArrowheads="1"/>
          </p:cNvSpPr>
          <p:nvPr/>
        </p:nvSpPr>
        <p:spPr bwMode="auto">
          <a:xfrm>
            <a:off x="220582" y="2715766"/>
            <a:ext cx="660406" cy="661466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2" name="Oval 11"/>
          <p:cNvSpPr>
            <a:spLocks noChangeArrowheads="1"/>
          </p:cNvSpPr>
          <p:nvPr/>
        </p:nvSpPr>
        <p:spPr bwMode="auto">
          <a:xfrm>
            <a:off x="285775" y="2780956"/>
            <a:ext cx="530021" cy="531081"/>
          </a:xfrm>
          <a:prstGeom prst="ellipse">
            <a:avLst/>
          </a:prstGeom>
          <a:solidFill>
            <a:srgbClr val="016AA3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3" name="Oval 14"/>
          <p:cNvSpPr>
            <a:spLocks noChangeArrowheads="1"/>
          </p:cNvSpPr>
          <p:nvPr/>
        </p:nvSpPr>
        <p:spPr bwMode="auto">
          <a:xfrm>
            <a:off x="1222851" y="2067330"/>
            <a:ext cx="658816" cy="660406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4" name="Oval 13"/>
          <p:cNvSpPr>
            <a:spLocks noChangeArrowheads="1"/>
          </p:cNvSpPr>
          <p:nvPr/>
        </p:nvSpPr>
        <p:spPr bwMode="auto">
          <a:xfrm>
            <a:off x="1286981" y="2131461"/>
            <a:ext cx="529491" cy="532141"/>
          </a:xfrm>
          <a:prstGeom prst="ellipse">
            <a:avLst/>
          </a:prstGeom>
          <a:solidFill>
            <a:srgbClr val="46B688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5" name="Oval 16"/>
          <p:cNvSpPr>
            <a:spLocks noChangeArrowheads="1"/>
          </p:cNvSpPr>
          <p:nvPr/>
        </p:nvSpPr>
        <p:spPr bwMode="auto">
          <a:xfrm>
            <a:off x="2165228" y="2715766"/>
            <a:ext cx="658816" cy="661466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6" name="Oval 15"/>
          <p:cNvSpPr>
            <a:spLocks noChangeArrowheads="1"/>
          </p:cNvSpPr>
          <p:nvPr/>
        </p:nvSpPr>
        <p:spPr bwMode="auto">
          <a:xfrm>
            <a:off x="2228830" y="2780956"/>
            <a:ext cx="530021" cy="531081"/>
          </a:xfrm>
          <a:prstGeom prst="ellipse">
            <a:avLst/>
          </a:prstGeom>
          <a:solidFill>
            <a:srgbClr val="FEA34F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7" name="Oval 18"/>
          <p:cNvSpPr>
            <a:spLocks noChangeArrowheads="1"/>
          </p:cNvSpPr>
          <p:nvPr/>
        </p:nvSpPr>
        <p:spPr bwMode="auto">
          <a:xfrm>
            <a:off x="3173327" y="2067330"/>
            <a:ext cx="660406" cy="660406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8" name="Oval 17"/>
          <p:cNvSpPr>
            <a:spLocks noChangeArrowheads="1"/>
          </p:cNvSpPr>
          <p:nvPr/>
        </p:nvSpPr>
        <p:spPr bwMode="auto">
          <a:xfrm>
            <a:off x="3238519" y="2131461"/>
            <a:ext cx="530021" cy="532141"/>
          </a:xfrm>
          <a:prstGeom prst="ellipse">
            <a:avLst/>
          </a:prstGeom>
          <a:solidFill>
            <a:srgbClr val="016AA3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9" name="Oval 20"/>
          <p:cNvSpPr>
            <a:spLocks noChangeArrowheads="1"/>
          </p:cNvSpPr>
          <p:nvPr/>
        </p:nvSpPr>
        <p:spPr bwMode="auto">
          <a:xfrm>
            <a:off x="4116763" y="2715766"/>
            <a:ext cx="660406" cy="661466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0" name="Oval 19"/>
          <p:cNvSpPr>
            <a:spLocks noChangeArrowheads="1"/>
          </p:cNvSpPr>
          <p:nvPr/>
        </p:nvSpPr>
        <p:spPr bwMode="auto">
          <a:xfrm>
            <a:off x="4181956" y="2780956"/>
            <a:ext cx="530021" cy="531081"/>
          </a:xfrm>
          <a:prstGeom prst="ellipse">
            <a:avLst/>
          </a:prstGeom>
          <a:solidFill>
            <a:srgbClr val="46B688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1" name="Oval 22"/>
          <p:cNvSpPr>
            <a:spLocks noChangeArrowheads="1"/>
          </p:cNvSpPr>
          <p:nvPr/>
        </p:nvSpPr>
        <p:spPr bwMode="auto">
          <a:xfrm>
            <a:off x="5116913" y="2067330"/>
            <a:ext cx="658816" cy="660406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2" name="Oval 21"/>
          <p:cNvSpPr>
            <a:spLocks noChangeArrowheads="1"/>
          </p:cNvSpPr>
          <p:nvPr/>
        </p:nvSpPr>
        <p:spPr bwMode="auto">
          <a:xfrm>
            <a:off x="5180515" y="2131461"/>
            <a:ext cx="530021" cy="532141"/>
          </a:xfrm>
          <a:prstGeom prst="ellipse">
            <a:avLst/>
          </a:prstGeom>
          <a:solidFill>
            <a:srgbClr val="FEA34F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3" name="TextBox 122"/>
          <p:cNvSpPr txBox="1"/>
          <p:nvPr/>
        </p:nvSpPr>
        <p:spPr>
          <a:xfrm>
            <a:off x="287791" y="1553297"/>
            <a:ext cx="482504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/>
              <a:t> </a:t>
            </a:r>
          </a:p>
          <a:p>
            <a:r>
              <a:rPr lang="en-US" sz="900" b="1" dirty="0"/>
              <a:t>Magento</a:t>
            </a:r>
          </a:p>
          <a:p>
            <a:r>
              <a:rPr lang="en-US" sz="900" b="1" dirty="0"/>
              <a:t>EU E-shop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94014" y="1972412"/>
            <a:ext cx="893369" cy="95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19" dirty="0"/>
              <a:t>2011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21122" y="3411746"/>
            <a:ext cx="1303242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/>
              <a:t>Changed Website Provider </a:t>
            </a:r>
          </a:p>
          <a:p>
            <a:r>
              <a:rPr lang="en-US" sz="900" b="1" dirty="0"/>
              <a:t>Spanish E-shop</a:t>
            </a:r>
          </a:p>
          <a:p>
            <a:r>
              <a:rPr lang="en-US" sz="900" b="1" dirty="0"/>
              <a:t>Greek Website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821120" y="4276668"/>
            <a:ext cx="893369" cy="95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19" dirty="0"/>
              <a:t>2012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781562" y="3412510"/>
            <a:ext cx="12182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/>
              <a:t>Mobile Website</a:t>
            </a:r>
          </a:p>
          <a:p>
            <a:r>
              <a:rPr lang="en-US" sz="900" b="1" dirty="0"/>
              <a:t>E-Learning for Employees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781560" y="3700604"/>
            <a:ext cx="893369" cy="95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19" dirty="0"/>
              <a:t>MAR 2016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028457" y="1727971"/>
            <a:ext cx="577081" cy="2539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/>
              <a:t>UK E-shop</a:t>
            </a:r>
          </a:p>
          <a:p>
            <a:r>
              <a:rPr lang="en-US" sz="750" b="1" dirty="0"/>
              <a:t>FOE Campaign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054895" y="1996645"/>
            <a:ext cx="893369" cy="95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19" dirty="0"/>
              <a:t>NOV 2016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25604" y="3412510"/>
            <a:ext cx="74539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/>
              <a:t>Server Upgrade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25604" y="3550378"/>
            <a:ext cx="893369" cy="95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19" dirty="0"/>
              <a:t>FEB 2017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723644" y="1724256"/>
            <a:ext cx="128240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/>
              <a:t>E-Learning for Pharmacists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723643" y="1874654"/>
            <a:ext cx="893369" cy="95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19" dirty="0"/>
              <a:t>MAR 2017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5362307" y="2319887"/>
            <a:ext cx="161628" cy="161628"/>
            <a:chOff x="4319588" y="2492375"/>
            <a:chExt cx="287338" cy="287338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37" name="Freeform 372"/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8" name="Freeform 373"/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363279" y="2975440"/>
            <a:ext cx="160735" cy="161628"/>
            <a:chOff x="2025650" y="4786313"/>
            <a:chExt cx="285750" cy="287338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40" name="Freeform 565"/>
            <p:cNvSpPr>
              <a:spLocks noEditPoints="1"/>
            </p:cNvSpPr>
            <p:nvPr/>
          </p:nvSpPr>
          <p:spPr bwMode="auto">
            <a:xfrm>
              <a:off x="2025650" y="4786313"/>
              <a:ext cx="285750" cy="287338"/>
            </a:xfrm>
            <a:custGeom>
              <a:avLst/>
              <a:gdLst>
                <a:gd name="T0" fmla="*/ 812 w 903"/>
                <a:gd name="T1" fmla="*/ 500 h 903"/>
                <a:gd name="T2" fmla="*/ 810 w 903"/>
                <a:gd name="T3" fmla="*/ 505 h 903"/>
                <a:gd name="T4" fmla="*/ 806 w 903"/>
                <a:gd name="T5" fmla="*/ 509 h 903"/>
                <a:gd name="T6" fmla="*/ 800 w 903"/>
                <a:gd name="T7" fmla="*/ 511 h 903"/>
                <a:gd name="T8" fmla="*/ 105 w 903"/>
                <a:gd name="T9" fmla="*/ 511 h 903"/>
                <a:gd name="T10" fmla="*/ 99 w 903"/>
                <a:gd name="T11" fmla="*/ 510 h 903"/>
                <a:gd name="T12" fmla="*/ 95 w 903"/>
                <a:gd name="T13" fmla="*/ 507 h 903"/>
                <a:gd name="T14" fmla="*/ 92 w 903"/>
                <a:gd name="T15" fmla="*/ 502 h 903"/>
                <a:gd name="T16" fmla="*/ 90 w 903"/>
                <a:gd name="T17" fmla="*/ 496 h 903"/>
                <a:gd name="T18" fmla="*/ 90 w 903"/>
                <a:gd name="T19" fmla="*/ 105 h 903"/>
                <a:gd name="T20" fmla="*/ 92 w 903"/>
                <a:gd name="T21" fmla="*/ 100 h 903"/>
                <a:gd name="T22" fmla="*/ 95 w 903"/>
                <a:gd name="T23" fmla="*/ 94 h 903"/>
                <a:gd name="T24" fmla="*/ 99 w 903"/>
                <a:gd name="T25" fmla="*/ 91 h 903"/>
                <a:gd name="T26" fmla="*/ 105 w 903"/>
                <a:gd name="T27" fmla="*/ 90 h 903"/>
                <a:gd name="T28" fmla="*/ 800 w 903"/>
                <a:gd name="T29" fmla="*/ 90 h 903"/>
                <a:gd name="T30" fmla="*/ 806 w 903"/>
                <a:gd name="T31" fmla="*/ 92 h 903"/>
                <a:gd name="T32" fmla="*/ 810 w 903"/>
                <a:gd name="T33" fmla="*/ 96 h 903"/>
                <a:gd name="T34" fmla="*/ 812 w 903"/>
                <a:gd name="T35" fmla="*/ 102 h 903"/>
                <a:gd name="T36" fmla="*/ 813 w 903"/>
                <a:gd name="T37" fmla="*/ 496 h 903"/>
                <a:gd name="T38" fmla="*/ 15 w 903"/>
                <a:gd name="T39" fmla="*/ 0 h 903"/>
                <a:gd name="T40" fmla="*/ 9 w 903"/>
                <a:gd name="T41" fmla="*/ 1 h 903"/>
                <a:gd name="T42" fmla="*/ 5 w 903"/>
                <a:gd name="T43" fmla="*/ 4 h 903"/>
                <a:gd name="T44" fmla="*/ 1 w 903"/>
                <a:gd name="T45" fmla="*/ 8 h 903"/>
                <a:gd name="T46" fmla="*/ 0 w 903"/>
                <a:gd name="T47" fmla="*/ 15 h 903"/>
                <a:gd name="T48" fmla="*/ 0 w 903"/>
                <a:gd name="T49" fmla="*/ 590 h 903"/>
                <a:gd name="T50" fmla="*/ 2 w 903"/>
                <a:gd name="T51" fmla="*/ 595 h 903"/>
                <a:gd name="T52" fmla="*/ 7 w 903"/>
                <a:gd name="T53" fmla="*/ 599 h 903"/>
                <a:gd name="T54" fmla="*/ 12 w 903"/>
                <a:gd name="T55" fmla="*/ 602 h 903"/>
                <a:gd name="T56" fmla="*/ 437 w 903"/>
                <a:gd name="T57" fmla="*/ 602 h 903"/>
                <a:gd name="T58" fmla="*/ 260 w 903"/>
                <a:gd name="T59" fmla="*/ 877 h 903"/>
                <a:gd name="T60" fmla="*/ 257 w 903"/>
                <a:gd name="T61" fmla="*/ 883 h 903"/>
                <a:gd name="T62" fmla="*/ 256 w 903"/>
                <a:gd name="T63" fmla="*/ 888 h 903"/>
                <a:gd name="T64" fmla="*/ 257 w 903"/>
                <a:gd name="T65" fmla="*/ 893 h 903"/>
                <a:gd name="T66" fmla="*/ 260 w 903"/>
                <a:gd name="T67" fmla="*/ 899 h 903"/>
                <a:gd name="T68" fmla="*/ 265 w 903"/>
                <a:gd name="T69" fmla="*/ 902 h 903"/>
                <a:gd name="T70" fmla="*/ 271 w 903"/>
                <a:gd name="T71" fmla="*/ 903 h 903"/>
                <a:gd name="T72" fmla="*/ 277 w 903"/>
                <a:gd name="T73" fmla="*/ 902 h 903"/>
                <a:gd name="T74" fmla="*/ 281 w 903"/>
                <a:gd name="T75" fmla="*/ 899 h 903"/>
                <a:gd name="T76" fmla="*/ 621 w 903"/>
                <a:gd name="T77" fmla="*/ 899 h 903"/>
                <a:gd name="T78" fmla="*/ 627 w 903"/>
                <a:gd name="T79" fmla="*/ 902 h 903"/>
                <a:gd name="T80" fmla="*/ 632 w 903"/>
                <a:gd name="T81" fmla="*/ 903 h 903"/>
                <a:gd name="T82" fmla="*/ 637 w 903"/>
                <a:gd name="T83" fmla="*/ 902 h 903"/>
                <a:gd name="T84" fmla="*/ 643 w 903"/>
                <a:gd name="T85" fmla="*/ 899 h 903"/>
                <a:gd name="T86" fmla="*/ 646 w 903"/>
                <a:gd name="T87" fmla="*/ 893 h 903"/>
                <a:gd name="T88" fmla="*/ 647 w 903"/>
                <a:gd name="T89" fmla="*/ 888 h 903"/>
                <a:gd name="T90" fmla="*/ 646 w 903"/>
                <a:gd name="T91" fmla="*/ 883 h 903"/>
                <a:gd name="T92" fmla="*/ 643 w 903"/>
                <a:gd name="T93" fmla="*/ 877 h 903"/>
                <a:gd name="T94" fmla="*/ 467 w 903"/>
                <a:gd name="T95" fmla="*/ 602 h 903"/>
                <a:gd name="T96" fmla="*/ 892 w 903"/>
                <a:gd name="T97" fmla="*/ 602 h 903"/>
                <a:gd name="T98" fmla="*/ 897 w 903"/>
                <a:gd name="T99" fmla="*/ 599 h 903"/>
                <a:gd name="T100" fmla="*/ 900 w 903"/>
                <a:gd name="T101" fmla="*/ 595 h 903"/>
                <a:gd name="T102" fmla="*/ 902 w 903"/>
                <a:gd name="T103" fmla="*/ 590 h 903"/>
                <a:gd name="T104" fmla="*/ 903 w 903"/>
                <a:gd name="T105" fmla="*/ 15 h 903"/>
                <a:gd name="T106" fmla="*/ 902 w 903"/>
                <a:gd name="T107" fmla="*/ 8 h 903"/>
                <a:gd name="T108" fmla="*/ 899 w 903"/>
                <a:gd name="T109" fmla="*/ 4 h 903"/>
                <a:gd name="T110" fmla="*/ 894 w 903"/>
                <a:gd name="T111" fmla="*/ 1 h 903"/>
                <a:gd name="T112" fmla="*/ 888 w 903"/>
                <a:gd name="T11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3" h="903">
                  <a:moveTo>
                    <a:pt x="813" y="496"/>
                  </a:moveTo>
                  <a:lnTo>
                    <a:pt x="812" y="500"/>
                  </a:lnTo>
                  <a:lnTo>
                    <a:pt x="811" y="502"/>
                  </a:lnTo>
                  <a:lnTo>
                    <a:pt x="810" y="505"/>
                  </a:lnTo>
                  <a:lnTo>
                    <a:pt x="808" y="507"/>
                  </a:lnTo>
                  <a:lnTo>
                    <a:pt x="806" y="509"/>
                  </a:lnTo>
                  <a:lnTo>
                    <a:pt x="804" y="510"/>
                  </a:lnTo>
                  <a:lnTo>
                    <a:pt x="800" y="511"/>
                  </a:lnTo>
                  <a:lnTo>
                    <a:pt x="797" y="511"/>
                  </a:lnTo>
                  <a:lnTo>
                    <a:pt x="105" y="511"/>
                  </a:lnTo>
                  <a:lnTo>
                    <a:pt x="102" y="511"/>
                  </a:lnTo>
                  <a:lnTo>
                    <a:pt x="99" y="510"/>
                  </a:lnTo>
                  <a:lnTo>
                    <a:pt x="97" y="509"/>
                  </a:lnTo>
                  <a:lnTo>
                    <a:pt x="95" y="507"/>
                  </a:lnTo>
                  <a:lnTo>
                    <a:pt x="93" y="505"/>
                  </a:lnTo>
                  <a:lnTo>
                    <a:pt x="92" y="502"/>
                  </a:lnTo>
                  <a:lnTo>
                    <a:pt x="90" y="500"/>
                  </a:lnTo>
                  <a:lnTo>
                    <a:pt x="90" y="496"/>
                  </a:lnTo>
                  <a:lnTo>
                    <a:pt x="90" y="316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3" y="96"/>
                  </a:lnTo>
                  <a:lnTo>
                    <a:pt x="95" y="94"/>
                  </a:lnTo>
                  <a:lnTo>
                    <a:pt x="97" y="92"/>
                  </a:lnTo>
                  <a:lnTo>
                    <a:pt x="99" y="91"/>
                  </a:lnTo>
                  <a:lnTo>
                    <a:pt x="102" y="90"/>
                  </a:lnTo>
                  <a:lnTo>
                    <a:pt x="105" y="90"/>
                  </a:lnTo>
                  <a:lnTo>
                    <a:pt x="798" y="90"/>
                  </a:lnTo>
                  <a:lnTo>
                    <a:pt x="800" y="90"/>
                  </a:lnTo>
                  <a:lnTo>
                    <a:pt x="804" y="91"/>
                  </a:lnTo>
                  <a:lnTo>
                    <a:pt x="806" y="92"/>
                  </a:lnTo>
                  <a:lnTo>
                    <a:pt x="808" y="94"/>
                  </a:lnTo>
                  <a:lnTo>
                    <a:pt x="810" y="96"/>
                  </a:lnTo>
                  <a:lnTo>
                    <a:pt x="811" y="100"/>
                  </a:lnTo>
                  <a:lnTo>
                    <a:pt x="812" y="102"/>
                  </a:lnTo>
                  <a:lnTo>
                    <a:pt x="813" y="105"/>
                  </a:lnTo>
                  <a:lnTo>
                    <a:pt x="813" y="496"/>
                  </a:lnTo>
                  <a:close/>
                  <a:moveTo>
                    <a:pt x="8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7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9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437" y="602"/>
                  </a:lnTo>
                  <a:lnTo>
                    <a:pt x="437" y="701"/>
                  </a:lnTo>
                  <a:lnTo>
                    <a:pt x="260" y="877"/>
                  </a:lnTo>
                  <a:lnTo>
                    <a:pt x="259" y="879"/>
                  </a:lnTo>
                  <a:lnTo>
                    <a:pt x="257" y="883"/>
                  </a:lnTo>
                  <a:lnTo>
                    <a:pt x="256" y="885"/>
                  </a:lnTo>
                  <a:lnTo>
                    <a:pt x="256" y="888"/>
                  </a:lnTo>
                  <a:lnTo>
                    <a:pt x="256" y="891"/>
                  </a:lnTo>
                  <a:lnTo>
                    <a:pt x="257" y="893"/>
                  </a:lnTo>
                  <a:lnTo>
                    <a:pt x="259" y="897"/>
                  </a:lnTo>
                  <a:lnTo>
                    <a:pt x="260" y="899"/>
                  </a:lnTo>
                  <a:lnTo>
                    <a:pt x="263" y="901"/>
                  </a:lnTo>
                  <a:lnTo>
                    <a:pt x="265" y="902"/>
                  </a:lnTo>
                  <a:lnTo>
                    <a:pt x="268" y="903"/>
                  </a:lnTo>
                  <a:lnTo>
                    <a:pt x="271" y="903"/>
                  </a:lnTo>
                  <a:lnTo>
                    <a:pt x="274" y="903"/>
                  </a:lnTo>
                  <a:lnTo>
                    <a:pt x="277" y="902"/>
                  </a:lnTo>
                  <a:lnTo>
                    <a:pt x="279" y="901"/>
                  </a:lnTo>
                  <a:lnTo>
                    <a:pt x="281" y="899"/>
                  </a:lnTo>
                  <a:lnTo>
                    <a:pt x="452" y="728"/>
                  </a:lnTo>
                  <a:lnTo>
                    <a:pt x="621" y="899"/>
                  </a:lnTo>
                  <a:lnTo>
                    <a:pt x="623" y="901"/>
                  </a:lnTo>
                  <a:lnTo>
                    <a:pt x="627" y="902"/>
                  </a:lnTo>
                  <a:lnTo>
                    <a:pt x="629" y="903"/>
                  </a:lnTo>
                  <a:lnTo>
                    <a:pt x="632" y="903"/>
                  </a:lnTo>
                  <a:lnTo>
                    <a:pt x="635" y="903"/>
                  </a:lnTo>
                  <a:lnTo>
                    <a:pt x="637" y="902"/>
                  </a:lnTo>
                  <a:lnTo>
                    <a:pt x="641" y="901"/>
                  </a:lnTo>
                  <a:lnTo>
                    <a:pt x="643" y="899"/>
                  </a:lnTo>
                  <a:lnTo>
                    <a:pt x="645" y="897"/>
                  </a:lnTo>
                  <a:lnTo>
                    <a:pt x="646" y="893"/>
                  </a:lnTo>
                  <a:lnTo>
                    <a:pt x="647" y="891"/>
                  </a:lnTo>
                  <a:lnTo>
                    <a:pt x="647" y="888"/>
                  </a:lnTo>
                  <a:lnTo>
                    <a:pt x="647" y="885"/>
                  </a:lnTo>
                  <a:lnTo>
                    <a:pt x="646" y="883"/>
                  </a:lnTo>
                  <a:lnTo>
                    <a:pt x="645" y="879"/>
                  </a:lnTo>
                  <a:lnTo>
                    <a:pt x="643" y="877"/>
                  </a:lnTo>
                  <a:lnTo>
                    <a:pt x="467" y="701"/>
                  </a:lnTo>
                  <a:lnTo>
                    <a:pt x="467" y="602"/>
                  </a:lnTo>
                  <a:lnTo>
                    <a:pt x="888" y="602"/>
                  </a:lnTo>
                  <a:lnTo>
                    <a:pt x="892" y="602"/>
                  </a:lnTo>
                  <a:lnTo>
                    <a:pt x="894" y="601"/>
                  </a:lnTo>
                  <a:lnTo>
                    <a:pt x="897" y="599"/>
                  </a:lnTo>
                  <a:lnTo>
                    <a:pt x="899" y="597"/>
                  </a:lnTo>
                  <a:lnTo>
                    <a:pt x="900" y="595"/>
                  </a:lnTo>
                  <a:lnTo>
                    <a:pt x="902" y="593"/>
                  </a:lnTo>
                  <a:lnTo>
                    <a:pt x="902" y="590"/>
                  </a:lnTo>
                  <a:lnTo>
                    <a:pt x="903" y="587"/>
                  </a:lnTo>
                  <a:lnTo>
                    <a:pt x="903" y="15"/>
                  </a:lnTo>
                  <a:lnTo>
                    <a:pt x="902" y="12"/>
                  </a:lnTo>
                  <a:lnTo>
                    <a:pt x="902" y="8"/>
                  </a:lnTo>
                  <a:lnTo>
                    <a:pt x="900" y="6"/>
                  </a:lnTo>
                  <a:lnTo>
                    <a:pt x="899" y="4"/>
                  </a:lnTo>
                  <a:lnTo>
                    <a:pt x="897" y="2"/>
                  </a:lnTo>
                  <a:lnTo>
                    <a:pt x="894" y="1"/>
                  </a:lnTo>
                  <a:lnTo>
                    <a:pt x="892" y="0"/>
                  </a:lnTo>
                  <a:lnTo>
                    <a:pt x="8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1" name="Freeform 566"/>
            <p:cNvSpPr>
              <a:spLocks/>
            </p:cNvSpPr>
            <p:nvPr/>
          </p:nvSpPr>
          <p:spPr bwMode="auto">
            <a:xfrm>
              <a:off x="2054225" y="4843463"/>
              <a:ext cx="200025" cy="73025"/>
            </a:xfrm>
            <a:custGeom>
              <a:avLst/>
              <a:gdLst>
                <a:gd name="T0" fmla="*/ 151 w 632"/>
                <a:gd name="T1" fmla="*/ 151 h 226"/>
                <a:gd name="T2" fmla="*/ 157 w 632"/>
                <a:gd name="T3" fmla="*/ 149 h 226"/>
                <a:gd name="T4" fmla="*/ 161 w 632"/>
                <a:gd name="T5" fmla="*/ 146 h 226"/>
                <a:gd name="T6" fmla="*/ 288 w 632"/>
                <a:gd name="T7" fmla="*/ 217 h 226"/>
                <a:gd name="T8" fmla="*/ 292 w 632"/>
                <a:gd name="T9" fmla="*/ 223 h 226"/>
                <a:gd name="T10" fmla="*/ 299 w 632"/>
                <a:gd name="T11" fmla="*/ 226 h 226"/>
                <a:gd name="T12" fmla="*/ 302 w 632"/>
                <a:gd name="T13" fmla="*/ 226 h 226"/>
                <a:gd name="T14" fmla="*/ 307 w 632"/>
                <a:gd name="T15" fmla="*/ 225 h 226"/>
                <a:gd name="T16" fmla="*/ 313 w 632"/>
                <a:gd name="T17" fmla="*/ 222 h 226"/>
                <a:gd name="T18" fmla="*/ 471 w 632"/>
                <a:gd name="T19" fmla="*/ 191 h 226"/>
                <a:gd name="T20" fmla="*/ 477 w 632"/>
                <a:gd name="T21" fmla="*/ 195 h 226"/>
                <a:gd name="T22" fmla="*/ 483 w 632"/>
                <a:gd name="T23" fmla="*/ 196 h 226"/>
                <a:gd name="T24" fmla="*/ 488 w 632"/>
                <a:gd name="T25" fmla="*/ 194 h 226"/>
                <a:gd name="T26" fmla="*/ 494 w 632"/>
                <a:gd name="T27" fmla="*/ 191 h 226"/>
                <a:gd name="T28" fmla="*/ 631 w 632"/>
                <a:gd name="T29" fmla="*/ 23 h 226"/>
                <a:gd name="T30" fmla="*/ 632 w 632"/>
                <a:gd name="T31" fmla="*/ 16 h 226"/>
                <a:gd name="T32" fmla="*/ 632 w 632"/>
                <a:gd name="T33" fmla="*/ 11 h 226"/>
                <a:gd name="T34" fmla="*/ 629 w 632"/>
                <a:gd name="T35" fmla="*/ 5 h 226"/>
                <a:gd name="T36" fmla="*/ 625 w 632"/>
                <a:gd name="T37" fmla="*/ 2 h 226"/>
                <a:gd name="T38" fmla="*/ 619 w 632"/>
                <a:gd name="T39" fmla="*/ 0 h 226"/>
                <a:gd name="T40" fmla="*/ 613 w 632"/>
                <a:gd name="T41" fmla="*/ 1 h 226"/>
                <a:gd name="T42" fmla="*/ 607 w 632"/>
                <a:gd name="T43" fmla="*/ 3 h 226"/>
                <a:gd name="T44" fmla="*/ 481 w 632"/>
                <a:gd name="T45" fmla="*/ 159 h 226"/>
                <a:gd name="T46" fmla="*/ 415 w 632"/>
                <a:gd name="T47" fmla="*/ 93 h 226"/>
                <a:gd name="T48" fmla="*/ 409 w 632"/>
                <a:gd name="T49" fmla="*/ 91 h 226"/>
                <a:gd name="T50" fmla="*/ 404 w 632"/>
                <a:gd name="T51" fmla="*/ 91 h 226"/>
                <a:gd name="T52" fmla="*/ 398 w 632"/>
                <a:gd name="T53" fmla="*/ 93 h 226"/>
                <a:gd name="T54" fmla="*/ 307 w 632"/>
                <a:gd name="T55" fmla="*/ 185 h 226"/>
                <a:gd name="T56" fmla="*/ 247 w 632"/>
                <a:gd name="T57" fmla="*/ 39 h 226"/>
                <a:gd name="T58" fmla="*/ 242 w 632"/>
                <a:gd name="T59" fmla="*/ 34 h 226"/>
                <a:gd name="T60" fmla="*/ 234 w 632"/>
                <a:gd name="T61" fmla="*/ 33 h 226"/>
                <a:gd name="T62" fmla="*/ 227 w 632"/>
                <a:gd name="T63" fmla="*/ 35 h 226"/>
                <a:gd name="T64" fmla="*/ 144 w 632"/>
                <a:gd name="T65" fmla="*/ 121 h 226"/>
                <a:gd name="T66" fmla="*/ 12 w 632"/>
                <a:gd name="T67" fmla="*/ 121 h 226"/>
                <a:gd name="T68" fmla="*/ 7 w 632"/>
                <a:gd name="T69" fmla="*/ 123 h 226"/>
                <a:gd name="T70" fmla="*/ 3 w 632"/>
                <a:gd name="T71" fmla="*/ 128 h 226"/>
                <a:gd name="T72" fmla="*/ 0 w 632"/>
                <a:gd name="T73" fmla="*/ 133 h 226"/>
                <a:gd name="T74" fmla="*/ 0 w 632"/>
                <a:gd name="T75" fmla="*/ 138 h 226"/>
                <a:gd name="T76" fmla="*/ 3 w 632"/>
                <a:gd name="T77" fmla="*/ 144 h 226"/>
                <a:gd name="T78" fmla="*/ 7 w 632"/>
                <a:gd name="T79" fmla="*/ 148 h 226"/>
                <a:gd name="T80" fmla="*/ 12 w 632"/>
                <a:gd name="T81" fmla="*/ 150 h 226"/>
                <a:gd name="T82" fmla="*/ 15 w 632"/>
                <a:gd name="T83" fmla="*/ 1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2" h="226">
                  <a:moveTo>
                    <a:pt x="15" y="151"/>
                  </a:moveTo>
                  <a:lnTo>
                    <a:pt x="151" y="151"/>
                  </a:lnTo>
                  <a:lnTo>
                    <a:pt x="154" y="150"/>
                  </a:lnTo>
                  <a:lnTo>
                    <a:pt x="157" y="149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230" y="75"/>
                  </a:lnTo>
                  <a:lnTo>
                    <a:pt x="288" y="217"/>
                  </a:lnTo>
                  <a:lnTo>
                    <a:pt x="289" y="220"/>
                  </a:lnTo>
                  <a:lnTo>
                    <a:pt x="292" y="223"/>
                  </a:lnTo>
                  <a:lnTo>
                    <a:pt x="294" y="224"/>
                  </a:lnTo>
                  <a:lnTo>
                    <a:pt x="299" y="226"/>
                  </a:lnTo>
                  <a:lnTo>
                    <a:pt x="300" y="226"/>
                  </a:lnTo>
                  <a:lnTo>
                    <a:pt x="302" y="226"/>
                  </a:lnTo>
                  <a:lnTo>
                    <a:pt x="304" y="226"/>
                  </a:lnTo>
                  <a:lnTo>
                    <a:pt x="307" y="225"/>
                  </a:lnTo>
                  <a:lnTo>
                    <a:pt x="309" y="223"/>
                  </a:lnTo>
                  <a:lnTo>
                    <a:pt x="313" y="222"/>
                  </a:lnTo>
                  <a:lnTo>
                    <a:pt x="407" y="127"/>
                  </a:lnTo>
                  <a:lnTo>
                    <a:pt x="471" y="191"/>
                  </a:lnTo>
                  <a:lnTo>
                    <a:pt x="473" y="193"/>
                  </a:lnTo>
                  <a:lnTo>
                    <a:pt x="477" y="195"/>
                  </a:lnTo>
                  <a:lnTo>
                    <a:pt x="480" y="196"/>
                  </a:lnTo>
                  <a:lnTo>
                    <a:pt x="483" y="196"/>
                  </a:lnTo>
                  <a:lnTo>
                    <a:pt x="486" y="195"/>
                  </a:lnTo>
                  <a:lnTo>
                    <a:pt x="488" y="194"/>
                  </a:lnTo>
                  <a:lnTo>
                    <a:pt x="492" y="193"/>
                  </a:lnTo>
                  <a:lnTo>
                    <a:pt x="494" y="191"/>
                  </a:lnTo>
                  <a:lnTo>
                    <a:pt x="629" y="25"/>
                  </a:lnTo>
                  <a:lnTo>
                    <a:pt x="631" y="23"/>
                  </a:lnTo>
                  <a:lnTo>
                    <a:pt x="632" y="19"/>
                  </a:lnTo>
                  <a:lnTo>
                    <a:pt x="632" y="16"/>
                  </a:lnTo>
                  <a:lnTo>
                    <a:pt x="632" y="14"/>
                  </a:lnTo>
                  <a:lnTo>
                    <a:pt x="632" y="11"/>
                  </a:lnTo>
                  <a:lnTo>
                    <a:pt x="631" y="9"/>
                  </a:lnTo>
                  <a:lnTo>
                    <a:pt x="629" y="5"/>
                  </a:lnTo>
                  <a:lnTo>
                    <a:pt x="627" y="3"/>
                  </a:lnTo>
                  <a:lnTo>
                    <a:pt x="625" y="2"/>
                  </a:lnTo>
                  <a:lnTo>
                    <a:pt x="621" y="1"/>
                  </a:lnTo>
                  <a:lnTo>
                    <a:pt x="619" y="0"/>
                  </a:lnTo>
                  <a:lnTo>
                    <a:pt x="616" y="0"/>
                  </a:lnTo>
                  <a:lnTo>
                    <a:pt x="613" y="1"/>
                  </a:lnTo>
                  <a:lnTo>
                    <a:pt x="611" y="2"/>
                  </a:lnTo>
                  <a:lnTo>
                    <a:pt x="607" y="3"/>
                  </a:lnTo>
                  <a:lnTo>
                    <a:pt x="605" y="5"/>
                  </a:lnTo>
                  <a:lnTo>
                    <a:pt x="481" y="159"/>
                  </a:lnTo>
                  <a:lnTo>
                    <a:pt x="418" y="95"/>
                  </a:lnTo>
                  <a:lnTo>
                    <a:pt x="415" y="93"/>
                  </a:lnTo>
                  <a:lnTo>
                    <a:pt x="412" y="91"/>
                  </a:lnTo>
                  <a:lnTo>
                    <a:pt x="409" y="91"/>
                  </a:lnTo>
                  <a:lnTo>
                    <a:pt x="407" y="90"/>
                  </a:lnTo>
                  <a:lnTo>
                    <a:pt x="404" y="91"/>
                  </a:lnTo>
                  <a:lnTo>
                    <a:pt x="400" y="91"/>
                  </a:lnTo>
                  <a:lnTo>
                    <a:pt x="398" y="93"/>
                  </a:lnTo>
                  <a:lnTo>
                    <a:pt x="396" y="95"/>
                  </a:lnTo>
                  <a:lnTo>
                    <a:pt x="307" y="185"/>
                  </a:lnTo>
                  <a:lnTo>
                    <a:pt x="249" y="42"/>
                  </a:lnTo>
                  <a:lnTo>
                    <a:pt x="247" y="39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0" y="33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144" y="121"/>
                  </a:lnTo>
                  <a:lnTo>
                    <a:pt x="15" y="121"/>
                  </a:lnTo>
                  <a:lnTo>
                    <a:pt x="12" y="121"/>
                  </a:lnTo>
                  <a:lnTo>
                    <a:pt x="9" y="122"/>
                  </a:lnTo>
                  <a:lnTo>
                    <a:pt x="7" y="123"/>
                  </a:lnTo>
                  <a:lnTo>
                    <a:pt x="5" y="126"/>
                  </a:lnTo>
                  <a:lnTo>
                    <a:pt x="3" y="128"/>
                  </a:lnTo>
                  <a:lnTo>
                    <a:pt x="2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3" y="144"/>
                  </a:lnTo>
                  <a:lnTo>
                    <a:pt x="5" y="146"/>
                  </a:lnTo>
                  <a:lnTo>
                    <a:pt x="7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5" y="151"/>
                  </a:lnTo>
                  <a:lnTo>
                    <a:pt x="1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420640" y="2334130"/>
            <a:ext cx="160735" cy="126802"/>
            <a:chOff x="9883775" y="5410200"/>
            <a:chExt cx="285750" cy="225425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43" name="Freeform 3677"/>
            <p:cNvSpPr>
              <a:spLocks/>
            </p:cNvSpPr>
            <p:nvPr/>
          </p:nvSpPr>
          <p:spPr bwMode="auto">
            <a:xfrm>
              <a:off x="10052050" y="5445125"/>
              <a:ext cx="117475" cy="190500"/>
            </a:xfrm>
            <a:custGeom>
              <a:avLst/>
              <a:gdLst>
                <a:gd name="T0" fmla="*/ 201 w 296"/>
                <a:gd name="T1" fmla="*/ 285 h 482"/>
                <a:gd name="T2" fmla="*/ 168 w 296"/>
                <a:gd name="T3" fmla="*/ 275 h 482"/>
                <a:gd name="T4" fmla="*/ 153 w 296"/>
                <a:gd name="T5" fmla="*/ 238 h 482"/>
                <a:gd name="T6" fmla="*/ 163 w 296"/>
                <a:gd name="T7" fmla="*/ 230 h 482"/>
                <a:gd name="T8" fmla="*/ 176 w 296"/>
                <a:gd name="T9" fmla="*/ 219 h 482"/>
                <a:gd name="T10" fmla="*/ 185 w 296"/>
                <a:gd name="T11" fmla="*/ 201 h 482"/>
                <a:gd name="T12" fmla="*/ 190 w 296"/>
                <a:gd name="T13" fmla="*/ 175 h 482"/>
                <a:gd name="T14" fmla="*/ 198 w 296"/>
                <a:gd name="T15" fmla="*/ 167 h 482"/>
                <a:gd name="T16" fmla="*/ 201 w 296"/>
                <a:gd name="T17" fmla="*/ 158 h 482"/>
                <a:gd name="T18" fmla="*/ 205 w 296"/>
                <a:gd name="T19" fmla="*/ 133 h 482"/>
                <a:gd name="T20" fmla="*/ 205 w 296"/>
                <a:gd name="T21" fmla="*/ 122 h 482"/>
                <a:gd name="T22" fmla="*/ 201 w 296"/>
                <a:gd name="T23" fmla="*/ 110 h 482"/>
                <a:gd name="T24" fmla="*/ 195 w 296"/>
                <a:gd name="T25" fmla="*/ 101 h 482"/>
                <a:gd name="T26" fmla="*/ 205 w 296"/>
                <a:gd name="T27" fmla="*/ 76 h 482"/>
                <a:gd name="T28" fmla="*/ 208 w 296"/>
                <a:gd name="T29" fmla="*/ 59 h 482"/>
                <a:gd name="T30" fmla="*/ 205 w 296"/>
                <a:gd name="T31" fmla="*/ 43 h 482"/>
                <a:gd name="T32" fmla="*/ 200 w 296"/>
                <a:gd name="T33" fmla="*/ 31 h 482"/>
                <a:gd name="T34" fmla="*/ 192 w 296"/>
                <a:gd name="T35" fmla="*/ 22 h 482"/>
                <a:gd name="T36" fmla="*/ 171 w 296"/>
                <a:gd name="T37" fmla="*/ 9 h 482"/>
                <a:gd name="T38" fmla="*/ 145 w 296"/>
                <a:gd name="T39" fmla="*/ 2 h 482"/>
                <a:gd name="T40" fmla="*/ 118 w 296"/>
                <a:gd name="T41" fmla="*/ 0 h 482"/>
                <a:gd name="T42" fmla="*/ 95 w 296"/>
                <a:gd name="T43" fmla="*/ 2 h 482"/>
                <a:gd name="T44" fmla="*/ 70 w 296"/>
                <a:gd name="T45" fmla="*/ 7 h 482"/>
                <a:gd name="T46" fmla="*/ 50 w 296"/>
                <a:gd name="T47" fmla="*/ 17 h 482"/>
                <a:gd name="T48" fmla="*/ 36 w 296"/>
                <a:gd name="T49" fmla="*/ 32 h 482"/>
                <a:gd name="T50" fmla="*/ 16 w 296"/>
                <a:gd name="T51" fmla="*/ 36 h 482"/>
                <a:gd name="T52" fmla="*/ 7 w 296"/>
                <a:gd name="T53" fmla="*/ 44 h 482"/>
                <a:gd name="T54" fmla="*/ 4 w 296"/>
                <a:gd name="T55" fmla="*/ 57 h 482"/>
                <a:gd name="T56" fmla="*/ 4 w 296"/>
                <a:gd name="T57" fmla="*/ 71 h 482"/>
                <a:gd name="T58" fmla="*/ 13 w 296"/>
                <a:gd name="T59" fmla="*/ 99 h 482"/>
                <a:gd name="T60" fmla="*/ 5 w 296"/>
                <a:gd name="T61" fmla="*/ 110 h 482"/>
                <a:gd name="T62" fmla="*/ 0 w 296"/>
                <a:gd name="T63" fmla="*/ 121 h 482"/>
                <a:gd name="T64" fmla="*/ 0 w 296"/>
                <a:gd name="T65" fmla="*/ 133 h 482"/>
                <a:gd name="T66" fmla="*/ 4 w 296"/>
                <a:gd name="T67" fmla="*/ 158 h 482"/>
                <a:gd name="T68" fmla="*/ 9 w 296"/>
                <a:gd name="T69" fmla="*/ 167 h 482"/>
                <a:gd name="T70" fmla="*/ 15 w 296"/>
                <a:gd name="T71" fmla="*/ 175 h 482"/>
                <a:gd name="T72" fmla="*/ 20 w 296"/>
                <a:gd name="T73" fmla="*/ 199 h 482"/>
                <a:gd name="T74" fmla="*/ 31 w 296"/>
                <a:gd name="T75" fmla="*/ 217 h 482"/>
                <a:gd name="T76" fmla="*/ 43 w 296"/>
                <a:gd name="T77" fmla="*/ 230 h 482"/>
                <a:gd name="T78" fmla="*/ 56 w 296"/>
                <a:gd name="T79" fmla="*/ 238 h 482"/>
                <a:gd name="T80" fmla="*/ 43 w 296"/>
                <a:gd name="T81" fmla="*/ 274 h 482"/>
                <a:gd name="T82" fmla="*/ 42 w 296"/>
                <a:gd name="T83" fmla="*/ 287 h 482"/>
                <a:gd name="T84" fmla="*/ 61 w 296"/>
                <a:gd name="T85" fmla="*/ 302 h 482"/>
                <a:gd name="T86" fmla="*/ 73 w 296"/>
                <a:gd name="T87" fmla="*/ 318 h 482"/>
                <a:gd name="T88" fmla="*/ 79 w 296"/>
                <a:gd name="T89" fmla="*/ 332 h 482"/>
                <a:gd name="T90" fmla="*/ 81 w 296"/>
                <a:gd name="T91" fmla="*/ 482 h 482"/>
                <a:gd name="T92" fmla="*/ 289 w 296"/>
                <a:gd name="T93" fmla="*/ 481 h 482"/>
                <a:gd name="T94" fmla="*/ 295 w 296"/>
                <a:gd name="T95" fmla="*/ 474 h 482"/>
                <a:gd name="T96" fmla="*/ 296 w 296"/>
                <a:gd name="T97" fmla="*/ 334 h 482"/>
                <a:gd name="T98" fmla="*/ 293 w 296"/>
                <a:gd name="T99" fmla="*/ 323 h 482"/>
                <a:gd name="T100" fmla="*/ 278 w 296"/>
                <a:gd name="T101" fmla="*/ 312 h 482"/>
                <a:gd name="T102" fmla="*/ 217 w 296"/>
                <a:gd name="T103" fmla="*/ 29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482">
                  <a:moveTo>
                    <a:pt x="217" y="291"/>
                  </a:moveTo>
                  <a:lnTo>
                    <a:pt x="201" y="285"/>
                  </a:lnTo>
                  <a:lnTo>
                    <a:pt x="185" y="280"/>
                  </a:lnTo>
                  <a:lnTo>
                    <a:pt x="168" y="275"/>
                  </a:lnTo>
                  <a:lnTo>
                    <a:pt x="153" y="270"/>
                  </a:lnTo>
                  <a:lnTo>
                    <a:pt x="153" y="238"/>
                  </a:lnTo>
                  <a:lnTo>
                    <a:pt x="158" y="235"/>
                  </a:lnTo>
                  <a:lnTo>
                    <a:pt x="163" y="230"/>
                  </a:lnTo>
                  <a:lnTo>
                    <a:pt x="169" y="225"/>
                  </a:lnTo>
                  <a:lnTo>
                    <a:pt x="176" y="219"/>
                  </a:lnTo>
                  <a:lnTo>
                    <a:pt x="181" y="210"/>
                  </a:lnTo>
                  <a:lnTo>
                    <a:pt x="185" y="201"/>
                  </a:lnTo>
                  <a:lnTo>
                    <a:pt x="189" y="189"/>
                  </a:lnTo>
                  <a:lnTo>
                    <a:pt x="190" y="175"/>
                  </a:lnTo>
                  <a:lnTo>
                    <a:pt x="194" y="172"/>
                  </a:lnTo>
                  <a:lnTo>
                    <a:pt x="198" y="167"/>
                  </a:lnTo>
                  <a:lnTo>
                    <a:pt x="200" y="163"/>
                  </a:lnTo>
                  <a:lnTo>
                    <a:pt x="201" y="158"/>
                  </a:lnTo>
                  <a:lnTo>
                    <a:pt x="205" y="145"/>
                  </a:lnTo>
                  <a:lnTo>
                    <a:pt x="205" y="133"/>
                  </a:lnTo>
                  <a:lnTo>
                    <a:pt x="205" y="127"/>
                  </a:lnTo>
                  <a:lnTo>
                    <a:pt x="205" y="122"/>
                  </a:lnTo>
                  <a:lnTo>
                    <a:pt x="204" y="116"/>
                  </a:lnTo>
                  <a:lnTo>
                    <a:pt x="201" y="110"/>
                  </a:lnTo>
                  <a:lnTo>
                    <a:pt x="198" y="104"/>
                  </a:lnTo>
                  <a:lnTo>
                    <a:pt x="195" y="101"/>
                  </a:lnTo>
                  <a:lnTo>
                    <a:pt x="200" y="90"/>
                  </a:lnTo>
                  <a:lnTo>
                    <a:pt x="205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5" y="43"/>
                  </a:lnTo>
                  <a:lnTo>
                    <a:pt x="203" y="36"/>
                  </a:lnTo>
                  <a:lnTo>
                    <a:pt x="200" y="31"/>
                  </a:lnTo>
                  <a:lnTo>
                    <a:pt x="196" y="26"/>
                  </a:lnTo>
                  <a:lnTo>
                    <a:pt x="192" y="22"/>
                  </a:lnTo>
                  <a:lnTo>
                    <a:pt x="182" y="14"/>
                  </a:lnTo>
                  <a:lnTo>
                    <a:pt x="171" y="9"/>
                  </a:lnTo>
                  <a:lnTo>
                    <a:pt x="158" y="5"/>
                  </a:lnTo>
                  <a:lnTo>
                    <a:pt x="145" y="2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2" y="4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0" y="17"/>
                  </a:lnTo>
                  <a:lnTo>
                    <a:pt x="42" y="25"/>
                  </a:lnTo>
                  <a:lnTo>
                    <a:pt x="36" y="32"/>
                  </a:lnTo>
                  <a:lnTo>
                    <a:pt x="24" y="34"/>
                  </a:lnTo>
                  <a:lnTo>
                    <a:pt x="16" y="36"/>
                  </a:lnTo>
                  <a:lnTo>
                    <a:pt x="11" y="40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4" y="71"/>
                  </a:lnTo>
                  <a:lnTo>
                    <a:pt x="7" y="86"/>
                  </a:lnTo>
                  <a:lnTo>
                    <a:pt x="13" y="99"/>
                  </a:lnTo>
                  <a:lnTo>
                    <a:pt x="7" y="104"/>
                  </a:lnTo>
                  <a:lnTo>
                    <a:pt x="5" y="110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6" y="163"/>
                  </a:lnTo>
                  <a:lnTo>
                    <a:pt x="9" y="167"/>
                  </a:lnTo>
                  <a:lnTo>
                    <a:pt x="11" y="172"/>
                  </a:lnTo>
                  <a:lnTo>
                    <a:pt x="15" y="175"/>
                  </a:lnTo>
                  <a:lnTo>
                    <a:pt x="18" y="188"/>
                  </a:lnTo>
                  <a:lnTo>
                    <a:pt x="20" y="199"/>
                  </a:lnTo>
                  <a:lnTo>
                    <a:pt x="25" y="208"/>
                  </a:lnTo>
                  <a:lnTo>
                    <a:pt x="31" y="217"/>
                  </a:lnTo>
                  <a:lnTo>
                    <a:pt x="37" y="224"/>
                  </a:lnTo>
                  <a:lnTo>
                    <a:pt x="43" y="230"/>
                  </a:lnTo>
                  <a:lnTo>
                    <a:pt x="50" y="234"/>
                  </a:lnTo>
                  <a:lnTo>
                    <a:pt x="56" y="238"/>
                  </a:lnTo>
                  <a:lnTo>
                    <a:pt x="56" y="270"/>
                  </a:lnTo>
                  <a:lnTo>
                    <a:pt x="43" y="274"/>
                  </a:lnTo>
                  <a:lnTo>
                    <a:pt x="31" y="279"/>
                  </a:lnTo>
                  <a:lnTo>
                    <a:pt x="42" y="287"/>
                  </a:lnTo>
                  <a:lnTo>
                    <a:pt x="52" y="294"/>
                  </a:lnTo>
                  <a:lnTo>
                    <a:pt x="61" y="302"/>
                  </a:lnTo>
                  <a:lnTo>
                    <a:pt x="68" y="310"/>
                  </a:lnTo>
                  <a:lnTo>
                    <a:pt x="73" y="318"/>
                  </a:lnTo>
                  <a:lnTo>
                    <a:pt x="77" y="324"/>
                  </a:lnTo>
                  <a:lnTo>
                    <a:pt x="79" y="332"/>
                  </a:lnTo>
                  <a:lnTo>
                    <a:pt x="81" y="338"/>
                  </a:lnTo>
                  <a:lnTo>
                    <a:pt x="81" y="482"/>
                  </a:lnTo>
                  <a:lnTo>
                    <a:pt x="285" y="482"/>
                  </a:lnTo>
                  <a:lnTo>
                    <a:pt x="289" y="481"/>
                  </a:lnTo>
                  <a:lnTo>
                    <a:pt x="293" y="478"/>
                  </a:lnTo>
                  <a:lnTo>
                    <a:pt x="295" y="474"/>
                  </a:lnTo>
                  <a:lnTo>
                    <a:pt x="296" y="470"/>
                  </a:lnTo>
                  <a:lnTo>
                    <a:pt x="296" y="334"/>
                  </a:lnTo>
                  <a:lnTo>
                    <a:pt x="295" y="328"/>
                  </a:lnTo>
                  <a:lnTo>
                    <a:pt x="293" y="323"/>
                  </a:lnTo>
                  <a:lnTo>
                    <a:pt x="286" y="318"/>
                  </a:lnTo>
                  <a:lnTo>
                    <a:pt x="278" y="312"/>
                  </a:lnTo>
                  <a:lnTo>
                    <a:pt x="253" y="302"/>
                  </a:lnTo>
                  <a:lnTo>
                    <a:pt x="217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4" name="Freeform 3678"/>
            <p:cNvSpPr>
              <a:spLocks/>
            </p:cNvSpPr>
            <p:nvPr/>
          </p:nvSpPr>
          <p:spPr bwMode="auto">
            <a:xfrm>
              <a:off x="9883775" y="5410200"/>
              <a:ext cx="190500" cy="225425"/>
            </a:xfrm>
            <a:custGeom>
              <a:avLst/>
              <a:gdLst>
                <a:gd name="T0" fmla="*/ 421 w 480"/>
                <a:gd name="T1" fmla="*/ 374 h 569"/>
                <a:gd name="T2" fmla="*/ 339 w 480"/>
                <a:gd name="T3" fmla="*/ 333 h 569"/>
                <a:gd name="T4" fmla="*/ 312 w 480"/>
                <a:gd name="T5" fmla="*/ 276 h 569"/>
                <a:gd name="T6" fmla="*/ 316 w 480"/>
                <a:gd name="T7" fmla="*/ 272 h 569"/>
                <a:gd name="T8" fmla="*/ 339 w 480"/>
                <a:gd name="T9" fmla="*/ 226 h 569"/>
                <a:gd name="T10" fmla="*/ 340 w 480"/>
                <a:gd name="T11" fmla="*/ 214 h 569"/>
                <a:gd name="T12" fmla="*/ 345 w 480"/>
                <a:gd name="T13" fmla="*/ 199 h 569"/>
                <a:gd name="T14" fmla="*/ 353 w 480"/>
                <a:gd name="T15" fmla="*/ 190 h 569"/>
                <a:gd name="T16" fmla="*/ 360 w 480"/>
                <a:gd name="T17" fmla="*/ 176 h 569"/>
                <a:gd name="T18" fmla="*/ 361 w 480"/>
                <a:gd name="T19" fmla="*/ 168 h 569"/>
                <a:gd name="T20" fmla="*/ 361 w 480"/>
                <a:gd name="T21" fmla="*/ 159 h 569"/>
                <a:gd name="T22" fmla="*/ 356 w 480"/>
                <a:gd name="T23" fmla="*/ 135 h 569"/>
                <a:gd name="T24" fmla="*/ 347 w 480"/>
                <a:gd name="T25" fmla="*/ 126 h 569"/>
                <a:gd name="T26" fmla="*/ 356 w 480"/>
                <a:gd name="T27" fmla="*/ 100 h 569"/>
                <a:gd name="T28" fmla="*/ 358 w 480"/>
                <a:gd name="T29" fmla="*/ 85 h 569"/>
                <a:gd name="T30" fmla="*/ 358 w 480"/>
                <a:gd name="T31" fmla="*/ 71 h 569"/>
                <a:gd name="T32" fmla="*/ 357 w 480"/>
                <a:gd name="T33" fmla="*/ 54 h 569"/>
                <a:gd name="T34" fmla="*/ 353 w 480"/>
                <a:gd name="T35" fmla="*/ 44 h 569"/>
                <a:gd name="T36" fmla="*/ 349 w 480"/>
                <a:gd name="T37" fmla="*/ 37 h 569"/>
                <a:gd name="T38" fmla="*/ 340 w 480"/>
                <a:gd name="T39" fmla="*/ 27 h 569"/>
                <a:gd name="T40" fmla="*/ 329 w 480"/>
                <a:gd name="T41" fmla="*/ 18 h 569"/>
                <a:gd name="T42" fmla="*/ 298 w 480"/>
                <a:gd name="T43" fmla="*/ 5 h 569"/>
                <a:gd name="T44" fmla="*/ 270 w 480"/>
                <a:gd name="T45" fmla="*/ 0 h 569"/>
                <a:gd name="T46" fmla="*/ 254 w 480"/>
                <a:gd name="T47" fmla="*/ 0 h 569"/>
                <a:gd name="T48" fmla="*/ 235 w 480"/>
                <a:gd name="T49" fmla="*/ 0 h 569"/>
                <a:gd name="T50" fmla="*/ 218 w 480"/>
                <a:gd name="T51" fmla="*/ 3 h 569"/>
                <a:gd name="T52" fmla="*/ 205 w 480"/>
                <a:gd name="T53" fmla="*/ 6 h 569"/>
                <a:gd name="T54" fmla="*/ 194 w 480"/>
                <a:gd name="T55" fmla="*/ 10 h 569"/>
                <a:gd name="T56" fmla="*/ 158 w 480"/>
                <a:gd name="T57" fmla="*/ 39 h 569"/>
                <a:gd name="T58" fmla="*/ 155 w 480"/>
                <a:gd name="T59" fmla="*/ 44 h 569"/>
                <a:gd name="T60" fmla="*/ 141 w 480"/>
                <a:gd name="T61" fmla="*/ 45 h 569"/>
                <a:gd name="T62" fmla="*/ 133 w 480"/>
                <a:gd name="T63" fmla="*/ 48 h 569"/>
                <a:gd name="T64" fmla="*/ 127 w 480"/>
                <a:gd name="T65" fmla="*/ 51 h 569"/>
                <a:gd name="T66" fmla="*/ 123 w 480"/>
                <a:gd name="T67" fmla="*/ 57 h 569"/>
                <a:gd name="T68" fmla="*/ 119 w 480"/>
                <a:gd name="T69" fmla="*/ 66 h 569"/>
                <a:gd name="T70" fmla="*/ 118 w 480"/>
                <a:gd name="T71" fmla="*/ 73 h 569"/>
                <a:gd name="T72" fmla="*/ 118 w 480"/>
                <a:gd name="T73" fmla="*/ 82 h 569"/>
                <a:gd name="T74" fmla="*/ 121 w 480"/>
                <a:gd name="T75" fmla="*/ 91 h 569"/>
                <a:gd name="T76" fmla="*/ 122 w 480"/>
                <a:gd name="T77" fmla="*/ 100 h 569"/>
                <a:gd name="T78" fmla="*/ 126 w 480"/>
                <a:gd name="T79" fmla="*/ 108 h 569"/>
                <a:gd name="T80" fmla="*/ 132 w 480"/>
                <a:gd name="T81" fmla="*/ 125 h 569"/>
                <a:gd name="T82" fmla="*/ 118 w 480"/>
                <a:gd name="T83" fmla="*/ 145 h 569"/>
                <a:gd name="T84" fmla="*/ 117 w 480"/>
                <a:gd name="T85" fmla="*/ 166 h 569"/>
                <a:gd name="T86" fmla="*/ 118 w 480"/>
                <a:gd name="T87" fmla="*/ 171 h 569"/>
                <a:gd name="T88" fmla="*/ 119 w 480"/>
                <a:gd name="T89" fmla="*/ 177 h 569"/>
                <a:gd name="T90" fmla="*/ 132 w 480"/>
                <a:gd name="T91" fmla="*/ 199 h 569"/>
                <a:gd name="T92" fmla="*/ 136 w 480"/>
                <a:gd name="T93" fmla="*/ 202 h 569"/>
                <a:gd name="T94" fmla="*/ 137 w 480"/>
                <a:gd name="T95" fmla="*/ 220 h 569"/>
                <a:gd name="T96" fmla="*/ 151 w 480"/>
                <a:gd name="T97" fmla="*/ 258 h 569"/>
                <a:gd name="T98" fmla="*/ 168 w 480"/>
                <a:gd name="T99" fmla="*/ 312 h 569"/>
                <a:gd name="T100" fmla="*/ 86 w 480"/>
                <a:gd name="T101" fmla="*/ 358 h 569"/>
                <a:gd name="T102" fmla="*/ 18 w 480"/>
                <a:gd name="T103" fmla="*/ 401 h 569"/>
                <a:gd name="T104" fmla="*/ 0 w 480"/>
                <a:gd name="T105" fmla="*/ 421 h 569"/>
                <a:gd name="T106" fmla="*/ 2 w 480"/>
                <a:gd name="T107" fmla="*/ 565 h 569"/>
                <a:gd name="T108" fmla="*/ 469 w 480"/>
                <a:gd name="T109" fmla="*/ 569 h 569"/>
                <a:gd name="T110" fmla="*/ 479 w 480"/>
                <a:gd name="T111" fmla="*/ 421 h 569"/>
                <a:gd name="T112" fmla="*/ 449 w 480"/>
                <a:gd name="T113" fmla="*/ 39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69">
                  <a:moveTo>
                    <a:pt x="425" y="375"/>
                  </a:moveTo>
                  <a:lnTo>
                    <a:pt x="425" y="375"/>
                  </a:lnTo>
                  <a:lnTo>
                    <a:pt x="424" y="375"/>
                  </a:lnTo>
                  <a:lnTo>
                    <a:pt x="421" y="374"/>
                  </a:lnTo>
                  <a:lnTo>
                    <a:pt x="419" y="372"/>
                  </a:lnTo>
                  <a:lnTo>
                    <a:pt x="393" y="358"/>
                  </a:lnTo>
                  <a:lnTo>
                    <a:pt x="366" y="345"/>
                  </a:lnTo>
                  <a:lnTo>
                    <a:pt x="339" y="333"/>
                  </a:lnTo>
                  <a:lnTo>
                    <a:pt x="312" y="321"/>
                  </a:lnTo>
                  <a:lnTo>
                    <a:pt x="312" y="312"/>
                  </a:lnTo>
                  <a:lnTo>
                    <a:pt x="312" y="281"/>
                  </a:lnTo>
                  <a:lnTo>
                    <a:pt x="312" y="276"/>
                  </a:lnTo>
                  <a:lnTo>
                    <a:pt x="313" y="275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16" y="272"/>
                  </a:lnTo>
                  <a:lnTo>
                    <a:pt x="322" y="266"/>
                  </a:lnTo>
                  <a:lnTo>
                    <a:pt x="329" y="256"/>
                  </a:lnTo>
                  <a:lnTo>
                    <a:pt x="334" y="243"/>
                  </a:lnTo>
                  <a:lnTo>
                    <a:pt x="339" y="226"/>
                  </a:lnTo>
                  <a:lnTo>
                    <a:pt x="339" y="223"/>
                  </a:lnTo>
                  <a:lnTo>
                    <a:pt x="340" y="220"/>
                  </a:lnTo>
                  <a:lnTo>
                    <a:pt x="340" y="217"/>
                  </a:lnTo>
                  <a:lnTo>
                    <a:pt x="340" y="214"/>
                  </a:lnTo>
                  <a:lnTo>
                    <a:pt x="342" y="208"/>
                  </a:lnTo>
                  <a:lnTo>
                    <a:pt x="342" y="202"/>
                  </a:lnTo>
                  <a:lnTo>
                    <a:pt x="344" y="202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9" y="195"/>
                  </a:lnTo>
                  <a:lnTo>
                    <a:pt x="353" y="190"/>
                  </a:lnTo>
                  <a:lnTo>
                    <a:pt x="357" y="184"/>
                  </a:lnTo>
                  <a:lnTo>
                    <a:pt x="358" y="177"/>
                  </a:lnTo>
                  <a:lnTo>
                    <a:pt x="358" y="176"/>
                  </a:lnTo>
                  <a:lnTo>
                    <a:pt x="360" y="176"/>
                  </a:lnTo>
                  <a:lnTo>
                    <a:pt x="360" y="173"/>
                  </a:lnTo>
                  <a:lnTo>
                    <a:pt x="360" y="171"/>
                  </a:lnTo>
                  <a:lnTo>
                    <a:pt x="361" y="170"/>
                  </a:lnTo>
                  <a:lnTo>
                    <a:pt x="361" y="168"/>
                  </a:lnTo>
                  <a:lnTo>
                    <a:pt x="361" y="167"/>
                  </a:lnTo>
                  <a:lnTo>
                    <a:pt x="361" y="164"/>
                  </a:lnTo>
                  <a:lnTo>
                    <a:pt x="361" y="162"/>
                  </a:lnTo>
                  <a:lnTo>
                    <a:pt x="361" y="159"/>
                  </a:lnTo>
                  <a:lnTo>
                    <a:pt x="361" y="152"/>
                  </a:lnTo>
                  <a:lnTo>
                    <a:pt x="360" y="145"/>
                  </a:lnTo>
                  <a:lnTo>
                    <a:pt x="358" y="140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1" y="130"/>
                  </a:lnTo>
                  <a:lnTo>
                    <a:pt x="347" y="126"/>
                  </a:lnTo>
                  <a:lnTo>
                    <a:pt x="348" y="122"/>
                  </a:lnTo>
                  <a:lnTo>
                    <a:pt x="349" y="117"/>
                  </a:lnTo>
                  <a:lnTo>
                    <a:pt x="353" y="109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6" y="100"/>
                  </a:lnTo>
                  <a:lnTo>
                    <a:pt x="357" y="92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8" y="77"/>
                  </a:lnTo>
                  <a:lnTo>
                    <a:pt x="358" y="71"/>
                  </a:lnTo>
                  <a:lnTo>
                    <a:pt x="358" y="69"/>
                  </a:lnTo>
                  <a:lnTo>
                    <a:pt x="358" y="68"/>
                  </a:lnTo>
                  <a:lnTo>
                    <a:pt x="358" y="60"/>
                  </a:lnTo>
                  <a:lnTo>
                    <a:pt x="357" y="54"/>
                  </a:lnTo>
                  <a:lnTo>
                    <a:pt x="356" y="51"/>
                  </a:lnTo>
                  <a:lnTo>
                    <a:pt x="354" y="48"/>
                  </a:lnTo>
                  <a:lnTo>
                    <a:pt x="353" y="46"/>
                  </a:lnTo>
                  <a:lnTo>
                    <a:pt x="353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1" y="40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9" y="37"/>
                  </a:lnTo>
                  <a:lnTo>
                    <a:pt x="344" y="32"/>
                  </a:lnTo>
                  <a:lnTo>
                    <a:pt x="340" y="27"/>
                  </a:lnTo>
                  <a:lnTo>
                    <a:pt x="335" y="22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9" y="18"/>
                  </a:lnTo>
                  <a:lnTo>
                    <a:pt x="326" y="17"/>
                  </a:lnTo>
                  <a:lnTo>
                    <a:pt x="324" y="15"/>
                  </a:lnTo>
                  <a:lnTo>
                    <a:pt x="311" y="9"/>
                  </a:lnTo>
                  <a:lnTo>
                    <a:pt x="298" y="5"/>
                  </a:lnTo>
                  <a:lnTo>
                    <a:pt x="284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1" y="1"/>
                  </a:lnTo>
                  <a:lnTo>
                    <a:pt x="226" y="1"/>
                  </a:lnTo>
                  <a:lnTo>
                    <a:pt x="222" y="3"/>
                  </a:lnTo>
                  <a:lnTo>
                    <a:pt x="218" y="3"/>
                  </a:lnTo>
                  <a:lnTo>
                    <a:pt x="216" y="4"/>
                  </a:lnTo>
                  <a:lnTo>
                    <a:pt x="214" y="4"/>
                  </a:lnTo>
                  <a:lnTo>
                    <a:pt x="209" y="5"/>
                  </a:lnTo>
                  <a:lnTo>
                    <a:pt x="205" y="6"/>
                  </a:lnTo>
                  <a:lnTo>
                    <a:pt x="200" y="8"/>
                  </a:lnTo>
                  <a:lnTo>
                    <a:pt x="196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84" y="15"/>
                  </a:lnTo>
                  <a:lnTo>
                    <a:pt x="173" y="23"/>
                  </a:lnTo>
                  <a:lnTo>
                    <a:pt x="166" y="30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7" y="41"/>
                  </a:lnTo>
                  <a:lnTo>
                    <a:pt x="155" y="44"/>
                  </a:lnTo>
                  <a:lnTo>
                    <a:pt x="151" y="44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8"/>
                  </a:lnTo>
                  <a:lnTo>
                    <a:pt x="132" y="49"/>
                  </a:lnTo>
                  <a:lnTo>
                    <a:pt x="131" y="49"/>
                  </a:lnTo>
                  <a:lnTo>
                    <a:pt x="128" y="50"/>
                  </a:lnTo>
                  <a:lnTo>
                    <a:pt x="127" y="51"/>
                  </a:lnTo>
                  <a:lnTo>
                    <a:pt x="127" y="53"/>
                  </a:lnTo>
                  <a:lnTo>
                    <a:pt x="126" y="53"/>
                  </a:lnTo>
                  <a:lnTo>
                    <a:pt x="125" y="54"/>
                  </a:lnTo>
                  <a:lnTo>
                    <a:pt x="123" y="57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3"/>
                  </a:lnTo>
                  <a:lnTo>
                    <a:pt x="118" y="77"/>
                  </a:lnTo>
                  <a:lnTo>
                    <a:pt x="118" y="80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6"/>
                  </a:lnTo>
                  <a:lnTo>
                    <a:pt x="119" y="89"/>
                  </a:lnTo>
                  <a:lnTo>
                    <a:pt x="119" y="90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8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7" y="128"/>
                  </a:lnTo>
                  <a:lnTo>
                    <a:pt x="123" y="135"/>
                  </a:lnTo>
                  <a:lnTo>
                    <a:pt x="121" y="140"/>
                  </a:lnTo>
                  <a:lnTo>
                    <a:pt x="118" y="145"/>
                  </a:lnTo>
                  <a:lnTo>
                    <a:pt x="117" y="152"/>
                  </a:lnTo>
                  <a:lnTo>
                    <a:pt x="117" y="159"/>
                  </a:lnTo>
                  <a:lnTo>
                    <a:pt x="117" y="162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7" y="170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5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1" y="184"/>
                  </a:lnTo>
                  <a:lnTo>
                    <a:pt x="125" y="190"/>
                  </a:lnTo>
                  <a:lnTo>
                    <a:pt x="128" y="195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2" y="199"/>
                  </a:lnTo>
                  <a:lnTo>
                    <a:pt x="133" y="202"/>
                  </a:lnTo>
                  <a:lnTo>
                    <a:pt x="136" y="202"/>
                  </a:lnTo>
                  <a:lnTo>
                    <a:pt x="136" y="209"/>
                  </a:lnTo>
                  <a:lnTo>
                    <a:pt x="137" y="216"/>
                  </a:lnTo>
                  <a:lnTo>
                    <a:pt x="137" y="217"/>
                  </a:lnTo>
                  <a:lnTo>
                    <a:pt x="137" y="220"/>
                  </a:lnTo>
                  <a:lnTo>
                    <a:pt x="140" y="231"/>
                  </a:lnTo>
                  <a:lnTo>
                    <a:pt x="144" y="241"/>
                  </a:lnTo>
                  <a:lnTo>
                    <a:pt x="146" y="250"/>
                  </a:lnTo>
                  <a:lnTo>
                    <a:pt x="151" y="258"/>
                  </a:lnTo>
                  <a:lnTo>
                    <a:pt x="159" y="268"/>
                  </a:lnTo>
                  <a:lnTo>
                    <a:pt x="168" y="276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21"/>
                  </a:lnTo>
                  <a:lnTo>
                    <a:pt x="141" y="333"/>
                  </a:lnTo>
                  <a:lnTo>
                    <a:pt x="113" y="345"/>
                  </a:lnTo>
                  <a:lnTo>
                    <a:pt x="86" y="358"/>
                  </a:lnTo>
                  <a:lnTo>
                    <a:pt x="62" y="372"/>
                  </a:lnTo>
                  <a:lnTo>
                    <a:pt x="46" y="381"/>
                  </a:lnTo>
                  <a:lnTo>
                    <a:pt x="33" y="389"/>
                  </a:lnTo>
                  <a:lnTo>
                    <a:pt x="18" y="401"/>
                  </a:lnTo>
                  <a:lnTo>
                    <a:pt x="8" y="410"/>
                  </a:lnTo>
                  <a:lnTo>
                    <a:pt x="4" y="415"/>
                  </a:lnTo>
                  <a:lnTo>
                    <a:pt x="1" y="419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557"/>
                  </a:lnTo>
                  <a:lnTo>
                    <a:pt x="0" y="561"/>
                  </a:lnTo>
                  <a:lnTo>
                    <a:pt x="2" y="565"/>
                  </a:lnTo>
                  <a:lnTo>
                    <a:pt x="6" y="568"/>
                  </a:lnTo>
                  <a:lnTo>
                    <a:pt x="11" y="569"/>
                  </a:lnTo>
                  <a:lnTo>
                    <a:pt x="348" y="569"/>
                  </a:lnTo>
                  <a:lnTo>
                    <a:pt x="469" y="569"/>
                  </a:lnTo>
                  <a:lnTo>
                    <a:pt x="480" y="569"/>
                  </a:lnTo>
                  <a:lnTo>
                    <a:pt x="480" y="557"/>
                  </a:lnTo>
                  <a:lnTo>
                    <a:pt x="480" y="425"/>
                  </a:lnTo>
                  <a:lnTo>
                    <a:pt x="479" y="421"/>
                  </a:lnTo>
                  <a:lnTo>
                    <a:pt x="476" y="416"/>
                  </a:lnTo>
                  <a:lnTo>
                    <a:pt x="473" y="411"/>
                  </a:lnTo>
                  <a:lnTo>
                    <a:pt x="466" y="405"/>
                  </a:lnTo>
                  <a:lnTo>
                    <a:pt x="449" y="390"/>
                  </a:lnTo>
                  <a:lnTo>
                    <a:pt x="42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45" name="Freeform 4347"/>
          <p:cNvSpPr>
            <a:spLocks/>
          </p:cNvSpPr>
          <p:nvPr/>
        </p:nvSpPr>
        <p:spPr bwMode="auto">
          <a:xfrm>
            <a:off x="2415202" y="2966577"/>
            <a:ext cx="159842" cy="159842"/>
          </a:xfrm>
          <a:custGeom>
            <a:avLst/>
            <a:gdLst>
              <a:gd name="T0" fmla="*/ 795 w 891"/>
              <a:gd name="T1" fmla="*/ 575 h 893"/>
              <a:gd name="T2" fmla="*/ 727 w 891"/>
              <a:gd name="T3" fmla="*/ 560 h 893"/>
              <a:gd name="T4" fmla="*/ 546 w 891"/>
              <a:gd name="T5" fmla="*/ 446 h 893"/>
              <a:gd name="T6" fmla="*/ 742 w 891"/>
              <a:gd name="T7" fmla="*/ 331 h 893"/>
              <a:gd name="T8" fmla="*/ 831 w 891"/>
              <a:gd name="T9" fmla="*/ 295 h 893"/>
              <a:gd name="T10" fmla="*/ 877 w 891"/>
              <a:gd name="T11" fmla="*/ 233 h 893"/>
              <a:gd name="T12" fmla="*/ 891 w 891"/>
              <a:gd name="T13" fmla="*/ 163 h 893"/>
              <a:gd name="T14" fmla="*/ 876 w 891"/>
              <a:gd name="T15" fmla="*/ 101 h 893"/>
              <a:gd name="T16" fmla="*/ 856 w 891"/>
              <a:gd name="T17" fmla="*/ 98 h 893"/>
              <a:gd name="T18" fmla="*/ 797 w 891"/>
              <a:gd name="T19" fmla="*/ 36 h 893"/>
              <a:gd name="T20" fmla="*/ 794 w 891"/>
              <a:gd name="T21" fmla="*/ 15 h 893"/>
              <a:gd name="T22" fmla="*/ 709 w 891"/>
              <a:gd name="T23" fmla="*/ 1 h 893"/>
              <a:gd name="T24" fmla="*/ 620 w 891"/>
              <a:gd name="T25" fmla="*/ 38 h 893"/>
              <a:gd name="T26" fmla="*/ 574 w 891"/>
              <a:gd name="T27" fmla="*/ 97 h 893"/>
              <a:gd name="T28" fmla="*/ 559 w 891"/>
              <a:gd name="T29" fmla="*/ 163 h 893"/>
              <a:gd name="T30" fmla="*/ 446 w 891"/>
              <a:gd name="T31" fmla="*/ 345 h 893"/>
              <a:gd name="T32" fmla="*/ 331 w 891"/>
              <a:gd name="T33" fmla="*/ 163 h 893"/>
              <a:gd name="T34" fmla="*/ 316 w 891"/>
              <a:gd name="T35" fmla="*/ 97 h 893"/>
              <a:gd name="T36" fmla="*/ 274 w 891"/>
              <a:gd name="T37" fmla="*/ 40 h 893"/>
              <a:gd name="T38" fmla="*/ 209 w 891"/>
              <a:gd name="T39" fmla="*/ 6 h 893"/>
              <a:gd name="T40" fmla="*/ 139 w 891"/>
              <a:gd name="T41" fmla="*/ 3 h 893"/>
              <a:gd name="T42" fmla="*/ 96 w 891"/>
              <a:gd name="T43" fmla="*/ 21 h 893"/>
              <a:gd name="T44" fmla="*/ 179 w 891"/>
              <a:gd name="T45" fmla="*/ 105 h 893"/>
              <a:gd name="T46" fmla="*/ 28 w 891"/>
              <a:gd name="T47" fmla="*/ 95 h 893"/>
              <a:gd name="T48" fmla="*/ 8 w 891"/>
              <a:gd name="T49" fmla="*/ 116 h 893"/>
              <a:gd name="T50" fmla="*/ 1 w 891"/>
              <a:gd name="T51" fmla="*/ 188 h 893"/>
              <a:gd name="T52" fmla="*/ 24 w 891"/>
              <a:gd name="T53" fmla="*/ 256 h 893"/>
              <a:gd name="T54" fmla="*/ 76 w 891"/>
              <a:gd name="T55" fmla="*/ 308 h 893"/>
              <a:gd name="T56" fmla="*/ 140 w 891"/>
              <a:gd name="T57" fmla="*/ 331 h 893"/>
              <a:gd name="T58" fmla="*/ 209 w 891"/>
              <a:gd name="T59" fmla="*/ 327 h 893"/>
              <a:gd name="T60" fmla="*/ 179 w 891"/>
              <a:gd name="T61" fmla="*/ 561 h 893"/>
              <a:gd name="T62" fmla="*/ 87 w 891"/>
              <a:gd name="T63" fmla="*/ 580 h 893"/>
              <a:gd name="T64" fmla="*/ 24 w 891"/>
              <a:gd name="T65" fmla="*/ 638 h 893"/>
              <a:gd name="T66" fmla="*/ 1 w 891"/>
              <a:gd name="T67" fmla="*/ 707 h 893"/>
              <a:gd name="T68" fmla="*/ 8 w 891"/>
              <a:gd name="T69" fmla="*/ 778 h 893"/>
              <a:gd name="T70" fmla="*/ 28 w 891"/>
              <a:gd name="T71" fmla="*/ 800 h 893"/>
              <a:gd name="T72" fmla="*/ 179 w 891"/>
              <a:gd name="T73" fmla="*/ 786 h 893"/>
              <a:gd name="T74" fmla="*/ 96 w 891"/>
              <a:gd name="T75" fmla="*/ 871 h 893"/>
              <a:gd name="T76" fmla="*/ 152 w 891"/>
              <a:gd name="T77" fmla="*/ 892 h 893"/>
              <a:gd name="T78" fmla="*/ 231 w 891"/>
              <a:gd name="T79" fmla="*/ 879 h 893"/>
              <a:gd name="T80" fmla="*/ 299 w 891"/>
              <a:gd name="T81" fmla="*/ 825 h 893"/>
              <a:gd name="T82" fmla="*/ 328 w 891"/>
              <a:gd name="T83" fmla="*/ 763 h 893"/>
              <a:gd name="T84" fmla="*/ 328 w 891"/>
              <a:gd name="T85" fmla="*/ 694 h 893"/>
              <a:gd name="T86" fmla="*/ 563 w 891"/>
              <a:gd name="T87" fmla="*/ 694 h 893"/>
              <a:gd name="T88" fmla="*/ 564 w 891"/>
              <a:gd name="T89" fmla="*/ 762 h 893"/>
              <a:gd name="T90" fmla="*/ 592 w 891"/>
              <a:gd name="T91" fmla="*/ 825 h 893"/>
              <a:gd name="T92" fmla="*/ 662 w 891"/>
              <a:gd name="T93" fmla="*/ 879 h 893"/>
              <a:gd name="T94" fmla="*/ 758 w 891"/>
              <a:gd name="T95" fmla="*/ 889 h 893"/>
              <a:gd name="T96" fmla="*/ 799 w 891"/>
              <a:gd name="T97" fmla="*/ 867 h 893"/>
              <a:gd name="T98" fmla="*/ 718 w 891"/>
              <a:gd name="T99" fmla="*/ 717 h 893"/>
              <a:gd name="T100" fmla="*/ 866 w 891"/>
              <a:gd name="T101" fmla="*/ 800 h 893"/>
              <a:gd name="T102" fmla="*/ 886 w 891"/>
              <a:gd name="T103" fmla="*/ 767 h 893"/>
              <a:gd name="T104" fmla="*/ 889 w 891"/>
              <a:gd name="T105" fmla="*/ 695 h 893"/>
              <a:gd name="T106" fmla="*/ 859 w 891"/>
              <a:gd name="T107" fmla="*/ 62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1" h="893">
                <a:moveTo>
                  <a:pt x="843" y="608"/>
                </a:moveTo>
                <a:lnTo>
                  <a:pt x="834" y="600"/>
                </a:lnTo>
                <a:lnTo>
                  <a:pt x="825" y="593"/>
                </a:lnTo>
                <a:lnTo>
                  <a:pt x="815" y="586"/>
                </a:lnTo>
                <a:lnTo>
                  <a:pt x="805" y="580"/>
                </a:lnTo>
                <a:lnTo>
                  <a:pt x="795" y="575"/>
                </a:lnTo>
                <a:lnTo>
                  <a:pt x="784" y="571"/>
                </a:lnTo>
                <a:lnTo>
                  <a:pt x="773" y="567"/>
                </a:lnTo>
                <a:lnTo>
                  <a:pt x="762" y="564"/>
                </a:lnTo>
                <a:lnTo>
                  <a:pt x="751" y="562"/>
                </a:lnTo>
                <a:lnTo>
                  <a:pt x="739" y="560"/>
                </a:lnTo>
                <a:lnTo>
                  <a:pt x="727" y="560"/>
                </a:lnTo>
                <a:lnTo>
                  <a:pt x="717" y="560"/>
                </a:lnTo>
                <a:lnTo>
                  <a:pt x="705" y="561"/>
                </a:lnTo>
                <a:lnTo>
                  <a:pt x="693" y="563"/>
                </a:lnTo>
                <a:lnTo>
                  <a:pt x="681" y="566"/>
                </a:lnTo>
                <a:lnTo>
                  <a:pt x="671" y="570"/>
                </a:lnTo>
                <a:lnTo>
                  <a:pt x="546" y="446"/>
                </a:lnTo>
                <a:lnTo>
                  <a:pt x="671" y="323"/>
                </a:lnTo>
                <a:lnTo>
                  <a:pt x="683" y="327"/>
                </a:lnTo>
                <a:lnTo>
                  <a:pt x="697" y="329"/>
                </a:lnTo>
                <a:lnTo>
                  <a:pt x="711" y="331"/>
                </a:lnTo>
                <a:lnTo>
                  <a:pt x="725" y="331"/>
                </a:lnTo>
                <a:lnTo>
                  <a:pt x="742" y="331"/>
                </a:lnTo>
                <a:lnTo>
                  <a:pt x="758" y="329"/>
                </a:lnTo>
                <a:lnTo>
                  <a:pt x="774" y="325"/>
                </a:lnTo>
                <a:lnTo>
                  <a:pt x="789" y="319"/>
                </a:lnTo>
                <a:lnTo>
                  <a:pt x="803" y="313"/>
                </a:lnTo>
                <a:lnTo>
                  <a:pt x="817" y="304"/>
                </a:lnTo>
                <a:lnTo>
                  <a:pt x="831" y="295"/>
                </a:lnTo>
                <a:lnTo>
                  <a:pt x="843" y="284"/>
                </a:lnTo>
                <a:lnTo>
                  <a:pt x="851" y="275"/>
                </a:lnTo>
                <a:lnTo>
                  <a:pt x="859" y="265"/>
                </a:lnTo>
                <a:lnTo>
                  <a:pt x="866" y="254"/>
                </a:lnTo>
                <a:lnTo>
                  <a:pt x="873" y="243"/>
                </a:lnTo>
                <a:lnTo>
                  <a:pt x="877" y="233"/>
                </a:lnTo>
                <a:lnTo>
                  <a:pt x="882" y="221"/>
                </a:lnTo>
                <a:lnTo>
                  <a:pt x="886" y="210"/>
                </a:lnTo>
                <a:lnTo>
                  <a:pt x="889" y="199"/>
                </a:lnTo>
                <a:lnTo>
                  <a:pt x="890" y="187"/>
                </a:lnTo>
                <a:lnTo>
                  <a:pt x="891" y="175"/>
                </a:lnTo>
                <a:lnTo>
                  <a:pt x="891" y="163"/>
                </a:lnTo>
                <a:lnTo>
                  <a:pt x="891" y="151"/>
                </a:lnTo>
                <a:lnTo>
                  <a:pt x="889" y="140"/>
                </a:lnTo>
                <a:lnTo>
                  <a:pt x="886" y="128"/>
                </a:lnTo>
                <a:lnTo>
                  <a:pt x="882" y="116"/>
                </a:lnTo>
                <a:lnTo>
                  <a:pt x="878" y="104"/>
                </a:lnTo>
                <a:lnTo>
                  <a:pt x="876" y="101"/>
                </a:lnTo>
                <a:lnTo>
                  <a:pt x="874" y="98"/>
                </a:lnTo>
                <a:lnTo>
                  <a:pt x="871" y="96"/>
                </a:lnTo>
                <a:lnTo>
                  <a:pt x="866" y="96"/>
                </a:lnTo>
                <a:lnTo>
                  <a:pt x="863" y="95"/>
                </a:lnTo>
                <a:lnTo>
                  <a:pt x="859" y="96"/>
                </a:lnTo>
                <a:lnTo>
                  <a:pt x="856" y="98"/>
                </a:lnTo>
                <a:lnTo>
                  <a:pt x="852" y="100"/>
                </a:lnTo>
                <a:lnTo>
                  <a:pt x="785" y="179"/>
                </a:lnTo>
                <a:lnTo>
                  <a:pt x="718" y="179"/>
                </a:lnTo>
                <a:lnTo>
                  <a:pt x="718" y="105"/>
                </a:lnTo>
                <a:lnTo>
                  <a:pt x="795" y="38"/>
                </a:lnTo>
                <a:lnTo>
                  <a:pt x="797" y="36"/>
                </a:lnTo>
                <a:lnTo>
                  <a:pt x="799" y="33"/>
                </a:lnTo>
                <a:lnTo>
                  <a:pt x="799" y="28"/>
                </a:lnTo>
                <a:lnTo>
                  <a:pt x="799" y="25"/>
                </a:lnTo>
                <a:lnTo>
                  <a:pt x="798" y="21"/>
                </a:lnTo>
                <a:lnTo>
                  <a:pt x="796" y="18"/>
                </a:lnTo>
                <a:lnTo>
                  <a:pt x="794" y="15"/>
                </a:lnTo>
                <a:lnTo>
                  <a:pt x="790" y="13"/>
                </a:lnTo>
                <a:lnTo>
                  <a:pt x="774" y="7"/>
                </a:lnTo>
                <a:lnTo>
                  <a:pt x="758" y="3"/>
                </a:lnTo>
                <a:lnTo>
                  <a:pt x="742" y="1"/>
                </a:lnTo>
                <a:lnTo>
                  <a:pt x="725" y="0"/>
                </a:lnTo>
                <a:lnTo>
                  <a:pt x="709" y="1"/>
                </a:lnTo>
                <a:lnTo>
                  <a:pt x="693" y="3"/>
                </a:lnTo>
                <a:lnTo>
                  <a:pt x="677" y="7"/>
                </a:lnTo>
                <a:lnTo>
                  <a:pt x="662" y="12"/>
                </a:lnTo>
                <a:lnTo>
                  <a:pt x="647" y="20"/>
                </a:lnTo>
                <a:lnTo>
                  <a:pt x="633" y="28"/>
                </a:lnTo>
                <a:lnTo>
                  <a:pt x="620" y="38"/>
                </a:lnTo>
                <a:lnTo>
                  <a:pt x="609" y="49"/>
                </a:lnTo>
                <a:lnTo>
                  <a:pt x="600" y="57"/>
                </a:lnTo>
                <a:lnTo>
                  <a:pt x="592" y="67"/>
                </a:lnTo>
                <a:lnTo>
                  <a:pt x="586" y="77"/>
                </a:lnTo>
                <a:lnTo>
                  <a:pt x="580" y="86"/>
                </a:lnTo>
                <a:lnTo>
                  <a:pt x="574" y="97"/>
                </a:lnTo>
                <a:lnTo>
                  <a:pt x="570" y="108"/>
                </a:lnTo>
                <a:lnTo>
                  <a:pt x="567" y="118"/>
                </a:lnTo>
                <a:lnTo>
                  <a:pt x="564" y="129"/>
                </a:lnTo>
                <a:lnTo>
                  <a:pt x="561" y="141"/>
                </a:lnTo>
                <a:lnTo>
                  <a:pt x="560" y="153"/>
                </a:lnTo>
                <a:lnTo>
                  <a:pt x="559" y="163"/>
                </a:lnTo>
                <a:lnTo>
                  <a:pt x="560" y="175"/>
                </a:lnTo>
                <a:lnTo>
                  <a:pt x="561" y="187"/>
                </a:lnTo>
                <a:lnTo>
                  <a:pt x="563" y="199"/>
                </a:lnTo>
                <a:lnTo>
                  <a:pt x="566" y="209"/>
                </a:lnTo>
                <a:lnTo>
                  <a:pt x="569" y="221"/>
                </a:lnTo>
                <a:lnTo>
                  <a:pt x="446" y="345"/>
                </a:lnTo>
                <a:lnTo>
                  <a:pt x="322" y="221"/>
                </a:lnTo>
                <a:lnTo>
                  <a:pt x="325" y="209"/>
                </a:lnTo>
                <a:lnTo>
                  <a:pt x="328" y="199"/>
                </a:lnTo>
                <a:lnTo>
                  <a:pt x="330" y="187"/>
                </a:lnTo>
                <a:lnTo>
                  <a:pt x="331" y="175"/>
                </a:lnTo>
                <a:lnTo>
                  <a:pt x="331" y="163"/>
                </a:lnTo>
                <a:lnTo>
                  <a:pt x="330" y="153"/>
                </a:lnTo>
                <a:lnTo>
                  <a:pt x="329" y="141"/>
                </a:lnTo>
                <a:lnTo>
                  <a:pt x="327" y="129"/>
                </a:lnTo>
                <a:lnTo>
                  <a:pt x="324" y="118"/>
                </a:lnTo>
                <a:lnTo>
                  <a:pt x="321" y="108"/>
                </a:lnTo>
                <a:lnTo>
                  <a:pt x="316" y="97"/>
                </a:lnTo>
                <a:lnTo>
                  <a:pt x="311" y="86"/>
                </a:lnTo>
                <a:lnTo>
                  <a:pt x="305" y="77"/>
                </a:lnTo>
                <a:lnTo>
                  <a:pt x="298" y="67"/>
                </a:lnTo>
                <a:lnTo>
                  <a:pt x="291" y="57"/>
                </a:lnTo>
                <a:lnTo>
                  <a:pt x="282" y="49"/>
                </a:lnTo>
                <a:lnTo>
                  <a:pt x="274" y="40"/>
                </a:lnTo>
                <a:lnTo>
                  <a:pt x="264" y="33"/>
                </a:lnTo>
                <a:lnTo>
                  <a:pt x="253" y="25"/>
                </a:lnTo>
                <a:lnTo>
                  <a:pt x="243" y="20"/>
                </a:lnTo>
                <a:lnTo>
                  <a:pt x="232" y="15"/>
                </a:lnTo>
                <a:lnTo>
                  <a:pt x="221" y="10"/>
                </a:lnTo>
                <a:lnTo>
                  <a:pt x="209" y="6"/>
                </a:lnTo>
                <a:lnTo>
                  <a:pt x="199" y="4"/>
                </a:lnTo>
                <a:lnTo>
                  <a:pt x="187" y="2"/>
                </a:lnTo>
                <a:lnTo>
                  <a:pt x="175" y="1"/>
                </a:lnTo>
                <a:lnTo>
                  <a:pt x="162" y="1"/>
                </a:lnTo>
                <a:lnTo>
                  <a:pt x="151" y="2"/>
                </a:lnTo>
                <a:lnTo>
                  <a:pt x="139" y="3"/>
                </a:lnTo>
                <a:lnTo>
                  <a:pt x="127" y="5"/>
                </a:lnTo>
                <a:lnTo>
                  <a:pt x="115" y="9"/>
                </a:lnTo>
                <a:lnTo>
                  <a:pt x="103" y="13"/>
                </a:lnTo>
                <a:lnTo>
                  <a:pt x="100" y="16"/>
                </a:lnTo>
                <a:lnTo>
                  <a:pt x="97" y="18"/>
                </a:lnTo>
                <a:lnTo>
                  <a:pt x="96" y="21"/>
                </a:lnTo>
                <a:lnTo>
                  <a:pt x="95" y="25"/>
                </a:lnTo>
                <a:lnTo>
                  <a:pt x="94" y="28"/>
                </a:lnTo>
                <a:lnTo>
                  <a:pt x="95" y="33"/>
                </a:lnTo>
                <a:lnTo>
                  <a:pt x="97" y="36"/>
                </a:lnTo>
                <a:lnTo>
                  <a:pt x="99" y="38"/>
                </a:lnTo>
                <a:lnTo>
                  <a:pt x="179" y="105"/>
                </a:lnTo>
                <a:lnTo>
                  <a:pt x="179" y="179"/>
                </a:lnTo>
                <a:lnTo>
                  <a:pt x="106" y="179"/>
                </a:lnTo>
                <a:lnTo>
                  <a:pt x="38" y="100"/>
                </a:lnTo>
                <a:lnTo>
                  <a:pt x="35" y="98"/>
                </a:lnTo>
                <a:lnTo>
                  <a:pt x="32" y="96"/>
                </a:lnTo>
                <a:lnTo>
                  <a:pt x="28" y="95"/>
                </a:lnTo>
                <a:lnTo>
                  <a:pt x="24" y="96"/>
                </a:lnTo>
                <a:lnTo>
                  <a:pt x="20" y="96"/>
                </a:lnTo>
                <a:lnTo>
                  <a:pt x="17" y="98"/>
                </a:lnTo>
                <a:lnTo>
                  <a:pt x="15" y="101"/>
                </a:lnTo>
                <a:lnTo>
                  <a:pt x="13" y="104"/>
                </a:lnTo>
                <a:lnTo>
                  <a:pt x="8" y="116"/>
                </a:lnTo>
                <a:lnTo>
                  <a:pt x="5" y="128"/>
                </a:lnTo>
                <a:lnTo>
                  <a:pt x="2" y="140"/>
                </a:lnTo>
                <a:lnTo>
                  <a:pt x="1" y="151"/>
                </a:lnTo>
                <a:lnTo>
                  <a:pt x="0" y="164"/>
                </a:lnTo>
                <a:lnTo>
                  <a:pt x="0" y="176"/>
                </a:lnTo>
                <a:lnTo>
                  <a:pt x="1" y="188"/>
                </a:lnTo>
                <a:lnTo>
                  <a:pt x="3" y="200"/>
                </a:lnTo>
                <a:lnTo>
                  <a:pt x="5" y="211"/>
                </a:lnTo>
                <a:lnTo>
                  <a:pt x="9" y="223"/>
                </a:lnTo>
                <a:lnTo>
                  <a:pt x="14" y="235"/>
                </a:lnTo>
                <a:lnTo>
                  <a:pt x="19" y="246"/>
                </a:lnTo>
                <a:lnTo>
                  <a:pt x="24" y="256"/>
                </a:lnTo>
                <a:lnTo>
                  <a:pt x="32" y="266"/>
                </a:lnTo>
                <a:lnTo>
                  <a:pt x="39" y="276"/>
                </a:lnTo>
                <a:lnTo>
                  <a:pt x="48" y="285"/>
                </a:lnTo>
                <a:lnTo>
                  <a:pt x="56" y="294"/>
                </a:lnTo>
                <a:lnTo>
                  <a:pt x="66" y="300"/>
                </a:lnTo>
                <a:lnTo>
                  <a:pt x="76" y="308"/>
                </a:lnTo>
                <a:lnTo>
                  <a:pt x="85" y="313"/>
                </a:lnTo>
                <a:lnTo>
                  <a:pt x="96" y="318"/>
                </a:lnTo>
                <a:lnTo>
                  <a:pt x="107" y="323"/>
                </a:lnTo>
                <a:lnTo>
                  <a:pt x="117" y="326"/>
                </a:lnTo>
                <a:lnTo>
                  <a:pt x="128" y="329"/>
                </a:lnTo>
                <a:lnTo>
                  <a:pt x="140" y="331"/>
                </a:lnTo>
                <a:lnTo>
                  <a:pt x="152" y="332"/>
                </a:lnTo>
                <a:lnTo>
                  <a:pt x="162" y="333"/>
                </a:lnTo>
                <a:lnTo>
                  <a:pt x="174" y="332"/>
                </a:lnTo>
                <a:lnTo>
                  <a:pt x="186" y="331"/>
                </a:lnTo>
                <a:lnTo>
                  <a:pt x="198" y="329"/>
                </a:lnTo>
                <a:lnTo>
                  <a:pt x="209" y="327"/>
                </a:lnTo>
                <a:lnTo>
                  <a:pt x="220" y="323"/>
                </a:lnTo>
                <a:lnTo>
                  <a:pt x="344" y="447"/>
                </a:lnTo>
                <a:lnTo>
                  <a:pt x="220" y="570"/>
                </a:lnTo>
                <a:lnTo>
                  <a:pt x="207" y="566"/>
                </a:lnTo>
                <a:lnTo>
                  <a:pt x="193" y="562"/>
                </a:lnTo>
                <a:lnTo>
                  <a:pt x="179" y="561"/>
                </a:lnTo>
                <a:lnTo>
                  <a:pt x="166" y="560"/>
                </a:lnTo>
                <a:lnTo>
                  <a:pt x="148" y="561"/>
                </a:lnTo>
                <a:lnTo>
                  <a:pt x="132" y="563"/>
                </a:lnTo>
                <a:lnTo>
                  <a:pt x="117" y="568"/>
                </a:lnTo>
                <a:lnTo>
                  <a:pt x="101" y="573"/>
                </a:lnTo>
                <a:lnTo>
                  <a:pt x="87" y="580"/>
                </a:lnTo>
                <a:lnTo>
                  <a:pt x="74" y="588"/>
                </a:lnTo>
                <a:lnTo>
                  <a:pt x="61" y="598"/>
                </a:lnTo>
                <a:lnTo>
                  <a:pt x="48" y="608"/>
                </a:lnTo>
                <a:lnTo>
                  <a:pt x="39" y="618"/>
                </a:lnTo>
                <a:lnTo>
                  <a:pt x="32" y="628"/>
                </a:lnTo>
                <a:lnTo>
                  <a:pt x="24" y="638"/>
                </a:lnTo>
                <a:lnTo>
                  <a:pt x="19" y="649"/>
                </a:lnTo>
                <a:lnTo>
                  <a:pt x="14" y="660"/>
                </a:lnTo>
                <a:lnTo>
                  <a:pt x="9" y="671"/>
                </a:lnTo>
                <a:lnTo>
                  <a:pt x="5" y="683"/>
                </a:lnTo>
                <a:lnTo>
                  <a:pt x="3" y="695"/>
                </a:lnTo>
                <a:lnTo>
                  <a:pt x="1" y="707"/>
                </a:lnTo>
                <a:lnTo>
                  <a:pt x="0" y="719"/>
                </a:lnTo>
                <a:lnTo>
                  <a:pt x="0" y="730"/>
                </a:lnTo>
                <a:lnTo>
                  <a:pt x="1" y="743"/>
                </a:lnTo>
                <a:lnTo>
                  <a:pt x="2" y="755"/>
                </a:lnTo>
                <a:lnTo>
                  <a:pt x="5" y="767"/>
                </a:lnTo>
                <a:lnTo>
                  <a:pt x="8" y="778"/>
                </a:lnTo>
                <a:lnTo>
                  <a:pt x="13" y="790"/>
                </a:lnTo>
                <a:lnTo>
                  <a:pt x="15" y="793"/>
                </a:lnTo>
                <a:lnTo>
                  <a:pt x="17" y="797"/>
                </a:lnTo>
                <a:lnTo>
                  <a:pt x="20" y="799"/>
                </a:lnTo>
                <a:lnTo>
                  <a:pt x="24" y="800"/>
                </a:lnTo>
                <a:lnTo>
                  <a:pt x="28" y="800"/>
                </a:lnTo>
                <a:lnTo>
                  <a:pt x="32" y="799"/>
                </a:lnTo>
                <a:lnTo>
                  <a:pt x="35" y="798"/>
                </a:lnTo>
                <a:lnTo>
                  <a:pt x="38" y="796"/>
                </a:lnTo>
                <a:lnTo>
                  <a:pt x="106" y="717"/>
                </a:lnTo>
                <a:lnTo>
                  <a:pt x="179" y="717"/>
                </a:lnTo>
                <a:lnTo>
                  <a:pt x="179" y="786"/>
                </a:lnTo>
                <a:lnTo>
                  <a:pt x="99" y="853"/>
                </a:lnTo>
                <a:lnTo>
                  <a:pt x="97" y="857"/>
                </a:lnTo>
                <a:lnTo>
                  <a:pt x="95" y="860"/>
                </a:lnTo>
                <a:lnTo>
                  <a:pt x="94" y="863"/>
                </a:lnTo>
                <a:lnTo>
                  <a:pt x="95" y="867"/>
                </a:lnTo>
                <a:lnTo>
                  <a:pt x="96" y="871"/>
                </a:lnTo>
                <a:lnTo>
                  <a:pt x="97" y="875"/>
                </a:lnTo>
                <a:lnTo>
                  <a:pt x="100" y="877"/>
                </a:lnTo>
                <a:lnTo>
                  <a:pt x="103" y="879"/>
                </a:lnTo>
                <a:lnTo>
                  <a:pt x="120" y="884"/>
                </a:lnTo>
                <a:lnTo>
                  <a:pt x="135" y="889"/>
                </a:lnTo>
                <a:lnTo>
                  <a:pt x="152" y="892"/>
                </a:lnTo>
                <a:lnTo>
                  <a:pt x="168" y="893"/>
                </a:lnTo>
                <a:lnTo>
                  <a:pt x="168" y="893"/>
                </a:lnTo>
                <a:lnTo>
                  <a:pt x="184" y="892"/>
                </a:lnTo>
                <a:lnTo>
                  <a:pt x="200" y="889"/>
                </a:lnTo>
                <a:lnTo>
                  <a:pt x="216" y="885"/>
                </a:lnTo>
                <a:lnTo>
                  <a:pt x="231" y="879"/>
                </a:lnTo>
                <a:lnTo>
                  <a:pt x="245" y="873"/>
                </a:lnTo>
                <a:lnTo>
                  <a:pt x="259" y="864"/>
                </a:lnTo>
                <a:lnTo>
                  <a:pt x="271" y="854"/>
                </a:lnTo>
                <a:lnTo>
                  <a:pt x="284" y="843"/>
                </a:lnTo>
                <a:lnTo>
                  <a:pt x="292" y="834"/>
                </a:lnTo>
                <a:lnTo>
                  <a:pt x="299" y="825"/>
                </a:lnTo>
                <a:lnTo>
                  <a:pt x="306" y="816"/>
                </a:lnTo>
                <a:lnTo>
                  <a:pt x="312" y="806"/>
                </a:lnTo>
                <a:lnTo>
                  <a:pt x="317" y="796"/>
                </a:lnTo>
                <a:lnTo>
                  <a:pt x="322" y="785"/>
                </a:lnTo>
                <a:lnTo>
                  <a:pt x="325" y="774"/>
                </a:lnTo>
                <a:lnTo>
                  <a:pt x="328" y="763"/>
                </a:lnTo>
                <a:lnTo>
                  <a:pt x="330" y="752"/>
                </a:lnTo>
                <a:lnTo>
                  <a:pt x="331" y="741"/>
                </a:lnTo>
                <a:lnTo>
                  <a:pt x="331" y="729"/>
                </a:lnTo>
                <a:lnTo>
                  <a:pt x="331" y="717"/>
                </a:lnTo>
                <a:lnTo>
                  <a:pt x="330" y="706"/>
                </a:lnTo>
                <a:lnTo>
                  <a:pt x="328" y="694"/>
                </a:lnTo>
                <a:lnTo>
                  <a:pt x="325" y="682"/>
                </a:lnTo>
                <a:lnTo>
                  <a:pt x="322" y="671"/>
                </a:lnTo>
                <a:lnTo>
                  <a:pt x="446" y="547"/>
                </a:lnTo>
                <a:lnTo>
                  <a:pt x="569" y="671"/>
                </a:lnTo>
                <a:lnTo>
                  <a:pt x="566" y="682"/>
                </a:lnTo>
                <a:lnTo>
                  <a:pt x="563" y="694"/>
                </a:lnTo>
                <a:lnTo>
                  <a:pt x="561" y="706"/>
                </a:lnTo>
                <a:lnTo>
                  <a:pt x="560" y="716"/>
                </a:lnTo>
                <a:lnTo>
                  <a:pt x="559" y="728"/>
                </a:lnTo>
                <a:lnTo>
                  <a:pt x="560" y="740"/>
                </a:lnTo>
                <a:lnTo>
                  <a:pt x="561" y="752"/>
                </a:lnTo>
                <a:lnTo>
                  <a:pt x="564" y="762"/>
                </a:lnTo>
                <a:lnTo>
                  <a:pt x="567" y="774"/>
                </a:lnTo>
                <a:lnTo>
                  <a:pt x="570" y="785"/>
                </a:lnTo>
                <a:lnTo>
                  <a:pt x="574" y="796"/>
                </a:lnTo>
                <a:lnTo>
                  <a:pt x="580" y="805"/>
                </a:lnTo>
                <a:lnTo>
                  <a:pt x="586" y="816"/>
                </a:lnTo>
                <a:lnTo>
                  <a:pt x="592" y="825"/>
                </a:lnTo>
                <a:lnTo>
                  <a:pt x="600" y="834"/>
                </a:lnTo>
                <a:lnTo>
                  <a:pt x="609" y="843"/>
                </a:lnTo>
                <a:lnTo>
                  <a:pt x="620" y="854"/>
                </a:lnTo>
                <a:lnTo>
                  <a:pt x="634" y="864"/>
                </a:lnTo>
                <a:lnTo>
                  <a:pt x="648" y="873"/>
                </a:lnTo>
                <a:lnTo>
                  <a:pt x="662" y="879"/>
                </a:lnTo>
                <a:lnTo>
                  <a:pt x="678" y="885"/>
                </a:lnTo>
                <a:lnTo>
                  <a:pt x="693" y="889"/>
                </a:lnTo>
                <a:lnTo>
                  <a:pt x="709" y="892"/>
                </a:lnTo>
                <a:lnTo>
                  <a:pt x="725" y="893"/>
                </a:lnTo>
                <a:lnTo>
                  <a:pt x="741" y="892"/>
                </a:lnTo>
                <a:lnTo>
                  <a:pt x="758" y="889"/>
                </a:lnTo>
                <a:lnTo>
                  <a:pt x="774" y="884"/>
                </a:lnTo>
                <a:lnTo>
                  <a:pt x="790" y="879"/>
                </a:lnTo>
                <a:lnTo>
                  <a:pt x="794" y="877"/>
                </a:lnTo>
                <a:lnTo>
                  <a:pt x="796" y="875"/>
                </a:lnTo>
                <a:lnTo>
                  <a:pt x="798" y="871"/>
                </a:lnTo>
                <a:lnTo>
                  <a:pt x="799" y="867"/>
                </a:lnTo>
                <a:lnTo>
                  <a:pt x="799" y="863"/>
                </a:lnTo>
                <a:lnTo>
                  <a:pt x="799" y="860"/>
                </a:lnTo>
                <a:lnTo>
                  <a:pt x="797" y="857"/>
                </a:lnTo>
                <a:lnTo>
                  <a:pt x="795" y="853"/>
                </a:lnTo>
                <a:lnTo>
                  <a:pt x="718" y="786"/>
                </a:lnTo>
                <a:lnTo>
                  <a:pt x="718" y="717"/>
                </a:lnTo>
                <a:lnTo>
                  <a:pt x="785" y="717"/>
                </a:lnTo>
                <a:lnTo>
                  <a:pt x="854" y="796"/>
                </a:lnTo>
                <a:lnTo>
                  <a:pt x="856" y="798"/>
                </a:lnTo>
                <a:lnTo>
                  <a:pt x="859" y="799"/>
                </a:lnTo>
                <a:lnTo>
                  <a:pt x="863" y="800"/>
                </a:lnTo>
                <a:lnTo>
                  <a:pt x="866" y="800"/>
                </a:lnTo>
                <a:lnTo>
                  <a:pt x="871" y="799"/>
                </a:lnTo>
                <a:lnTo>
                  <a:pt x="874" y="797"/>
                </a:lnTo>
                <a:lnTo>
                  <a:pt x="876" y="793"/>
                </a:lnTo>
                <a:lnTo>
                  <a:pt x="878" y="790"/>
                </a:lnTo>
                <a:lnTo>
                  <a:pt x="882" y="778"/>
                </a:lnTo>
                <a:lnTo>
                  <a:pt x="886" y="767"/>
                </a:lnTo>
                <a:lnTo>
                  <a:pt x="889" y="755"/>
                </a:lnTo>
                <a:lnTo>
                  <a:pt x="891" y="743"/>
                </a:lnTo>
                <a:lnTo>
                  <a:pt x="891" y="730"/>
                </a:lnTo>
                <a:lnTo>
                  <a:pt x="891" y="719"/>
                </a:lnTo>
                <a:lnTo>
                  <a:pt x="890" y="707"/>
                </a:lnTo>
                <a:lnTo>
                  <a:pt x="889" y="695"/>
                </a:lnTo>
                <a:lnTo>
                  <a:pt x="886" y="683"/>
                </a:lnTo>
                <a:lnTo>
                  <a:pt x="882" y="671"/>
                </a:lnTo>
                <a:lnTo>
                  <a:pt x="877" y="660"/>
                </a:lnTo>
                <a:lnTo>
                  <a:pt x="872" y="649"/>
                </a:lnTo>
                <a:lnTo>
                  <a:pt x="866" y="638"/>
                </a:lnTo>
                <a:lnTo>
                  <a:pt x="859" y="628"/>
                </a:lnTo>
                <a:lnTo>
                  <a:pt x="851" y="618"/>
                </a:lnTo>
                <a:lnTo>
                  <a:pt x="843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  <a:ex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146" name="Group 145"/>
          <p:cNvGrpSpPr/>
          <p:nvPr/>
        </p:nvGrpSpPr>
        <p:grpSpPr>
          <a:xfrm>
            <a:off x="1471805" y="2323860"/>
            <a:ext cx="159842" cy="147341"/>
            <a:chOff x="4313201" y="1920875"/>
            <a:chExt cx="284163" cy="261938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47" name="Freeform 3131"/>
            <p:cNvSpPr>
              <a:spLocks/>
            </p:cNvSpPr>
            <p:nvPr/>
          </p:nvSpPr>
          <p:spPr bwMode="auto">
            <a:xfrm>
              <a:off x="4313201" y="1920875"/>
              <a:ext cx="236538" cy="200025"/>
            </a:xfrm>
            <a:custGeom>
              <a:avLst/>
              <a:gdLst>
                <a:gd name="T0" fmla="*/ 599 w 599"/>
                <a:gd name="T1" fmla="*/ 12 h 503"/>
                <a:gd name="T2" fmla="*/ 599 w 599"/>
                <a:gd name="T3" fmla="*/ 7 h 503"/>
                <a:gd name="T4" fmla="*/ 595 w 599"/>
                <a:gd name="T5" fmla="*/ 3 h 503"/>
                <a:gd name="T6" fmla="*/ 592 w 599"/>
                <a:gd name="T7" fmla="*/ 1 h 503"/>
                <a:gd name="T8" fmla="*/ 587 w 599"/>
                <a:gd name="T9" fmla="*/ 0 h 503"/>
                <a:gd name="T10" fmla="*/ 12 w 599"/>
                <a:gd name="T11" fmla="*/ 0 h 503"/>
                <a:gd name="T12" fmla="*/ 8 w 599"/>
                <a:gd name="T13" fmla="*/ 1 h 503"/>
                <a:gd name="T14" fmla="*/ 4 w 599"/>
                <a:gd name="T15" fmla="*/ 3 h 503"/>
                <a:gd name="T16" fmla="*/ 2 w 599"/>
                <a:gd name="T17" fmla="*/ 7 h 503"/>
                <a:gd name="T18" fmla="*/ 0 w 599"/>
                <a:gd name="T19" fmla="*/ 12 h 503"/>
                <a:gd name="T20" fmla="*/ 0 w 599"/>
                <a:gd name="T21" fmla="*/ 371 h 503"/>
                <a:gd name="T22" fmla="*/ 2 w 599"/>
                <a:gd name="T23" fmla="*/ 376 h 503"/>
                <a:gd name="T24" fmla="*/ 4 w 599"/>
                <a:gd name="T25" fmla="*/ 379 h 503"/>
                <a:gd name="T26" fmla="*/ 8 w 599"/>
                <a:gd name="T27" fmla="*/ 382 h 503"/>
                <a:gd name="T28" fmla="*/ 12 w 599"/>
                <a:gd name="T29" fmla="*/ 383 h 503"/>
                <a:gd name="T30" fmla="*/ 96 w 599"/>
                <a:gd name="T31" fmla="*/ 383 h 503"/>
                <a:gd name="T32" fmla="*/ 96 w 599"/>
                <a:gd name="T33" fmla="*/ 490 h 503"/>
                <a:gd name="T34" fmla="*/ 97 w 599"/>
                <a:gd name="T35" fmla="*/ 493 h 503"/>
                <a:gd name="T36" fmla="*/ 98 w 599"/>
                <a:gd name="T37" fmla="*/ 497 h 503"/>
                <a:gd name="T38" fmla="*/ 100 w 599"/>
                <a:gd name="T39" fmla="*/ 499 h 503"/>
                <a:gd name="T40" fmla="*/ 104 w 599"/>
                <a:gd name="T41" fmla="*/ 502 h 503"/>
                <a:gd name="T42" fmla="*/ 106 w 599"/>
                <a:gd name="T43" fmla="*/ 502 h 503"/>
                <a:gd name="T44" fmla="*/ 109 w 599"/>
                <a:gd name="T45" fmla="*/ 503 h 503"/>
                <a:gd name="T46" fmla="*/ 112 w 599"/>
                <a:gd name="T47" fmla="*/ 502 h 503"/>
                <a:gd name="T48" fmla="*/ 117 w 599"/>
                <a:gd name="T49" fmla="*/ 499 h 503"/>
                <a:gd name="T50" fmla="*/ 232 w 599"/>
                <a:gd name="T51" fmla="*/ 383 h 503"/>
                <a:gd name="T52" fmla="*/ 288 w 599"/>
                <a:gd name="T53" fmla="*/ 383 h 503"/>
                <a:gd name="T54" fmla="*/ 288 w 599"/>
                <a:gd name="T55" fmla="*/ 251 h 503"/>
                <a:gd name="T56" fmla="*/ 288 w 599"/>
                <a:gd name="T57" fmla="*/ 246 h 503"/>
                <a:gd name="T58" fmla="*/ 291 w 599"/>
                <a:gd name="T59" fmla="*/ 242 h 503"/>
                <a:gd name="T60" fmla="*/ 295 w 599"/>
                <a:gd name="T61" fmla="*/ 240 h 503"/>
                <a:gd name="T62" fmla="*/ 300 w 599"/>
                <a:gd name="T63" fmla="*/ 239 h 503"/>
                <a:gd name="T64" fmla="*/ 599 w 599"/>
                <a:gd name="T65" fmla="*/ 239 h 503"/>
                <a:gd name="T66" fmla="*/ 599 w 599"/>
                <a:gd name="T67" fmla="*/ 1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03">
                  <a:moveTo>
                    <a:pt x="599" y="12"/>
                  </a:moveTo>
                  <a:lnTo>
                    <a:pt x="599" y="7"/>
                  </a:lnTo>
                  <a:lnTo>
                    <a:pt x="595" y="3"/>
                  </a:lnTo>
                  <a:lnTo>
                    <a:pt x="592" y="1"/>
                  </a:lnTo>
                  <a:lnTo>
                    <a:pt x="58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4" y="379"/>
                  </a:lnTo>
                  <a:lnTo>
                    <a:pt x="8" y="382"/>
                  </a:lnTo>
                  <a:lnTo>
                    <a:pt x="12" y="383"/>
                  </a:lnTo>
                  <a:lnTo>
                    <a:pt x="96" y="383"/>
                  </a:lnTo>
                  <a:lnTo>
                    <a:pt x="96" y="490"/>
                  </a:lnTo>
                  <a:lnTo>
                    <a:pt x="97" y="493"/>
                  </a:lnTo>
                  <a:lnTo>
                    <a:pt x="98" y="497"/>
                  </a:lnTo>
                  <a:lnTo>
                    <a:pt x="100" y="499"/>
                  </a:lnTo>
                  <a:lnTo>
                    <a:pt x="104" y="502"/>
                  </a:lnTo>
                  <a:lnTo>
                    <a:pt x="106" y="502"/>
                  </a:lnTo>
                  <a:lnTo>
                    <a:pt x="109" y="503"/>
                  </a:lnTo>
                  <a:lnTo>
                    <a:pt x="112" y="502"/>
                  </a:lnTo>
                  <a:lnTo>
                    <a:pt x="117" y="499"/>
                  </a:lnTo>
                  <a:lnTo>
                    <a:pt x="232" y="383"/>
                  </a:lnTo>
                  <a:lnTo>
                    <a:pt x="288" y="383"/>
                  </a:lnTo>
                  <a:lnTo>
                    <a:pt x="288" y="251"/>
                  </a:lnTo>
                  <a:lnTo>
                    <a:pt x="288" y="246"/>
                  </a:lnTo>
                  <a:lnTo>
                    <a:pt x="291" y="242"/>
                  </a:lnTo>
                  <a:lnTo>
                    <a:pt x="295" y="240"/>
                  </a:lnTo>
                  <a:lnTo>
                    <a:pt x="300" y="239"/>
                  </a:lnTo>
                  <a:lnTo>
                    <a:pt x="599" y="239"/>
                  </a:lnTo>
                  <a:lnTo>
                    <a:pt x="59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8" name="Freeform 3132"/>
            <p:cNvSpPr>
              <a:spLocks/>
            </p:cNvSpPr>
            <p:nvPr/>
          </p:nvSpPr>
          <p:spPr bwMode="auto">
            <a:xfrm>
              <a:off x="4437026" y="2025650"/>
              <a:ext cx="160338" cy="157163"/>
            </a:xfrm>
            <a:custGeom>
              <a:avLst/>
              <a:gdLst>
                <a:gd name="T0" fmla="*/ 395 w 407"/>
                <a:gd name="T1" fmla="*/ 0 h 394"/>
                <a:gd name="T2" fmla="*/ 12 w 407"/>
                <a:gd name="T3" fmla="*/ 0 h 394"/>
                <a:gd name="T4" fmla="*/ 0 w 407"/>
                <a:gd name="T5" fmla="*/ 0 h 394"/>
                <a:gd name="T6" fmla="*/ 0 w 407"/>
                <a:gd name="T7" fmla="*/ 11 h 394"/>
                <a:gd name="T8" fmla="*/ 0 w 407"/>
                <a:gd name="T9" fmla="*/ 252 h 394"/>
                <a:gd name="T10" fmla="*/ 0 w 407"/>
                <a:gd name="T11" fmla="*/ 255 h 394"/>
                <a:gd name="T12" fmla="*/ 4 w 407"/>
                <a:gd name="T13" fmla="*/ 260 h 394"/>
                <a:gd name="T14" fmla="*/ 7 w 407"/>
                <a:gd name="T15" fmla="*/ 262 h 394"/>
                <a:gd name="T16" fmla="*/ 12 w 407"/>
                <a:gd name="T17" fmla="*/ 264 h 394"/>
                <a:gd name="T18" fmla="*/ 193 w 407"/>
                <a:gd name="T19" fmla="*/ 264 h 394"/>
                <a:gd name="T20" fmla="*/ 198 w 407"/>
                <a:gd name="T21" fmla="*/ 264 h 394"/>
                <a:gd name="T22" fmla="*/ 314 w 407"/>
                <a:gd name="T23" fmla="*/ 391 h 394"/>
                <a:gd name="T24" fmla="*/ 319 w 407"/>
                <a:gd name="T25" fmla="*/ 394 h 394"/>
                <a:gd name="T26" fmla="*/ 324 w 407"/>
                <a:gd name="T27" fmla="*/ 394 h 394"/>
                <a:gd name="T28" fmla="*/ 325 w 407"/>
                <a:gd name="T29" fmla="*/ 394 h 394"/>
                <a:gd name="T30" fmla="*/ 327 w 407"/>
                <a:gd name="T31" fmla="*/ 394 h 394"/>
                <a:gd name="T32" fmla="*/ 331 w 407"/>
                <a:gd name="T33" fmla="*/ 392 h 394"/>
                <a:gd name="T34" fmla="*/ 333 w 407"/>
                <a:gd name="T35" fmla="*/ 390 h 394"/>
                <a:gd name="T36" fmla="*/ 334 w 407"/>
                <a:gd name="T37" fmla="*/ 386 h 394"/>
                <a:gd name="T38" fmla="*/ 336 w 407"/>
                <a:gd name="T39" fmla="*/ 383 h 394"/>
                <a:gd name="T40" fmla="*/ 336 w 407"/>
                <a:gd name="T41" fmla="*/ 276 h 394"/>
                <a:gd name="T42" fmla="*/ 336 w 407"/>
                <a:gd name="T43" fmla="*/ 264 h 394"/>
                <a:gd name="T44" fmla="*/ 347 w 407"/>
                <a:gd name="T45" fmla="*/ 264 h 394"/>
                <a:gd name="T46" fmla="*/ 395 w 407"/>
                <a:gd name="T47" fmla="*/ 264 h 394"/>
                <a:gd name="T48" fmla="*/ 400 w 407"/>
                <a:gd name="T49" fmla="*/ 262 h 394"/>
                <a:gd name="T50" fmla="*/ 403 w 407"/>
                <a:gd name="T51" fmla="*/ 260 h 394"/>
                <a:gd name="T52" fmla="*/ 406 w 407"/>
                <a:gd name="T53" fmla="*/ 257 h 394"/>
                <a:gd name="T54" fmla="*/ 407 w 407"/>
                <a:gd name="T55" fmla="*/ 252 h 394"/>
                <a:gd name="T56" fmla="*/ 407 w 407"/>
                <a:gd name="T57" fmla="*/ 11 h 394"/>
                <a:gd name="T58" fmla="*/ 406 w 407"/>
                <a:gd name="T59" fmla="*/ 7 h 394"/>
                <a:gd name="T60" fmla="*/ 403 w 407"/>
                <a:gd name="T61" fmla="*/ 3 h 394"/>
                <a:gd name="T62" fmla="*/ 400 w 407"/>
                <a:gd name="T63" fmla="*/ 1 h 394"/>
                <a:gd name="T64" fmla="*/ 395 w 407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7" h="394">
                  <a:moveTo>
                    <a:pt x="395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52"/>
                  </a:lnTo>
                  <a:lnTo>
                    <a:pt x="0" y="255"/>
                  </a:lnTo>
                  <a:lnTo>
                    <a:pt x="4" y="260"/>
                  </a:lnTo>
                  <a:lnTo>
                    <a:pt x="7" y="262"/>
                  </a:lnTo>
                  <a:lnTo>
                    <a:pt x="12" y="264"/>
                  </a:lnTo>
                  <a:lnTo>
                    <a:pt x="193" y="264"/>
                  </a:lnTo>
                  <a:lnTo>
                    <a:pt x="198" y="264"/>
                  </a:lnTo>
                  <a:lnTo>
                    <a:pt x="314" y="391"/>
                  </a:lnTo>
                  <a:lnTo>
                    <a:pt x="319" y="394"/>
                  </a:lnTo>
                  <a:lnTo>
                    <a:pt x="324" y="394"/>
                  </a:lnTo>
                  <a:lnTo>
                    <a:pt x="325" y="394"/>
                  </a:lnTo>
                  <a:lnTo>
                    <a:pt x="327" y="394"/>
                  </a:lnTo>
                  <a:lnTo>
                    <a:pt x="331" y="392"/>
                  </a:lnTo>
                  <a:lnTo>
                    <a:pt x="333" y="390"/>
                  </a:lnTo>
                  <a:lnTo>
                    <a:pt x="334" y="386"/>
                  </a:lnTo>
                  <a:lnTo>
                    <a:pt x="336" y="383"/>
                  </a:lnTo>
                  <a:lnTo>
                    <a:pt x="336" y="276"/>
                  </a:lnTo>
                  <a:lnTo>
                    <a:pt x="336" y="264"/>
                  </a:lnTo>
                  <a:lnTo>
                    <a:pt x="347" y="264"/>
                  </a:lnTo>
                  <a:lnTo>
                    <a:pt x="395" y="264"/>
                  </a:lnTo>
                  <a:lnTo>
                    <a:pt x="400" y="262"/>
                  </a:lnTo>
                  <a:lnTo>
                    <a:pt x="403" y="260"/>
                  </a:lnTo>
                  <a:lnTo>
                    <a:pt x="406" y="257"/>
                  </a:lnTo>
                  <a:lnTo>
                    <a:pt x="407" y="252"/>
                  </a:lnTo>
                  <a:lnTo>
                    <a:pt x="407" y="11"/>
                  </a:lnTo>
                  <a:lnTo>
                    <a:pt x="406" y="7"/>
                  </a:lnTo>
                  <a:lnTo>
                    <a:pt x="403" y="3"/>
                  </a:lnTo>
                  <a:lnTo>
                    <a:pt x="400" y="1"/>
                  </a:lnTo>
                  <a:lnTo>
                    <a:pt x="3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94528" y="2965683"/>
            <a:ext cx="112514" cy="161628"/>
            <a:chOff x="10502900" y="815975"/>
            <a:chExt cx="200025" cy="287338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50" name="Freeform 2127"/>
            <p:cNvSpPr>
              <a:spLocks/>
            </p:cNvSpPr>
            <p:nvPr/>
          </p:nvSpPr>
          <p:spPr bwMode="auto">
            <a:xfrm>
              <a:off x="10502900" y="815975"/>
              <a:ext cx="200025" cy="201613"/>
            </a:xfrm>
            <a:custGeom>
              <a:avLst/>
              <a:gdLst>
                <a:gd name="T0" fmla="*/ 284 w 632"/>
                <a:gd name="T1" fmla="*/ 3 h 632"/>
                <a:gd name="T2" fmla="*/ 237 w 632"/>
                <a:gd name="T3" fmla="*/ 10 h 632"/>
                <a:gd name="T4" fmla="*/ 193 w 632"/>
                <a:gd name="T5" fmla="*/ 26 h 632"/>
                <a:gd name="T6" fmla="*/ 152 w 632"/>
                <a:gd name="T7" fmla="*/ 47 h 632"/>
                <a:gd name="T8" fmla="*/ 115 w 632"/>
                <a:gd name="T9" fmla="*/ 72 h 632"/>
                <a:gd name="T10" fmla="*/ 82 w 632"/>
                <a:gd name="T11" fmla="*/ 104 h 632"/>
                <a:gd name="T12" fmla="*/ 54 w 632"/>
                <a:gd name="T13" fmla="*/ 139 h 632"/>
                <a:gd name="T14" fmla="*/ 31 w 632"/>
                <a:gd name="T15" fmla="*/ 180 h 632"/>
                <a:gd name="T16" fmla="*/ 14 w 632"/>
                <a:gd name="T17" fmla="*/ 222 h 632"/>
                <a:gd name="T18" fmla="*/ 4 w 632"/>
                <a:gd name="T19" fmla="*/ 269 h 632"/>
                <a:gd name="T20" fmla="*/ 0 w 632"/>
                <a:gd name="T21" fmla="*/ 316 h 632"/>
                <a:gd name="T22" fmla="*/ 3 w 632"/>
                <a:gd name="T23" fmla="*/ 363 h 632"/>
                <a:gd name="T24" fmla="*/ 14 w 632"/>
                <a:gd name="T25" fmla="*/ 407 h 632"/>
                <a:gd name="T26" fmla="*/ 30 w 632"/>
                <a:gd name="T27" fmla="*/ 450 h 632"/>
                <a:gd name="T28" fmla="*/ 50 w 632"/>
                <a:gd name="T29" fmla="*/ 489 h 632"/>
                <a:gd name="T30" fmla="*/ 77 w 632"/>
                <a:gd name="T31" fmla="*/ 523 h 632"/>
                <a:gd name="T32" fmla="*/ 109 w 632"/>
                <a:gd name="T33" fmla="*/ 555 h 632"/>
                <a:gd name="T34" fmla="*/ 144 w 632"/>
                <a:gd name="T35" fmla="*/ 581 h 632"/>
                <a:gd name="T36" fmla="*/ 183 w 632"/>
                <a:gd name="T37" fmla="*/ 602 h 632"/>
                <a:gd name="T38" fmla="*/ 225 w 632"/>
                <a:gd name="T39" fmla="*/ 618 h 632"/>
                <a:gd name="T40" fmla="*/ 270 w 632"/>
                <a:gd name="T41" fmla="*/ 628 h 632"/>
                <a:gd name="T42" fmla="*/ 301 w 632"/>
                <a:gd name="T43" fmla="*/ 473 h 632"/>
                <a:gd name="T44" fmla="*/ 256 w 632"/>
                <a:gd name="T45" fmla="*/ 512 h 632"/>
                <a:gd name="T46" fmla="*/ 185 w 632"/>
                <a:gd name="T47" fmla="*/ 447 h 632"/>
                <a:gd name="T48" fmla="*/ 181 w 632"/>
                <a:gd name="T49" fmla="*/ 431 h 632"/>
                <a:gd name="T50" fmla="*/ 196 w 632"/>
                <a:gd name="T51" fmla="*/ 421 h 632"/>
                <a:gd name="T52" fmla="*/ 256 w 632"/>
                <a:gd name="T53" fmla="*/ 475 h 632"/>
                <a:gd name="T54" fmla="*/ 309 w 632"/>
                <a:gd name="T55" fmla="*/ 423 h 632"/>
                <a:gd name="T56" fmla="*/ 319 w 632"/>
                <a:gd name="T57" fmla="*/ 421 h 632"/>
                <a:gd name="T58" fmla="*/ 326 w 632"/>
                <a:gd name="T59" fmla="*/ 426 h 632"/>
                <a:gd name="T60" fmla="*/ 430 w 632"/>
                <a:gd name="T61" fmla="*/ 423 h 632"/>
                <a:gd name="T62" fmla="*/ 446 w 632"/>
                <a:gd name="T63" fmla="*/ 426 h 632"/>
                <a:gd name="T64" fmla="*/ 450 w 632"/>
                <a:gd name="T65" fmla="*/ 442 h 632"/>
                <a:gd name="T66" fmla="*/ 381 w 632"/>
                <a:gd name="T67" fmla="*/ 511 h 632"/>
                <a:gd name="T68" fmla="*/ 365 w 632"/>
                <a:gd name="T69" fmla="*/ 507 h 632"/>
                <a:gd name="T70" fmla="*/ 346 w 632"/>
                <a:gd name="T71" fmla="*/ 630 h 632"/>
                <a:gd name="T72" fmla="*/ 391 w 632"/>
                <a:gd name="T73" fmla="*/ 623 h 632"/>
                <a:gd name="T74" fmla="*/ 434 w 632"/>
                <a:gd name="T75" fmla="*/ 608 h 632"/>
                <a:gd name="T76" fmla="*/ 474 w 632"/>
                <a:gd name="T77" fmla="*/ 589 h 632"/>
                <a:gd name="T78" fmla="*/ 511 w 632"/>
                <a:gd name="T79" fmla="*/ 564 h 632"/>
                <a:gd name="T80" fmla="*/ 544 w 632"/>
                <a:gd name="T81" fmla="*/ 534 h 632"/>
                <a:gd name="T82" fmla="*/ 572 w 632"/>
                <a:gd name="T83" fmla="*/ 501 h 632"/>
                <a:gd name="T84" fmla="*/ 595 w 632"/>
                <a:gd name="T85" fmla="*/ 463 h 632"/>
                <a:gd name="T86" fmla="*/ 613 w 632"/>
                <a:gd name="T87" fmla="*/ 421 h 632"/>
                <a:gd name="T88" fmla="*/ 626 w 632"/>
                <a:gd name="T89" fmla="*/ 378 h 632"/>
                <a:gd name="T90" fmla="*/ 631 w 632"/>
                <a:gd name="T91" fmla="*/ 332 h 632"/>
                <a:gd name="T92" fmla="*/ 629 w 632"/>
                <a:gd name="T93" fmla="*/ 283 h 632"/>
                <a:gd name="T94" fmla="*/ 622 w 632"/>
                <a:gd name="T95" fmla="*/ 237 h 632"/>
                <a:gd name="T96" fmla="*/ 606 w 632"/>
                <a:gd name="T97" fmla="*/ 193 h 632"/>
                <a:gd name="T98" fmla="*/ 585 w 632"/>
                <a:gd name="T99" fmla="*/ 153 h 632"/>
                <a:gd name="T100" fmla="*/ 560 w 632"/>
                <a:gd name="T101" fmla="*/ 115 h 632"/>
                <a:gd name="T102" fmla="*/ 528 w 632"/>
                <a:gd name="T103" fmla="*/ 82 h 632"/>
                <a:gd name="T104" fmla="*/ 492 w 632"/>
                <a:gd name="T105" fmla="*/ 54 h 632"/>
                <a:gd name="T106" fmla="*/ 452 w 632"/>
                <a:gd name="T107" fmla="*/ 32 h 632"/>
                <a:gd name="T108" fmla="*/ 409 w 632"/>
                <a:gd name="T109" fmla="*/ 15 h 632"/>
                <a:gd name="T110" fmla="*/ 364 w 632"/>
                <a:gd name="T111" fmla="*/ 4 h 632"/>
                <a:gd name="T112" fmla="*/ 315 w 632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2" h="632">
                  <a:moveTo>
                    <a:pt x="315" y="0"/>
                  </a:moveTo>
                  <a:lnTo>
                    <a:pt x="299" y="1"/>
                  </a:lnTo>
                  <a:lnTo>
                    <a:pt x="284" y="3"/>
                  </a:lnTo>
                  <a:lnTo>
                    <a:pt x="268" y="4"/>
                  </a:lnTo>
                  <a:lnTo>
                    <a:pt x="252" y="6"/>
                  </a:lnTo>
                  <a:lnTo>
                    <a:pt x="237" y="10"/>
                  </a:lnTo>
                  <a:lnTo>
                    <a:pt x="221" y="15"/>
                  </a:lnTo>
                  <a:lnTo>
                    <a:pt x="207" y="20"/>
                  </a:lnTo>
                  <a:lnTo>
                    <a:pt x="193" y="26"/>
                  </a:lnTo>
                  <a:lnTo>
                    <a:pt x="179" y="32"/>
                  </a:lnTo>
                  <a:lnTo>
                    <a:pt x="165" y="38"/>
                  </a:lnTo>
                  <a:lnTo>
                    <a:pt x="152" y="47"/>
                  </a:lnTo>
                  <a:lnTo>
                    <a:pt x="139" y="54"/>
                  </a:lnTo>
                  <a:lnTo>
                    <a:pt x="127" y="64"/>
                  </a:lnTo>
                  <a:lnTo>
                    <a:pt x="115" y="72"/>
                  </a:lnTo>
                  <a:lnTo>
                    <a:pt x="103" y="82"/>
                  </a:lnTo>
                  <a:lnTo>
                    <a:pt x="92" y="93"/>
                  </a:lnTo>
                  <a:lnTo>
                    <a:pt x="82" y="104"/>
                  </a:lnTo>
                  <a:lnTo>
                    <a:pt x="72" y="115"/>
                  </a:lnTo>
                  <a:lnTo>
                    <a:pt x="63" y="127"/>
                  </a:lnTo>
                  <a:lnTo>
                    <a:pt x="54" y="139"/>
                  </a:lnTo>
                  <a:lnTo>
                    <a:pt x="45" y="153"/>
                  </a:lnTo>
                  <a:lnTo>
                    <a:pt x="38" y="166"/>
                  </a:lnTo>
                  <a:lnTo>
                    <a:pt x="31" y="180"/>
                  </a:lnTo>
                  <a:lnTo>
                    <a:pt x="25" y="193"/>
                  </a:lnTo>
                  <a:lnTo>
                    <a:pt x="19" y="208"/>
                  </a:lnTo>
                  <a:lnTo>
                    <a:pt x="14" y="222"/>
                  </a:lnTo>
                  <a:lnTo>
                    <a:pt x="10" y="237"/>
                  </a:lnTo>
                  <a:lnTo>
                    <a:pt x="6" y="253"/>
                  </a:lnTo>
                  <a:lnTo>
                    <a:pt x="4" y="269"/>
                  </a:lnTo>
                  <a:lnTo>
                    <a:pt x="1" y="283"/>
                  </a:lnTo>
                  <a:lnTo>
                    <a:pt x="0" y="301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6" y="378"/>
                  </a:lnTo>
                  <a:lnTo>
                    <a:pt x="9" y="393"/>
                  </a:lnTo>
                  <a:lnTo>
                    <a:pt x="14" y="407"/>
                  </a:lnTo>
                  <a:lnTo>
                    <a:pt x="17" y="421"/>
                  </a:lnTo>
                  <a:lnTo>
                    <a:pt x="23" y="436"/>
                  </a:lnTo>
                  <a:lnTo>
                    <a:pt x="30" y="450"/>
                  </a:lnTo>
                  <a:lnTo>
                    <a:pt x="36" y="463"/>
                  </a:lnTo>
                  <a:lnTo>
                    <a:pt x="43" y="475"/>
                  </a:lnTo>
                  <a:lnTo>
                    <a:pt x="50" y="489"/>
                  </a:lnTo>
                  <a:lnTo>
                    <a:pt x="59" y="501"/>
                  </a:lnTo>
                  <a:lnTo>
                    <a:pt x="69" y="512"/>
                  </a:lnTo>
                  <a:lnTo>
                    <a:pt x="77" y="523"/>
                  </a:lnTo>
                  <a:lnTo>
                    <a:pt x="87" y="534"/>
                  </a:lnTo>
                  <a:lnTo>
                    <a:pt x="98" y="545"/>
                  </a:lnTo>
                  <a:lnTo>
                    <a:pt x="109" y="555"/>
                  </a:lnTo>
                  <a:lnTo>
                    <a:pt x="120" y="564"/>
                  </a:lnTo>
                  <a:lnTo>
                    <a:pt x="132" y="573"/>
                  </a:lnTo>
                  <a:lnTo>
                    <a:pt x="144" y="581"/>
                  </a:lnTo>
                  <a:lnTo>
                    <a:pt x="157" y="589"/>
                  </a:lnTo>
                  <a:lnTo>
                    <a:pt x="170" y="596"/>
                  </a:lnTo>
                  <a:lnTo>
                    <a:pt x="183" y="602"/>
                  </a:lnTo>
                  <a:lnTo>
                    <a:pt x="197" y="608"/>
                  </a:lnTo>
                  <a:lnTo>
                    <a:pt x="210" y="613"/>
                  </a:lnTo>
                  <a:lnTo>
                    <a:pt x="225" y="618"/>
                  </a:lnTo>
                  <a:lnTo>
                    <a:pt x="240" y="623"/>
                  </a:lnTo>
                  <a:lnTo>
                    <a:pt x="254" y="625"/>
                  </a:lnTo>
                  <a:lnTo>
                    <a:pt x="270" y="628"/>
                  </a:lnTo>
                  <a:lnTo>
                    <a:pt x="285" y="630"/>
                  </a:lnTo>
                  <a:lnTo>
                    <a:pt x="301" y="632"/>
                  </a:lnTo>
                  <a:lnTo>
                    <a:pt x="301" y="473"/>
                  </a:lnTo>
                  <a:lnTo>
                    <a:pt x="267" y="507"/>
                  </a:lnTo>
                  <a:lnTo>
                    <a:pt x="262" y="511"/>
                  </a:lnTo>
                  <a:lnTo>
                    <a:pt x="256" y="512"/>
                  </a:lnTo>
                  <a:lnTo>
                    <a:pt x="249" y="511"/>
                  </a:lnTo>
                  <a:lnTo>
                    <a:pt x="245" y="507"/>
                  </a:lnTo>
                  <a:lnTo>
                    <a:pt x="185" y="447"/>
                  </a:lnTo>
                  <a:lnTo>
                    <a:pt x="181" y="442"/>
                  </a:lnTo>
                  <a:lnTo>
                    <a:pt x="180" y="436"/>
                  </a:lnTo>
                  <a:lnTo>
                    <a:pt x="181" y="431"/>
                  </a:lnTo>
                  <a:lnTo>
                    <a:pt x="185" y="426"/>
                  </a:lnTo>
                  <a:lnTo>
                    <a:pt x="190" y="423"/>
                  </a:lnTo>
                  <a:lnTo>
                    <a:pt x="196" y="421"/>
                  </a:lnTo>
                  <a:lnTo>
                    <a:pt x="201" y="423"/>
                  </a:lnTo>
                  <a:lnTo>
                    <a:pt x="205" y="426"/>
                  </a:lnTo>
                  <a:lnTo>
                    <a:pt x="256" y="475"/>
                  </a:lnTo>
                  <a:lnTo>
                    <a:pt x="304" y="426"/>
                  </a:lnTo>
                  <a:lnTo>
                    <a:pt x="307" y="424"/>
                  </a:lnTo>
                  <a:lnTo>
                    <a:pt x="309" y="423"/>
                  </a:lnTo>
                  <a:lnTo>
                    <a:pt x="313" y="421"/>
                  </a:lnTo>
                  <a:lnTo>
                    <a:pt x="315" y="421"/>
                  </a:lnTo>
                  <a:lnTo>
                    <a:pt x="319" y="421"/>
                  </a:lnTo>
                  <a:lnTo>
                    <a:pt x="321" y="423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75" y="475"/>
                  </a:lnTo>
                  <a:lnTo>
                    <a:pt x="425" y="426"/>
                  </a:lnTo>
                  <a:lnTo>
                    <a:pt x="430" y="423"/>
                  </a:lnTo>
                  <a:lnTo>
                    <a:pt x="436" y="421"/>
                  </a:lnTo>
                  <a:lnTo>
                    <a:pt x="441" y="423"/>
                  </a:lnTo>
                  <a:lnTo>
                    <a:pt x="446" y="426"/>
                  </a:lnTo>
                  <a:lnTo>
                    <a:pt x="450" y="431"/>
                  </a:lnTo>
                  <a:lnTo>
                    <a:pt x="451" y="436"/>
                  </a:lnTo>
                  <a:lnTo>
                    <a:pt x="450" y="442"/>
                  </a:lnTo>
                  <a:lnTo>
                    <a:pt x="446" y="447"/>
                  </a:lnTo>
                  <a:lnTo>
                    <a:pt x="386" y="507"/>
                  </a:lnTo>
                  <a:lnTo>
                    <a:pt x="381" y="511"/>
                  </a:lnTo>
                  <a:lnTo>
                    <a:pt x="375" y="512"/>
                  </a:lnTo>
                  <a:lnTo>
                    <a:pt x="370" y="511"/>
                  </a:lnTo>
                  <a:lnTo>
                    <a:pt x="365" y="507"/>
                  </a:lnTo>
                  <a:lnTo>
                    <a:pt x="330" y="473"/>
                  </a:lnTo>
                  <a:lnTo>
                    <a:pt x="330" y="632"/>
                  </a:lnTo>
                  <a:lnTo>
                    <a:pt x="346" y="630"/>
                  </a:lnTo>
                  <a:lnTo>
                    <a:pt x="362" y="628"/>
                  </a:lnTo>
                  <a:lnTo>
                    <a:pt x="376" y="625"/>
                  </a:lnTo>
                  <a:lnTo>
                    <a:pt x="391" y="623"/>
                  </a:lnTo>
                  <a:lnTo>
                    <a:pt x="406" y="618"/>
                  </a:lnTo>
                  <a:lnTo>
                    <a:pt x="420" y="613"/>
                  </a:lnTo>
                  <a:lnTo>
                    <a:pt x="434" y="608"/>
                  </a:lnTo>
                  <a:lnTo>
                    <a:pt x="449" y="602"/>
                  </a:lnTo>
                  <a:lnTo>
                    <a:pt x="462" y="596"/>
                  </a:lnTo>
                  <a:lnTo>
                    <a:pt x="474" y="589"/>
                  </a:lnTo>
                  <a:lnTo>
                    <a:pt x="488" y="581"/>
                  </a:lnTo>
                  <a:lnTo>
                    <a:pt x="500" y="573"/>
                  </a:lnTo>
                  <a:lnTo>
                    <a:pt x="511" y="564"/>
                  </a:lnTo>
                  <a:lnTo>
                    <a:pt x="522" y="555"/>
                  </a:lnTo>
                  <a:lnTo>
                    <a:pt x="533" y="545"/>
                  </a:lnTo>
                  <a:lnTo>
                    <a:pt x="544" y="534"/>
                  </a:lnTo>
                  <a:lnTo>
                    <a:pt x="554" y="523"/>
                  </a:lnTo>
                  <a:lnTo>
                    <a:pt x="563" y="512"/>
                  </a:lnTo>
                  <a:lnTo>
                    <a:pt x="572" y="501"/>
                  </a:lnTo>
                  <a:lnTo>
                    <a:pt x="580" y="489"/>
                  </a:lnTo>
                  <a:lnTo>
                    <a:pt x="588" y="475"/>
                  </a:lnTo>
                  <a:lnTo>
                    <a:pt x="595" y="463"/>
                  </a:lnTo>
                  <a:lnTo>
                    <a:pt x="602" y="450"/>
                  </a:lnTo>
                  <a:lnTo>
                    <a:pt x="609" y="436"/>
                  </a:lnTo>
                  <a:lnTo>
                    <a:pt x="613" y="421"/>
                  </a:lnTo>
                  <a:lnTo>
                    <a:pt x="618" y="408"/>
                  </a:lnTo>
                  <a:lnTo>
                    <a:pt x="622" y="393"/>
                  </a:lnTo>
                  <a:lnTo>
                    <a:pt x="626" y="378"/>
                  </a:lnTo>
                  <a:lnTo>
                    <a:pt x="628" y="363"/>
                  </a:lnTo>
                  <a:lnTo>
                    <a:pt x="631" y="347"/>
                  </a:lnTo>
                  <a:lnTo>
                    <a:pt x="631" y="332"/>
                  </a:lnTo>
                  <a:lnTo>
                    <a:pt x="632" y="316"/>
                  </a:lnTo>
                  <a:lnTo>
                    <a:pt x="631" y="301"/>
                  </a:lnTo>
                  <a:lnTo>
                    <a:pt x="629" y="283"/>
                  </a:lnTo>
                  <a:lnTo>
                    <a:pt x="628" y="269"/>
                  </a:lnTo>
                  <a:lnTo>
                    <a:pt x="626" y="253"/>
                  </a:lnTo>
                  <a:lnTo>
                    <a:pt x="622" y="237"/>
                  </a:lnTo>
                  <a:lnTo>
                    <a:pt x="617" y="222"/>
                  </a:lnTo>
                  <a:lnTo>
                    <a:pt x="612" y="208"/>
                  </a:lnTo>
                  <a:lnTo>
                    <a:pt x="606" y="193"/>
                  </a:lnTo>
                  <a:lnTo>
                    <a:pt x="600" y="180"/>
                  </a:lnTo>
                  <a:lnTo>
                    <a:pt x="594" y="166"/>
                  </a:lnTo>
                  <a:lnTo>
                    <a:pt x="585" y="153"/>
                  </a:lnTo>
                  <a:lnTo>
                    <a:pt x="578" y="139"/>
                  </a:lnTo>
                  <a:lnTo>
                    <a:pt x="568" y="127"/>
                  </a:lnTo>
                  <a:lnTo>
                    <a:pt x="560" y="115"/>
                  </a:lnTo>
                  <a:lnTo>
                    <a:pt x="550" y="104"/>
                  </a:lnTo>
                  <a:lnTo>
                    <a:pt x="539" y="93"/>
                  </a:lnTo>
                  <a:lnTo>
                    <a:pt x="528" y="82"/>
                  </a:lnTo>
                  <a:lnTo>
                    <a:pt x="517" y="72"/>
                  </a:lnTo>
                  <a:lnTo>
                    <a:pt x="505" y="64"/>
                  </a:lnTo>
                  <a:lnTo>
                    <a:pt x="492" y="54"/>
                  </a:lnTo>
                  <a:lnTo>
                    <a:pt x="479" y="47"/>
                  </a:lnTo>
                  <a:lnTo>
                    <a:pt x="466" y="38"/>
                  </a:lnTo>
                  <a:lnTo>
                    <a:pt x="452" y="32"/>
                  </a:lnTo>
                  <a:lnTo>
                    <a:pt x="439" y="26"/>
                  </a:lnTo>
                  <a:lnTo>
                    <a:pt x="424" y="20"/>
                  </a:lnTo>
                  <a:lnTo>
                    <a:pt x="409" y="15"/>
                  </a:lnTo>
                  <a:lnTo>
                    <a:pt x="395" y="10"/>
                  </a:lnTo>
                  <a:lnTo>
                    <a:pt x="379" y="6"/>
                  </a:lnTo>
                  <a:lnTo>
                    <a:pt x="364" y="4"/>
                  </a:lnTo>
                  <a:lnTo>
                    <a:pt x="348" y="3"/>
                  </a:lnTo>
                  <a:lnTo>
                    <a:pt x="331" y="1"/>
                  </a:lnTo>
                  <a:lnTo>
                    <a:pt x="3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1" name="Freeform 2128"/>
            <p:cNvSpPr>
              <a:spLocks/>
            </p:cNvSpPr>
            <p:nvPr/>
          </p:nvSpPr>
          <p:spPr bwMode="auto">
            <a:xfrm>
              <a:off x="10569575" y="1036638"/>
              <a:ext cx="66675" cy="9525"/>
            </a:xfrm>
            <a:custGeom>
              <a:avLst/>
              <a:gdLst>
                <a:gd name="T0" fmla="*/ 196 w 210"/>
                <a:gd name="T1" fmla="*/ 0 h 29"/>
                <a:gd name="T2" fmla="*/ 15 w 210"/>
                <a:gd name="T3" fmla="*/ 0 h 29"/>
                <a:gd name="T4" fmla="*/ 9 w 210"/>
                <a:gd name="T5" fmla="*/ 1 h 29"/>
                <a:gd name="T6" fmla="*/ 5 w 210"/>
                <a:gd name="T7" fmla="*/ 3 h 29"/>
                <a:gd name="T8" fmla="*/ 2 w 210"/>
                <a:gd name="T9" fmla="*/ 8 h 29"/>
                <a:gd name="T10" fmla="*/ 0 w 210"/>
                <a:gd name="T11" fmla="*/ 14 h 29"/>
                <a:gd name="T12" fmla="*/ 2 w 210"/>
                <a:gd name="T13" fmla="*/ 20 h 29"/>
                <a:gd name="T14" fmla="*/ 5 w 210"/>
                <a:gd name="T15" fmla="*/ 25 h 29"/>
                <a:gd name="T16" fmla="*/ 9 w 210"/>
                <a:gd name="T17" fmla="*/ 28 h 29"/>
                <a:gd name="T18" fmla="*/ 15 w 210"/>
                <a:gd name="T19" fmla="*/ 29 h 29"/>
                <a:gd name="T20" fmla="*/ 196 w 210"/>
                <a:gd name="T21" fmla="*/ 29 h 29"/>
                <a:gd name="T22" fmla="*/ 202 w 210"/>
                <a:gd name="T23" fmla="*/ 28 h 29"/>
                <a:gd name="T24" fmla="*/ 207 w 210"/>
                <a:gd name="T25" fmla="*/ 25 h 29"/>
                <a:gd name="T26" fmla="*/ 209 w 210"/>
                <a:gd name="T27" fmla="*/ 20 h 29"/>
                <a:gd name="T28" fmla="*/ 210 w 210"/>
                <a:gd name="T29" fmla="*/ 14 h 29"/>
                <a:gd name="T30" fmla="*/ 209 w 210"/>
                <a:gd name="T31" fmla="*/ 8 h 29"/>
                <a:gd name="T32" fmla="*/ 207 w 210"/>
                <a:gd name="T33" fmla="*/ 3 h 29"/>
                <a:gd name="T34" fmla="*/ 202 w 210"/>
                <a:gd name="T35" fmla="*/ 1 h 29"/>
                <a:gd name="T36" fmla="*/ 196 w 210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9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196" y="29"/>
                  </a:lnTo>
                  <a:lnTo>
                    <a:pt x="202" y="28"/>
                  </a:lnTo>
                  <a:lnTo>
                    <a:pt x="207" y="25"/>
                  </a:lnTo>
                  <a:lnTo>
                    <a:pt x="209" y="20"/>
                  </a:lnTo>
                  <a:lnTo>
                    <a:pt x="210" y="14"/>
                  </a:lnTo>
                  <a:lnTo>
                    <a:pt x="209" y="8"/>
                  </a:lnTo>
                  <a:lnTo>
                    <a:pt x="207" y="3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2" name="Freeform 2129"/>
            <p:cNvSpPr>
              <a:spLocks/>
            </p:cNvSpPr>
            <p:nvPr/>
          </p:nvSpPr>
          <p:spPr bwMode="auto">
            <a:xfrm>
              <a:off x="10569575" y="1055688"/>
              <a:ext cx="66675" cy="9525"/>
            </a:xfrm>
            <a:custGeom>
              <a:avLst/>
              <a:gdLst>
                <a:gd name="T0" fmla="*/ 196 w 210"/>
                <a:gd name="T1" fmla="*/ 0 h 31"/>
                <a:gd name="T2" fmla="*/ 15 w 210"/>
                <a:gd name="T3" fmla="*/ 0 h 31"/>
                <a:gd name="T4" fmla="*/ 9 w 210"/>
                <a:gd name="T5" fmla="*/ 2 h 31"/>
                <a:gd name="T6" fmla="*/ 5 w 210"/>
                <a:gd name="T7" fmla="*/ 5 h 31"/>
                <a:gd name="T8" fmla="*/ 2 w 210"/>
                <a:gd name="T9" fmla="*/ 10 h 31"/>
                <a:gd name="T10" fmla="*/ 0 w 210"/>
                <a:gd name="T11" fmla="*/ 15 h 31"/>
                <a:gd name="T12" fmla="*/ 2 w 210"/>
                <a:gd name="T13" fmla="*/ 21 h 31"/>
                <a:gd name="T14" fmla="*/ 5 w 210"/>
                <a:gd name="T15" fmla="*/ 26 h 31"/>
                <a:gd name="T16" fmla="*/ 9 w 210"/>
                <a:gd name="T17" fmla="*/ 30 h 31"/>
                <a:gd name="T18" fmla="*/ 15 w 210"/>
                <a:gd name="T19" fmla="*/ 31 h 31"/>
                <a:gd name="T20" fmla="*/ 196 w 210"/>
                <a:gd name="T21" fmla="*/ 31 h 31"/>
                <a:gd name="T22" fmla="*/ 202 w 210"/>
                <a:gd name="T23" fmla="*/ 30 h 31"/>
                <a:gd name="T24" fmla="*/ 207 w 210"/>
                <a:gd name="T25" fmla="*/ 26 h 31"/>
                <a:gd name="T26" fmla="*/ 209 w 210"/>
                <a:gd name="T27" fmla="*/ 21 h 31"/>
                <a:gd name="T28" fmla="*/ 210 w 210"/>
                <a:gd name="T29" fmla="*/ 15 h 31"/>
                <a:gd name="T30" fmla="*/ 209 w 210"/>
                <a:gd name="T31" fmla="*/ 10 h 31"/>
                <a:gd name="T32" fmla="*/ 207 w 210"/>
                <a:gd name="T33" fmla="*/ 5 h 31"/>
                <a:gd name="T34" fmla="*/ 202 w 210"/>
                <a:gd name="T35" fmla="*/ 2 h 31"/>
                <a:gd name="T36" fmla="*/ 196 w 21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31">
                  <a:moveTo>
                    <a:pt x="196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3" name="Freeform 2130"/>
            <p:cNvSpPr>
              <a:spLocks/>
            </p:cNvSpPr>
            <p:nvPr/>
          </p:nvSpPr>
          <p:spPr bwMode="auto">
            <a:xfrm>
              <a:off x="10569575" y="1074738"/>
              <a:ext cx="66675" cy="28575"/>
            </a:xfrm>
            <a:custGeom>
              <a:avLst/>
              <a:gdLst>
                <a:gd name="T0" fmla="*/ 196 w 210"/>
                <a:gd name="T1" fmla="*/ 0 h 91"/>
                <a:gd name="T2" fmla="*/ 15 w 210"/>
                <a:gd name="T3" fmla="*/ 0 h 91"/>
                <a:gd name="T4" fmla="*/ 9 w 210"/>
                <a:gd name="T5" fmla="*/ 1 h 91"/>
                <a:gd name="T6" fmla="*/ 5 w 210"/>
                <a:gd name="T7" fmla="*/ 5 h 91"/>
                <a:gd name="T8" fmla="*/ 2 w 210"/>
                <a:gd name="T9" fmla="*/ 10 h 91"/>
                <a:gd name="T10" fmla="*/ 0 w 210"/>
                <a:gd name="T11" fmla="*/ 16 h 91"/>
                <a:gd name="T12" fmla="*/ 2 w 210"/>
                <a:gd name="T13" fmla="*/ 21 h 91"/>
                <a:gd name="T14" fmla="*/ 5 w 210"/>
                <a:gd name="T15" fmla="*/ 26 h 91"/>
                <a:gd name="T16" fmla="*/ 9 w 210"/>
                <a:gd name="T17" fmla="*/ 30 h 91"/>
                <a:gd name="T18" fmla="*/ 15 w 210"/>
                <a:gd name="T19" fmla="*/ 31 h 91"/>
                <a:gd name="T20" fmla="*/ 91 w 210"/>
                <a:gd name="T21" fmla="*/ 31 h 91"/>
                <a:gd name="T22" fmla="*/ 91 w 210"/>
                <a:gd name="T23" fmla="*/ 76 h 91"/>
                <a:gd name="T24" fmla="*/ 92 w 210"/>
                <a:gd name="T25" fmla="*/ 82 h 91"/>
                <a:gd name="T26" fmla="*/ 94 w 210"/>
                <a:gd name="T27" fmla="*/ 87 h 91"/>
                <a:gd name="T28" fmla="*/ 99 w 210"/>
                <a:gd name="T29" fmla="*/ 89 h 91"/>
                <a:gd name="T30" fmla="*/ 105 w 210"/>
                <a:gd name="T31" fmla="*/ 91 h 91"/>
                <a:gd name="T32" fmla="*/ 111 w 210"/>
                <a:gd name="T33" fmla="*/ 89 h 91"/>
                <a:gd name="T34" fmla="*/ 116 w 210"/>
                <a:gd name="T35" fmla="*/ 87 h 91"/>
                <a:gd name="T36" fmla="*/ 120 w 210"/>
                <a:gd name="T37" fmla="*/ 82 h 91"/>
                <a:gd name="T38" fmla="*/ 120 w 210"/>
                <a:gd name="T39" fmla="*/ 76 h 91"/>
                <a:gd name="T40" fmla="*/ 120 w 210"/>
                <a:gd name="T41" fmla="*/ 31 h 91"/>
                <a:gd name="T42" fmla="*/ 196 w 210"/>
                <a:gd name="T43" fmla="*/ 31 h 91"/>
                <a:gd name="T44" fmla="*/ 202 w 210"/>
                <a:gd name="T45" fmla="*/ 30 h 91"/>
                <a:gd name="T46" fmla="*/ 207 w 210"/>
                <a:gd name="T47" fmla="*/ 26 h 91"/>
                <a:gd name="T48" fmla="*/ 209 w 210"/>
                <a:gd name="T49" fmla="*/ 21 h 91"/>
                <a:gd name="T50" fmla="*/ 210 w 210"/>
                <a:gd name="T51" fmla="*/ 16 h 91"/>
                <a:gd name="T52" fmla="*/ 209 w 210"/>
                <a:gd name="T53" fmla="*/ 10 h 91"/>
                <a:gd name="T54" fmla="*/ 207 w 210"/>
                <a:gd name="T55" fmla="*/ 5 h 91"/>
                <a:gd name="T56" fmla="*/ 202 w 210"/>
                <a:gd name="T57" fmla="*/ 1 h 91"/>
                <a:gd name="T58" fmla="*/ 196 w 210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9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91" y="31"/>
                  </a:lnTo>
                  <a:lnTo>
                    <a:pt x="91" y="76"/>
                  </a:lnTo>
                  <a:lnTo>
                    <a:pt x="92" y="82"/>
                  </a:lnTo>
                  <a:lnTo>
                    <a:pt x="94" y="87"/>
                  </a:lnTo>
                  <a:lnTo>
                    <a:pt x="99" y="89"/>
                  </a:lnTo>
                  <a:lnTo>
                    <a:pt x="105" y="91"/>
                  </a:lnTo>
                  <a:lnTo>
                    <a:pt x="111" y="89"/>
                  </a:lnTo>
                  <a:lnTo>
                    <a:pt x="116" y="87"/>
                  </a:lnTo>
                  <a:lnTo>
                    <a:pt x="120" y="82"/>
                  </a:lnTo>
                  <a:lnTo>
                    <a:pt x="120" y="76"/>
                  </a:lnTo>
                  <a:lnTo>
                    <a:pt x="120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6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86238" y="791502"/>
            <a:ext cx="771525" cy="62188"/>
            <a:chOff x="-170626" y="0"/>
            <a:chExt cx="13534857" cy="166915"/>
          </a:xfrm>
        </p:grpSpPr>
        <p:sp>
          <p:nvSpPr>
            <p:cNvPr id="54" name="Parallelogram 53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6" name="Parallelogram 55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165938" y="3651870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/>
              <a:t>Hong Kong Website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65936" y="3802268"/>
            <a:ext cx="893369" cy="190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19" dirty="0"/>
              <a:t>Local Site in 3 Languages</a:t>
            </a:r>
          </a:p>
          <a:p>
            <a:r>
              <a:rPr lang="en-US" sz="619" dirty="0"/>
              <a:t>APR 2017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9339DC9-50C5-4EA0-BA5D-460DB213BAD8}"/>
              </a:ext>
            </a:extLst>
          </p:cNvPr>
          <p:cNvSpPr txBox="1"/>
          <p:nvPr/>
        </p:nvSpPr>
        <p:spPr>
          <a:xfrm>
            <a:off x="3098979" y="3421152"/>
            <a:ext cx="5754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/>
              <a:t>B2E E-shops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1DB65AA-C8F0-4DB6-A2E0-C47EBF5881E8}"/>
              </a:ext>
            </a:extLst>
          </p:cNvPr>
          <p:cNvSpPr txBox="1"/>
          <p:nvPr/>
        </p:nvSpPr>
        <p:spPr>
          <a:xfrm>
            <a:off x="3098979" y="3556526"/>
            <a:ext cx="893369" cy="95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19" dirty="0"/>
              <a:t>2014</a:t>
            </a:r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xmlns="" id="{B288DA00-99D5-4C5D-9867-8B213486872B}"/>
              </a:ext>
            </a:extLst>
          </p:cNvPr>
          <p:cNvSpPr>
            <a:spLocks/>
          </p:cNvSpPr>
          <p:nvPr/>
        </p:nvSpPr>
        <p:spPr bwMode="auto">
          <a:xfrm>
            <a:off x="6008572" y="2139702"/>
            <a:ext cx="1037780" cy="808282"/>
          </a:xfrm>
          <a:custGeom>
            <a:avLst/>
            <a:gdLst>
              <a:gd name="T0" fmla="*/ 0 w 828"/>
              <a:gd name="T1" fmla="*/ 296 h 644"/>
              <a:gd name="T2" fmla="*/ 111 w 828"/>
              <a:gd name="T3" fmla="*/ 328 h 644"/>
              <a:gd name="T4" fmla="*/ 111 w 828"/>
              <a:gd name="T5" fmla="*/ 453 h 644"/>
              <a:gd name="T6" fmla="*/ 691 w 828"/>
              <a:gd name="T7" fmla="*/ 644 h 644"/>
              <a:gd name="T8" fmla="*/ 828 w 828"/>
              <a:gd name="T9" fmla="*/ 618 h 644"/>
              <a:gd name="T10" fmla="*/ 824 w 828"/>
              <a:gd name="T11" fmla="*/ 490 h 644"/>
              <a:gd name="T12" fmla="*/ 0 w 828"/>
              <a:gd name="T13" fmla="*/ 29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8" h="644">
                <a:moveTo>
                  <a:pt x="0" y="296"/>
                </a:moveTo>
                <a:cubicBezTo>
                  <a:pt x="111" y="328"/>
                  <a:pt x="111" y="328"/>
                  <a:pt x="111" y="328"/>
                </a:cubicBezTo>
                <a:cubicBezTo>
                  <a:pt x="111" y="453"/>
                  <a:pt x="111" y="453"/>
                  <a:pt x="111" y="453"/>
                </a:cubicBezTo>
                <a:cubicBezTo>
                  <a:pt x="111" y="453"/>
                  <a:pt x="423" y="249"/>
                  <a:pt x="691" y="644"/>
                </a:cubicBezTo>
                <a:cubicBezTo>
                  <a:pt x="828" y="618"/>
                  <a:pt x="828" y="618"/>
                  <a:pt x="828" y="618"/>
                </a:cubicBezTo>
                <a:cubicBezTo>
                  <a:pt x="824" y="490"/>
                  <a:pt x="824" y="490"/>
                  <a:pt x="824" y="490"/>
                </a:cubicBezTo>
                <a:cubicBezTo>
                  <a:pt x="824" y="490"/>
                  <a:pt x="492" y="0"/>
                  <a:pt x="0" y="2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ctr" rotWithShape="0">
              <a:schemeClr val="bg1">
                <a:lumMod val="85000"/>
              </a:scheme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xmlns="" id="{7B7F85F2-BD7A-41C9-AE08-BBAE04E8864F}"/>
              </a:ext>
            </a:extLst>
          </p:cNvPr>
          <p:cNvSpPr>
            <a:spLocks/>
          </p:cNvSpPr>
          <p:nvPr/>
        </p:nvSpPr>
        <p:spPr bwMode="auto">
          <a:xfrm>
            <a:off x="6985931" y="2575379"/>
            <a:ext cx="1037251" cy="808282"/>
          </a:xfrm>
          <a:custGeom>
            <a:avLst/>
            <a:gdLst>
              <a:gd name="T0" fmla="*/ 0 w 828"/>
              <a:gd name="T1" fmla="*/ 346 h 644"/>
              <a:gd name="T2" fmla="*/ 111 w 828"/>
              <a:gd name="T3" fmla="*/ 314 h 644"/>
              <a:gd name="T4" fmla="*/ 112 w 828"/>
              <a:gd name="T5" fmla="*/ 190 h 644"/>
              <a:gd name="T6" fmla="*/ 692 w 828"/>
              <a:gd name="T7" fmla="*/ 0 h 644"/>
              <a:gd name="T8" fmla="*/ 828 w 828"/>
              <a:gd name="T9" fmla="*/ 27 h 644"/>
              <a:gd name="T10" fmla="*/ 825 w 828"/>
              <a:gd name="T11" fmla="*/ 156 h 644"/>
              <a:gd name="T12" fmla="*/ 0 w 828"/>
              <a:gd name="T13" fmla="*/ 34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8" h="644">
                <a:moveTo>
                  <a:pt x="0" y="346"/>
                </a:moveTo>
                <a:cubicBezTo>
                  <a:pt x="111" y="314"/>
                  <a:pt x="111" y="314"/>
                  <a:pt x="111" y="314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112" y="190"/>
                  <a:pt x="423" y="394"/>
                  <a:pt x="692" y="0"/>
                </a:cubicBezTo>
                <a:cubicBezTo>
                  <a:pt x="828" y="27"/>
                  <a:pt x="828" y="27"/>
                  <a:pt x="828" y="27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25" y="156"/>
                  <a:pt x="491" y="644"/>
                  <a:pt x="0" y="3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ctr" rotWithShape="0">
              <a:schemeClr val="bg1">
                <a:lumMod val="85000"/>
              </a:scheme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63" name="Oval 12">
            <a:extLst>
              <a:ext uri="{FF2B5EF4-FFF2-40B4-BE49-F238E27FC236}">
                <a16:creationId xmlns:a16="http://schemas.microsoft.com/office/drawing/2014/main" xmlns="" id="{3A822DF3-B35E-4684-818A-84577C66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773" y="2759073"/>
            <a:ext cx="660406" cy="661466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64" name="Oval 11">
            <a:extLst>
              <a:ext uri="{FF2B5EF4-FFF2-40B4-BE49-F238E27FC236}">
                <a16:creationId xmlns:a16="http://schemas.microsoft.com/office/drawing/2014/main" xmlns="" id="{D7698E7C-9628-45DC-8AA2-F6E8160C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6" y="2824263"/>
            <a:ext cx="530021" cy="531081"/>
          </a:xfrm>
          <a:prstGeom prst="ellipse">
            <a:avLst/>
          </a:prstGeom>
          <a:solidFill>
            <a:srgbClr val="016AA3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80B46139-66B3-425B-BC4D-1793F15A6F91}"/>
              </a:ext>
            </a:extLst>
          </p:cNvPr>
          <p:cNvGrpSpPr/>
          <p:nvPr/>
        </p:nvGrpSpPr>
        <p:grpSpPr>
          <a:xfrm>
            <a:off x="6385719" y="3008990"/>
            <a:ext cx="112514" cy="161628"/>
            <a:chOff x="10502900" y="815975"/>
            <a:chExt cx="200025" cy="287338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6" name="Freeform 2127">
              <a:extLst>
                <a:ext uri="{FF2B5EF4-FFF2-40B4-BE49-F238E27FC236}">
                  <a16:creationId xmlns:a16="http://schemas.microsoft.com/office/drawing/2014/main" xmlns="" id="{B3284250-DC92-4D76-8959-1BE17B652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815975"/>
              <a:ext cx="200025" cy="201613"/>
            </a:xfrm>
            <a:custGeom>
              <a:avLst/>
              <a:gdLst>
                <a:gd name="T0" fmla="*/ 284 w 632"/>
                <a:gd name="T1" fmla="*/ 3 h 632"/>
                <a:gd name="T2" fmla="*/ 237 w 632"/>
                <a:gd name="T3" fmla="*/ 10 h 632"/>
                <a:gd name="T4" fmla="*/ 193 w 632"/>
                <a:gd name="T5" fmla="*/ 26 h 632"/>
                <a:gd name="T6" fmla="*/ 152 w 632"/>
                <a:gd name="T7" fmla="*/ 47 h 632"/>
                <a:gd name="T8" fmla="*/ 115 w 632"/>
                <a:gd name="T9" fmla="*/ 72 h 632"/>
                <a:gd name="T10" fmla="*/ 82 w 632"/>
                <a:gd name="T11" fmla="*/ 104 h 632"/>
                <a:gd name="T12" fmla="*/ 54 w 632"/>
                <a:gd name="T13" fmla="*/ 139 h 632"/>
                <a:gd name="T14" fmla="*/ 31 w 632"/>
                <a:gd name="T15" fmla="*/ 180 h 632"/>
                <a:gd name="T16" fmla="*/ 14 w 632"/>
                <a:gd name="T17" fmla="*/ 222 h 632"/>
                <a:gd name="T18" fmla="*/ 4 w 632"/>
                <a:gd name="T19" fmla="*/ 269 h 632"/>
                <a:gd name="T20" fmla="*/ 0 w 632"/>
                <a:gd name="T21" fmla="*/ 316 h 632"/>
                <a:gd name="T22" fmla="*/ 3 w 632"/>
                <a:gd name="T23" fmla="*/ 363 h 632"/>
                <a:gd name="T24" fmla="*/ 14 w 632"/>
                <a:gd name="T25" fmla="*/ 407 h 632"/>
                <a:gd name="T26" fmla="*/ 30 w 632"/>
                <a:gd name="T27" fmla="*/ 450 h 632"/>
                <a:gd name="T28" fmla="*/ 50 w 632"/>
                <a:gd name="T29" fmla="*/ 489 h 632"/>
                <a:gd name="T30" fmla="*/ 77 w 632"/>
                <a:gd name="T31" fmla="*/ 523 h 632"/>
                <a:gd name="T32" fmla="*/ 109 w 632"/>
                <a:gd name="T33" fmla="*/ 555 h 632"/>
                <a:gd name="T34" fmla="*/ 144 w 632"/>
                <a:gd name="T35" fmla="*/ 581 h 632"/>
                <a:gd name="T36" fmla="*/ 183 w 632"/>
                <a:gd name="T37" fmla="*/ 602 h 632"/>
                <a:gd name="T38" fmla="*/ 225 w 632"/>
                <a:gd name="T39" fmla="*/ 618 h 632"/>
                <a:gd name="T40" fmla="*/ 270 w 632"/>
                <a:gd name="T41" fmla="*/ 628 h 632"/>
                <a:gd name="T42" fmla="*/ 301 w 632"/>
                <a:gd name="T43" fmla="*/ 473 h 632"/>
                <a:gd name="T44" fmla="*/ 256 w 632"/>
                <a:gd name="T45" fmla="*/ 512 h 632"/>
                <a:gd name="T46" fmla="*/ 185 w 632"/>
                <a:gd name="T47" fmla="*/ 447 h 632"/>
                <a:gd name="T48" fmla="*/ 181 w 632"/>
                <a:gd name="T49" fmla="*/ 431 h 632"/>
                <a:gd name="T50" fmla="*/ 196 w 632"/>
                <a:gd name="T51" fmla="*/ 421 h 632"/>
                <a:gd name="T52" fmla="*/ 256 w 632"/>
                <a:gd name="T53" fmla="*/ 475 h 632"/>
                <a:gd name="T54" fmla="*/ 309 w 632"/>
                <a:gd name="T55" fmla="*/ 423 h 632"/>
                <a:gd name="T56" fmla="*/ 319 w 632"/>
                <a:gd name="T57" fmla="*/ 421 h 632"/>
                <a:gd name="T58" fmla="*/ 326 w 632"/>
                <a:gd name="T59" fmla="*/ 426 h 632"/>
                <a:gd name="T60" fmla="*/ 430 w 632"/>
                <a:gd name="T61" fmla="*/ 423 h 632"/>
                <a:gd name="T62" fmla="*/ 446 w 632"/>
                <a:gd name="T63" fmla="*/ 426 h 632"/>
                <a:gd name="T64" fmla="*/ 450 w 632"/>
                <a:gd name="T65" fmla="*/ 442 h 632"/>
                <a:gd name="T66" fmla="*/ 381 w 632"/>
                <a:gd name="T67" fmla="*/ 511 h 632"/>
                <a:gd name="T68" fmla="*/ 365 w 632"/>
                <a:gd name="T69" fmla="*/ 507 h 632"/>
                <a:gd name="T70" fmla="*/ 346 w 632"/>
                <a:gd name="T71" fmla="*/ 630 h 632"/>
                <a:gd name="T72" fmla="*/ 391 w 632"/>
                <a:gd name="T73" fmla="*/ 623 h 632"/>
                <a:gd name="T74" fmla="*/ 434 w 632"/>
                <a:gd name="T75" fmla="*/ 608 h 632"/>
                <a:gd name="T76" fmla="*/ 474 w 632"/>
                <a:gd name="T77" fmla="*/ 589 h 632"/>
                <a:gd name="T78" fmla="*/ 511 w 632"/>
                <a:gd name="T79" fmla="*/ 564 h 632"/>
                <a:gd name="T80" fmla="*/ 544 w 632"/>
                <a:gd name="T81" fmla="*/ 534 h 632"/>
                <a:gd name="T82" fmla="*/ 572 w 632"/>
                <a:gd name="T83" fmla="*/ 501 h 632"/>
                <a:gd name="T84" fmla="*/ 595 w 632"/>
                <a:gd name="T85" fmla="*/ 463 h 632"/>
                <a:gd name="T86" fmla="*/ 613 w 632"/>
                <a:gd name="T87" fmla="*/ 421 h 632"/>
                <a:gd name="T88" fmla="*/ 626 w 632"/>
                <a:gd name="T89" fmla="*/ 378 h 632"/>
                <a:gd name="T90" fmla="*/ 631 w 632"/>
                <a:gd name="T91" fmla="*/ 332 h 632"/>
                <a:gd name="T92" fmla="*/ 629 w 632"/>
                <a:gd name="T93" fmla="*/ 283 h 632"/>
                <a:gd name="T94" fmla="*/ 622 w 632"/>
                <a:gd name="T95" fmla="*/ 237 h 632"/>
                <a:gd name="T96" fmla="*/ 606 w 632"/>
                <a:gd name="T97" fmla="*/ 193 h 632"/>
                <a:gd name="T98" fmla="*/ 585 w 632"/>
                <a:gd name="T99" fmla="*/ 153 h 632"/>
                <a:gd name="T100" fmla="*/ 560 w 632"/>
                <a:gd name="T101" fmla="*/ 115 h 632"/>
                <a:gd name="T102" fmla="*/ 528 w 632"/>
                <a:gd name="T103" fmla="*/ 82 h 632"/>
                <a:gd name="T104" fmla="*/ 492 w 632"/>
                <a:gd name="T105" fmla="*/ 54 h 632"/>
                <a:gd name="T106" fmla="*/ 452 w 632"/>
                <a:gd name="T107" fmla="*/ 32 h 632"/>
                <a:gd name="T108" fmla="*/ 409 w 632"/>
                <a:gd name="T109" fmla="*/ 15 h 632"/>
                <a:gd name="T110" fmla="*/ 364 w 632"/>
                <a:gd name="T111" fmla="*/ 4 h 632"/>
                <a:gd name="T112" fmla="*/ 315 w 632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2" h="632">
                  <a:moveTo>
                    <a:pt x="315" y="0"/>
                  </a:moveTo>
                  <a:lnTo>
                    <a:pt x="299" y="1"/>
                  </a:lnTo>
                  <a:lnTo>
                    <a:pt x="284" y="3"/>
                  </a:lnTo>
                  <a:lnTo>
                    <a:pt x="268" y="4"/>
                  </a:lnTo>
                  <a:lnTo>
                    <a:pt x="252" y="6"/>
                  </a:lnTo>
                  <a:lnTo>
                    <a:pt x="237" y="10"/>
                  </a:lnTo>
                  <a:lnTo>
                    <a:pt x="221" y="15"/>
                  </a:lnTo>
                  <a:lnTo>
                    <a:pt x="207" y="20"/>
                  </a:lnTo>
                  <a:lnTo>
                    <a:pt x="193" y="26"/>
                  </a:lnTo>
                  <a:lnTo>
                    <a:pt x="179" y="32"/>
                  </a:lnTo>
                  <a:lnTo>
                    <a:pt x="165" y="38"/>
                  </a:lnTo>
                  <a:lnTo>
                    <a:pt x="152" y="47"/>
                  </a:lnTo>
                  <a:lnTo>
                    <a:pt x="139" y="54"/>
                  </a:lnTo>
                  <a:lnTo>
                    <a:pt x="127" y="64"/>
                  </a:lnTo>
                  <a:lnTo>
                    <a:pt x="115" y="72"/>
                  </a:lnTo>
                  <a:lnTo>
                    <a:pt x="103" y="82"/>
                  </a:lnTo>
                  <a:lnTo>
                    <a:pt x="92" y="93"/>
                  </a:lnTo>
                  <a:lnTo>
                    <a:pt x="82" y="104"/>
                  </a:lnTo>
                  <a:lnTo>
                    <a:pt x="72" y="115"/>
                  </a:lnTo>
                  <a:lnTo>
                    <a:pt x="63" y="127"/>
                  </a:lnTo>
                  <a:lnTo>
                    <a:pt x="54" y="139"/>
                  </a:lnTo>
                  <a:lnTo>
                    <a:pt x="45" y="153"/>
                  </a:lnTo>
                  <a:lnTo>
                    <a:pt x="38" y="166"/>
                  </a:lnTo>
                  <a:lnTo>
                    <a:pt x="31" y="180"/>
                  </a:lnTo>
                  <a:lnTo>
                    <a:pt x="25" y="193"/>
                  </a:lnTo>
                  <a:lnTo>
                    <a:pt x="19" y="208"/>
                  </a:lnTo>
                  <a:lnTo>
                    <a:pt x="14" y="222"/>
                  </a:lnTo>
                  <a:lnTo>
                    <a:pt x="10" y="237"/>
                  </a:lnTo>
                  <a:lnTo>
                    <a:pt x="6" y="253"/>
                  </a:lnTo>
                  <a:lnTo>
                    <a:pt x="4" y="269"/>
                  </a:lnTo>
                  <a:lnTo>
                    <a:pt x="1" y="283"/>
                  </a:lnTo>
                  <a:lnTo>
                    <a:pt x="0" y="301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6" y="378"/>
                  </a:lnTo>
                  <a:lnTo>
                    <a:pt x="9" y="393"/>
                  </a:lnTo>
                  <a:lnTo>
                    <a:pt x="14" y="407"/>
                  </a:lnTo>
                  <a:lnTo>
                    <a:pt x="17" y="421"/>
                  </a:lnTo>
                  <a:lnTo>
                    <a:pt x="23" y="436"/>
                  </a:lnTo>
                  <a:lnTo>
                    <a:pt x="30" y="450"/>
                  </a:lnTo>
                  <a:lnTo>
                    <a:pt x="36" y="463"/>
                  </a:lnTo>
                  <a:lnTo>
                    <a:pt x="43" y="475"/>
                  </a:lnTo>
                  <a:lnTo>
                    <a:pt x="50" y="489"/>
                  </a:lnTo>
                  <a:lnTo>
                    <a:pt x="59" y="501"/>
                  </a:lnTo>
                  <a:lnTo>
                    <a:pt x="69" y="512"/>
                  </a:lnTo>
                  <a:lnTo>
                    <a:pt x="77" y="523"/>
                  </a:lnTo>
                  <a:lnTo>
                    <a:pt x="87" y="534"/>
                  </a:lnTo>
                  <a:lnTo>
                    <a:pt x="98" y="545"/>
                  </a:lnTo>
                  <a:lnTo>
                    <a:pt x="109" y="555"/>
                  </a:lnTo>
                  <a:lnTo>
                    <a:pt x="120" y="564"/>
                  </a:lnTo>
                  <a:lnTo>
                    <a:pt x="132" y="573"/>
                  </a:lnTo>
                  <a:lnTo>
                    <a:pt x="144" y="581"/>
                  </a:lnTo>
                  <a:lnTo>
                    <a:pt x="157" y="589"/>
                  </a:lnTo>
                  <a:lnTo>
                    <a:pt x="170" y="596"/>
                  </a:lnTo>
                  <a:lnTo>
                    <a:pt x="183" y="602"/>
                  </a:lnTo>
                  <a:lnTo>
                    <a:pt x="197" y="608"/>
                  </a:lnTo>
                  <a:lnTo>
                    <a:pt x="210" y="613"/>
                  </a:lnTo>
                  <a:lnTo>
                    <a:pt x="225" y="618"/>
                  </a:lnTo>
                  <a:lnTo>
                    <a:pt x="240" y="623"/>
                  </a:lnTo>
                  <a:lnTo>
                    <a:pt x="254" y="625"/>
                  </a:lnTo>
                  <a:lnTo>
                    <a:pt x="270" y="628"/>
                  </a:lnTo>
                  <a:lnTo>
                    <a:pt x="285" y="630"/>
                  </a:lnTo>
                  <a:lnTo>
                    <a:pt x="301" y="632"/>
                  </a:lnTo>
                  <a:lnTo>
                    <a:pt x="301" y="473"/>
                  </a:lnTo>
                  <a:lnTo>
                    <a:pt x="267" y="507"/>
                  </a:lnTo>
                  <a:lnTo>
                    <a:pt x="262" y="511"/>
                  </a:lnTo>
                  <a:lnTo>
                    <a:pt x="256" y="512"/>
                  </a:lnTo>
                  <a:lnTo>
                    <a:pt x="249" y="511"/>
                  </a:lnTo>
                  <a:lnTo>
                    <a:pt x="245" y="507"/>
                  </a:lnTo>
                  <a:lnTo>
                    <a:pt x="185" y="447"/>
                  </a:lnTo>
                  <a:lnTo>
                    <a:pt x="181" y="442"/>
                  </a:lnTo>
                  <a:lnTo>
                    <a:pt x="180" y="436"/>
                  </a:lnTo>
                  <a:lnTo>
                    <a:pt x="181" y="431"/>
                  </a:lnTo>
                  <a:lnTo>
                    <a:pt x="185" y="426"/>
                  </a:lnTo>
                  <a:lnTo>
                    <a:pt x="190" y="423"/>
                  </a:lnTo>
                  <a:lnTo>
                    <a:pt x="196" y="421"/>
                  </a:lnTo>
                  <a:lnTo>
                    <a:pt x="201" y="423"/>
                  </a:lnTo>
                  <a:lnTo>
                    <a:pt x="205" y="426"/>
                  </a:lnTo>
                  <a:lnTo>
                    <a:pt x="256" y="475"/>
                  </a:lnTo>
                  <a:lnTo>
                    <a:pt x="304" y="426"/>
                  </a:lnTo>
                  <a:lnTo>
                    <a:pt x="307" y="424"/>
                  </a:lnTo>
                  <a:lnTo>
                    <a:pt x="309" y="423"/>
                  </a:lnTo>
                  <a:lnTo>
                    <a:pt x="313" y="421"/>
                  </a:lnTo>
                  <a:lnTo>
                    <a:pt x="315" y="421"/>
                  </a:lnTo>
                  <a:lnTo>
                    <a:pt x="319" y="421"/>
                  </a:lnTo>
                  <a:lnTo>
                    <a:pt x="321" y="423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75" y="475"/>
                  </a:lnTo>
                  <a:lnTo>
                    <a:pt x="425" y="426"/>
                  </a:lnTo>
                  <a:lnTo>
                    <a:pt x="430" y="423"/>
                  </a:lnTo>
                  <a:lnTo>
                    <a:pt x="436" y="421"/>
                  </a:lnTo>
                  <a:lnTo>
                    <a:pt x="441" y="423"/>
                  </a:lnTo>
                  <a:lnTo>
                    <a:pt x="446" y="426"/>
                  </a:lnTo>
                  <a:lnTo>
                    <a:pt x="450" y="431"/>
                  </a:lnTo>
                  <a:lnTo>
                    <a:pt x="451" y="436"/>
                  </a:lnTo>
                  <a:lnTo>
                    <a:pt x="450" y="442"/>
                  </a:lnTo>
                  <a:lnTo>
                    <a:pt x="446" y="447"/>
                  </a:lnTo>
                  <a:lnTo>
                    <a:pt x="386" y="507"/>
                  </a:lnTo>
                  <a:lnTo>
                    <a:pt x="381" y="511"/>
                  </a:lnTo>
                  <a:lnTo>
                    <a:pt x="375" y="512"/>
                  </a:lnTo>
                  <a:lnTo>
                    <a:pt x="370" y="511"/>
                  </a:lnTo>
                  <a:lnTo>
                    <a:pt x="365" y="507"/>
                  </a:lnTo>
                  <a:lnTo>
                    <a:pt x="330" y="473"/>
                  </a:lnTo>
                  <a:lnTo>
                    <a:pt x="330" y="632"/>
                  </a:lnTo>
                  <a:lnTo>
                    <a:pt x="346" y="630"/>
                  </a:lnTo>
                  <a:lnTo>
                    <a:pt x="362" y="628"/>
                  </a:lnTo>
                  <a:lnTo>
                    <a:pt x="376" y="625"/>
                  </a:lnTo>
                  <a:lnTo>
                    <a:pt x="391" y="623"/>
                  </a:lnTo>
                  <a:lnTo>
                    <a:pt x="406" y="618"/>
                  </a:lnTo>
                  <a:lnTo>
                    <a:pt x="420" y="613"/>
                  </a:lnTo>
                  <a:lnTo>
                    <a:pt x="434" y="608"/>
                  </a:lnTo>
                  <a:lnTo>
                    <a:pt x="449" y="602"/>
                  </a:lnTo>
                  <a:lnTo>
                    <a:pt x="462" y="596"/>
                  </a:lnTo>
                  <a:lnTo>
                    <a:pt x="474" y="589"/>
                  </a:lnTo>
                  <a:lnTo>
                    <a:pt x="488" y="581"/>
                  </a:lnTo>
                  <a:lnTo>
                    <a:pt x="500" y="573"/>
                  </a:lnTo>
                  <a:lnTo>
                    <a:pt x="511" y="564"/>
                  </a:lnTo>
                  <a:lnTo>
                    <a:pt x="522" y="555"/>
                  </a:lnTo>
                  <a:lnTo>
                    <a:pt x="533" y="545"/>
                  </a:lnTo>
                  <a:lnTo>
                    <a:pt x="544" y="534"/>
                  </a:lnTo>
                  <a:lnTo>
                    <a:pt x="554" y="523"/>
                  </a:lnTo>
                  <a:lnTo>
                    <a:pt x="563" y="512"/>
                  </a:lnTo>
                  <a:lnTo>
                    <a:pt x="572" y="501"/>
                  </a:lnTo>
                  <a:lnTo>
                    <a:pt x="580" y="489"/>
                  </a:lnTo>
                  <a:lnTo>
                    <a:pt x="588" y="475"/>
                  </a:lnTo>
                  <a:lnTo>
                    <a:pt x="595" y="463"/>
                  </a:lnTo>
                  <a:lnTo>
                    <a:pt x="602" y="450"/>
                  </a:lnTo>
                  <a:lnTo>
                    <a:pt x="609" y="436"/>
                  </a:lnTo>
                  <a:lnTo>
                    <a:pt x="613" y="421"/>
                  </a:lnTo>
                  <a:lnTo>
                    <a:pt x="618" y="408"/>
                  </a:lnTo>
                  <a:lnTo>
                    <a:pt x="622" y="393"/>
                  </a:lnTo>
                  <a:lnTo>
                    <a:pt x="626" y="378"/>
                  </a:lnTo>
                  <a:lnTo>
                    <a:pt x="628" y="363"/>
                  </a:lnTo>
                  <a:lnTo>
                    <a:pt x="631" y="347"/>
                  </a:lnTo>
                  <a:lnTo>
                    <a:pt x="631" y="332"/>
                  </a:lnTo>
                  <a:lnTo>
                    <a:pt x="632" y="316"/>
                  </a:lnTo>
                  <a:lnTo>
                    <a:pt x="631" y="301"/>
                  </a:lnTo>
                  <a:lnTo>
                    <a:pt x="629" y="283"/>
                  </a:lnTo>
                  <a:lnTo>
                    <a:pt x="628" y="269"/>
                  </a:lnTo>
                  <a:lnTo>
                    <a:pt x="626" y="253"/>
                  </a:lnTo>
                  <a:lnTo>
                    <a:pt x="622" y="237"/>
                  </a:lnTo>
                  <a:lnTo>
                    <a:pt x="617" y="222"/>
                  </a:lnTo>
                  <a:lnTo>
                    <a:pt x="612" y="208"/>
                  </a:lnTo>
                  <a:lnTo>
                    <a:pt x="606" y="193"/>
                  </a:lnTo>
                  <a:lnTo>
                    <a:pt x="600" y="180"/>
                  </a:lnTo>
                  <a:lnTo>
                    <a:pt x="594" y="166"/>
                  </a:lnTo>
                  <a:lnTo>
                    <a:pt x="585" y="153"/>
                  </a:lnTo>
                  <a:lnTo>
                    <a:pt x="578" y="139"/>
                  </a:lnTo>
                  <a:lnTo>
                    <a:pt x="568" y="127"/>
                  </a:lnTo>
                  <a:lnTo>
                    <a:pt x="560" y="115"/>
                  </a:lnTo>
                  <a:lnTo>
                    <a:pt x="550" y="104"/>
                  </a:lnTo>
                  <a:lnTo>
                    <a:pt x="539" y="93"/>
                  </a:lnTo>
                  <a:lnTo>
                    <a:pt x="528" y="82"/>
                  </a:lnTo>
                  <a:lnTo>
                    <a:pt x="517" y="72"/>
                  </a:lnTo>
                  <a:lnTo>
                    <a:pt x="505" y="64"/>
                  </a:lnTo>
                  <a:lnTo>
                    <a:pt x="492" y="54"/>
                  </a:lnTo>
                  <a:lnTo>
                    <a:pt x="479" y="47"/>
                  </a:lnTo>
                  <a:lnTo>
                    <a:pt x="466" y="38"/>
                  </a:lnTo>
                  <a:lnTo>
                    <a:pt x="452" y="32"/>
                  </a:lnTo>
                  <a:lnTo>
                    <a:pt x="439" y="26"/>
                  </a:lnTo>
                  <a:lnTo>
                    <a:pt x="424" y="20"/>
                  </a:lnTo>
                  <a:lnTo>
                    <a:pt x="409" y="15"/>
                  </a:lnTo>
                  <a:lnTo>
                    <a:pt x="395" y="10"/>
                  </a:lnTo>
                  <a:lnTo>
                    <a:pt x="379" y="6"/>
                  </a:lnTo>
                  <a:lnTo>
                    <a:pt x="364" y="4"/>
                  </a:lnTo>
                  <a:lnTo>
                    <a:pt x="348" y="3"/>
                  </a:lnTo>
                  <a:lnTo>
                    <a:pt x="331" y="1"/>
                  </a:lnTo>
                  <a:lnTo>
                    <a:pt x="3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7" name="Freeform 2128">
              <a:extLst>
                <a:ext uri="{FF2B5EF4-FFF2-40B4-BE49-F238E27FC236}">
                  <a16:creationId xmlns:a16="http://schemas.microsoft.com/office/drawing/2014/main" xmlns="" id="{6EB12943-6A5D-4584-8A53-85B7E0D4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36638"/>
              <a:ext cx="66675" cy="9525"/>
            </a:xfrm>
            <a:custGeom>
              <a:avLst/>
              <a:gdLst>
                <a:gd name="T0" fmla="*/ 196 w 210"/>
                <a:gd name="T1" fmla="*/ 0 h 29"/>
                <a:gd name="T2" fmla="*/ 15 w 210"/>
                <a:gd name="T3" fmla="*/ 0 h 29"/>
                <a:gd name="T4" fmla="*/ 9 w 210"/>
                <a:gd name="T5" fmla="*/ 1 h 29"/>
                <a:gd name="T6" fmla="*/ 5 w 210"/>
                <a:gd name="T7" fmla="*/ 3 h 29"/>
                <a:gd name="T8" fmla="*/ 2 w 210"/>
                <a:gd name="T9" fmla="*/ 8 h 29"/>
                <a:gd name="T10" fmla="*/ 0 w 210"/>
                <a:gd name="T11" fmla="*/ 14 h 29"/>
                <a:gd name="T12" fmla="*/ 2 w 210"/>
                <a:gd name="T13" fmla="*/ 20 h 29"/>
                <a:gd name="T14" fmla="*/ 5 w 210"/>
                <a:gd name="T15" fmla="*/ 25 h 29"/>
                <a:gd name="T16" fmla="*/ 9 w 210"/>
                <a:gd name="T17" fmla="*/ 28 h 29"/>
                <a:gd name="T18" fmla="*/ 15 w 210"/>
                <a:gd name="T19" fmla="*/ 29 h 29"/>
                <a:gd name="T20" fmla="*/ 196 w 210"/>
                <a:gd name="T21" fmla="*/ 29 h 29"/>
                <a:gd name="T22" fmla="*/ 202 w 210"/>
                <a:gd name="T23" fmla="*/ 28 h 29"/>
                <a:gd name="T24" fmla="*/ 207 w 210"/>
                <a:gd name="T25" fmla="*/ 25 h 29"/>
                <a:gd name="T26" fmla="*/ 209 w 210"/>
                <a:gd name="T27" fmla="*/ 20 h 29"/>
                <a:gd name="T28" fmla="*/ 210 w 210"/>
                <a:gd name="T29" fmla="*/ 14 h 29"/>
                <a:gd name="T30" fmla="*/ 209 w 210"/>
                <a:gd name="T31" fmla="*/ 8 h 29"/>
                <a:gd name="T32" fmla="*/ 207 w 210"/>
                <a:gd name="T33" fmla="*/ 3 h 29"/>
                <a:gd name="T34" fmla="*/ 202 w 210"/>
                <a:gd name="T35" fmla="*/ 1 h 29"/>
                <a:gd name="T36" fmla="*/ 196 w 210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9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196" y="29"/>
                  </a:lnTo>
                  <a:lnTo>
                    <a:pt x="202" y="28"/>
                  </a:lnTo>
                  <a:lnTo>
                    <a:pt x="207" y="25"/>
                  </a:lnTo>
                  <a:lnTo>
                    <a:pt x="209" y="20"/>
                  </a:lnTo>
                  <a:lnTo>
                    <a:pt x="210" y="14"/>
                  </a:lnTo>
                  <a:lnTo>
                    <a:pt x="209" y="8"/>
                  </a:lnTo>
                  <a:lnTo>
                    <a:pt x="207" y="3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8" name="Freeform 2129">
              <a:extLst>
                <a:ext uri="{FF2B5EF4-FFF2-40B4-BE49-F238E27FC236}">
                  <a16:creationId xmlns:a16="http://schemas.microsoft.com/office/drawing/2014/main" xmlns="" id="{0D7D3DEC-CB36-4465-BDA6-464DD90B3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55688"/>
              <a:ext cx="66675" cy="9525"/>
            </a:xfrm>
            <a:custGeom>
              <a:avLst/>
              <a:gdLst>
                <a:gd name="T0" fmla="*/ 196 w 210"/>
                <a:gd name="T1" fmla="*/ 0 h 31"/>
                <a:gd name="T2" fmla="*/ 15 w 210"/>
                <a:gd name="T3" fmla="*/ 0 h 31"/>
                <a:gd name="T4" fmla="*/ 9 w 210"/>
                <a:gd name="T5" fmla="*/ 2 h 31"/>
                <a:gd name="T6" fmla="*/ 5 w 210"/>
                <a:gd name="T7" fmla="*/ 5 h 31"/>
                <a:gd name="T8" fmla="*/ 2 w 210"/>
                <a:gd name="T9" fmla="*/ 10 h 31"/>
                <a:gd name="T10" fmla="*/ 0 w 210"/>
                <a:gd name="T11" fmla="*/ 15 h 31"/>
                <a:gd name="T12" fmla="*/ 2 w 210"/>
                <a:gd name="T13" fmla="*/ 21 h 31"/>
                <a:gd name="T14" fmla="*/ 5 w 210"/>
                <a:gd name="T15" fmla="*/ 26 h 31"/>
                <a:gd name="T16" fmla="*/ 9 w 210"/>
                <a:gd name="T17" fmla="*/ 30 h 31"/>
                <a:gd name="T18" fmla="*/ 15 w 210"/>
                <a:gd name="T19" fmla="*/ 31 h 31"/>
                <a:gd name="T20" fmla="*/ 196 w 210"/>
                <a:gd name="T21" fmla="*/ 31 h 31"/>
                <a:gd name="T22" fmla="*/ 202 w 210"/>
                <a:gd name="T23" fmla="*/ 30 h 31"/>
                <a:gd name="T24" fmla="*/ 207 w 210"/>
                <a:gd name="T25" fmla="*/ 26 h 31"/>
                <a:gd name="T26" fmla="*/ 209 w 210"/>
                <a:gd name="T27" fmla="*/ 21 h 31"/>
                <a:gd name="T28" fmla="*/ 210 w 210"/>
                <a:gd name="T29" fmla="*/ 15 h 31"/>
                <a:gd name="T30" fmla="*/ 209 w 210"/>
                <a:gd name="T31" fmla="*/ 10 h 31"/>
                <a:gd name="T32" fmla="*/ 207 w 210"/>
                <a:gd name="T33" fmla="*/ 5 h 31"/>
                <a:gd name="T34" fmla="*/ 202 w 210"/>
                <a:gd name="T35" fmla="*/ 2 h 31"/>
                <a:gd name="T36" fmla="*/ 196 w 21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31">
                  <a:moveTo>
                    <a:pt x="196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9" name="Freeform 2130">
              <a:extLst>
                <a:ext uri="{FF2B5EF4-FFF2-40B4-BE49-F238E27FC236}">
                  <a16:creationId xmlns:a16="http://schemas.microsoft.com/office/drawing/2014/main" xmlns="" id="{6E827C0B-7C12-4CD3-9380-1B25E9E8A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74738"/>
              <a:ext cx="66675" cy="28575"/>
            </a:xfrm>
            <a:custGeom>
              <a:avLst/>
              <a:gdLst>
                <a:gd name="T0" fmla="*/ 196 w 210"/>
                <a:gd name="T1" fmla="*/ 0 h 91"/>
                <a:gd name="T2" fmla="*/ 15 w 210"/>
                <a:gd name="T3" fmla="*/ 0 h 91"/>
                <a:gd name="T4" fmla="*/ 9 w 210"/>
                <a:gd name="T5" fmla="*/ 1 h 91"/>
                <a:gd name="T6" fmla="*/ 5 w 210"/>
                <a:gd name="T7" fmla="*/ 5 h 91"/>
                <a:gd name="T8" fmla="*/ 2 w 210"/>
                <a:gd name="T9" fmla="*/ 10 h 91"/>
                <a:gd name="T10" fmla="*/ 0 w 210"/>
                <a:gd name="T11" fmla="*/ 16 h 91"/>
                <a:gd name="T12" fmla="*/ 2 w 210"/>
                <a:gd name="T13" fmla="*/ 21 h 91"/>
                <a:gd name="T14" fmla="*/ 5 w 210"/>
                <a:gd name="T15" fmla="*/ 26 h 91"/>
                <a:gd name="T16" fmla="*/ 9 w 210"/>
                <a:gd name="T17" fmla="*/ 30 h 91"/>
                <a:gd name="T18" fmla="*/ 15 w 210"/>
                <a:gd name="T19" fmla="*/ 31 h 91"/>
                <a:gd name="T20" fmla="*/ 91 w 210"/>
                <a:gd name="T21" fmla="*/ 31 h 91"/>
                <a:gd name="T22" fmla="*/ 91 w 210"/>
                <a:gd name="T23" fmla="*/ 76 h 91"/>
                <a:gd name="T24" fmla="*/ 92 w 210"/>
                <a:gd name="T25" fmla="*/ 82 h 91"/>
                <a:gd name="T26" fmla="*/ 94 w 210"/>
                <a:gd name="T27" fmla="*/ 87 h 91"/>
                <a:gd name="T28" fmla="*/ 99 w 210"/>
                <a:gd name="T29" fmla="*/ 89 h 91"/>
                <a:gd name="T30" fmla="*/ 105 w 210"/>
                <a:gd name="T31" fmla="*/ 91 h 91"/>
                <a:gd name="T32" fmla="*/ 111 w 210"/>
                <a:gd name="T33" fmla="*/ 89 h 91"/>
                <a:gd name="T34" fmla="*/ 116 w 210"/>
                <a:gd name="T35" fmla="*/ 87 h 91"/>
                <a:gd name="T36" fmla="*/ 120 w 210"/>
                <a:gd name="T37" fmla="*/ 82 h 91"/>
                <a:gd name="T38" fmla="*/ 120 w 210"/>
                <a:gd name="T39" fmla="*/ 76 h 91"/>
                <a:gd name="T40" fmla="*/ 120 w 210"/>
                <a:gd name="T41" fmla="*/ 31 h 91"/>
                <a:gd name="T42" fmla="*/ 196 w 210"/>
                <a:gd name="T43" fmla="*/ 31 h 91"/>
                <a:gd name="T44" fmla="*/ 202 w 210"/>
                <a:gd name="T45" fmla="*/ 30 h 91"/>
                <a:gd name="T46" fmla="*/ 207 w 210"/>
                <a:gd name="T47" fmla="*/ 26 h 91"/>
                <a:gd name="T48" fmla="*/ 209 w 210"/>
                <a:gd name="T49" fmla="*/ 21 h 91"/>
                <a:gd name="T50" fmla="*/ 210 w 210"/>
                <a:gd name="T51" fmla="*/ 16 h 91"/>
                <a:gd name="T52" fmla="*/ 209 w 210"/>
                <a:gd name="T53" fmla="*/ 10 h 91"/>
                <a:gd name="T54" fmla="*/ 207 w 210"/>
                <a:gd name="T55" fmla="*/ 5 h 91"/>
                <a:gd name="T56" fmla="*/ 202 w 210"/>
                <a:gd name="T57" fmla="*/ 1 h 91"/>
                <a:gd name="T58" fmla="*/ 196 w 210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9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91" y="31"/>
                  </a:lnTo>
                  <a:lnTo>
                    <a:pt x="91" y="76"/>
                  </a:lnTo>
                  <a:lnTo>
                    <a:pt x="92" y="82"/>
                  </a:lnTo>
                  <a:lnTo>
                    <a:pt x="94" y="87"/>
                  </a:lnTo>
                  <a:lnTo>
                    <a:pt x="99" y="89"/>
                  </a:lnTo>
                  <a:lnTo>
                    <a:pt x="105" y="91"/>
                  </a:lnTo>
                  <a:lnTo>
                    <a:pt x="111" y="89"/>
                  </a:lnTo>
                  <a:lnTo>
                    <a:pt x="116" y="87"/>
                  </a:lnTo>
                  <a:lnTo>
                    <a:pt x="120" y="82"/>
                  </a:lnTo>
                  <a:lnTo>
                    <a:pt x="120" y="76"/>
                  </a:lnTo>
                  <a:lnTo>
                    <a:pt x="120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6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0" name="Oval 14">
            <a:extLst>
              <a:ext uri="{FF2B5EF4-FFF2-40B4-BE49-F238E27FC236}">
                <a16:creationId xmlns:a16="http://schemas.microsoft.com/office/drawing/2014/main" xmlns="" id="{B2B8FA11-8B5B-4323-B981-0A93C0AF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302" y="2065434"/>
            <a:ext cx="658816" cy="660406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71" name="Oval 13">
            <a:extLst>
              <a:ext uri="{FF2B5EF4-FFF2-40B4-BE49-F238E27FC236}">
                <a16:creationId xmlns:a16="http://schemas.microsoft.com/office/drawing/2014/main" xmlns="" id="{53324EC3-6A46-4698-974F-99FE5E417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432" y="2129565"/>
            <a:ext cx="529491" cy="532141"/>
          </a:xfrm>
          <a:prstGeom prst="ellipse">
            <a:avLst/>
          </a:prstGeom>
          <a:solidFill>
            <a:srgbClr val="46B688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6881845E-0AE8-4451-A623-4B0ABED94276}"/>
              </a:ext>
            </a:extLst>
          </p:cNvPr>
          <p:cNvGrpSpPr/>
          <p:nvPr/>
        </p:nvGrpSpPr>
        <p:grpSpPr>
          <a:xfrm>
            <a:off x="7312256" y="2321964"/>
            <a:ext cx="159842" cy="147341"/>
            <a:chOff x="4313201" y="1920875"/>
            <a:chExt cx="284163" cy="261938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3" name="Freeform 3131">
              <a:extLst>
                <a:ext uri="{FF2B5EF4-FFF2-40B4-BE49-F238E27FC236}">
                  <a16:creationId xmlns:a16="http://schemas.microsoft.com/office/drawing/2014/main" xmlns="" id="{07F9F6AA-4B12-4EEE-A6EC-2DCEE1825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01" y="1920875"/>
              <a:ext cx="236538" cy="200025"/>
            </a:xfrm>
            <a:custGeom>
              <a:avLst/>
              <a:gdLst>
                <a:gd name="T0" fmla="*/ 599 w 599"/>
                <a:gd name="T1" fmla="*/ 12 h 503"/>
                <a:gd name="T2" fmla="*/ 599 w 599"/>
                <a:gd name="T3" fmla="*/ 7 h 503"/>
                <a:gd name="T4" fmla="*/ 595 w 599"/>
                <a:gd name="T5" fmla="*/ 3 h 503"/>
                <a:gd name="T6" fmla="*/ 592 w 599"/>
                <a:gd name="T7" fmla="*/ 1 h 503"/>
                <a:gd name="T8" fmla="*/ 587 w 599"/>
                <a:gd name="T9" fmla="*/ 0 h 503"/>
                <a:gd name="T10" fmla="*/ 12 w 599"/>
                <a:gd name="T11" fmla="*/ 0 h 503"/>
                <a:gd name="T12" fmla="*/ 8 w 599"/>
                <a:gd name="T13" fmla="*/ 1 h 503"/>
                <a:gd name="T14" fmla="*/ 4 w 599"/>
                <a:gd name="T15" fmla="*/ 3 h 503"/>
                <a:gd name="T16" fmla="*/ 2 w 599"/>
                <a:gd name="T17" fmla="*/ 7 h 503"/>
                <a:gd name="T18" fmla="*/ 0 w 599"/>
                <a:gd name="T19" fmla="*/ 12 h 503"/>
                <a:gd name="T20" fmla="*/ 0 w 599"/>
                <a:gd name="T21" fmla="*/ 371 h 503"/>
                <a:gd name="T22" fmla="*/ 2 w 599"/>
                <a:gd name="T23" fmla="*/ 376 h 503"/>
                <a:gd name="T24" fmla="*/ 4 w 599"/>
                <a:gd name="T25" fmla="*/ 379 h 503"/>
                <a:gd name="T26" fmla="*/ 8 w 599"/>
                <a:gd name="T27" fmla="*/ 382 h 503"/>
                <a:gd name="T28" fmla="*/ 12 w 599"/>
                <a:gd name="T29" fmla="*/ 383 h 503"/>
                <a:gd name="T30" fmla="*/ 96 w 599"/>
                <a:gd name="T31" fmla="*/ 383 h 503"/>
                <a:gd name="T32" fmla="*/ 96 w 599"/>
                <a:gd name="T33" fmla="*/ 490 h 503"/>
                <a:gd name="T34" fmla="*/ 97 w 599"/>
                <a:gd name="T35" fmla="*/ 493 h 503"/>
                <a:gd name="T36" fmla="*/ 98 w 599"/>
                <a:gd name="T37" fmla="*/ 497 h 503"/>
                <a:gd name="T38" fmla="*/ 100 w 599"/>
                <a:gd name="T39" fmla="*/ 499 h 503"/>
                <a:gd name="T40" fmla="*/ 104 w 599"/>
                <a:gd name="T41" fmla="*/ 502 h 503"/>
                <a:gd name="T42" fmla="*/ 106 w 599"/>
                <a:gd name="T43" fmla="*/ 502 h 503"/>
                <a:gd name="T44" fmla="*/ 109 w 599"/>
                <a:gd name="T45" fmla="*/ 503 h 503"/>
                <a:gd name="T46" fmla="*/ 112 w 599"/>
                <a:gd name="T47" fmla="*/ 502 h 503"/>
                <a:gd name="T48" fmla="*/ 117 w 599"/>
                <a:gd name="T49" fmla="*/ 499 h 503"/>
                <a:gd name="T50" fmla="*/ 232 w 599"/>
                <a:gd name="T51" fmla="*/ 383 h 503"/>
                <a:gd name="T52" fmla="*/ 288 w 599"/>
                <a:gd name="T53" fmla="*/ 383 h 503"/>
                <a:gd name="T54" fmla="*/ 288 w 599"/>
                <a:gd name="T55" fmla="*/ 251 h 503"/>
                <a:gd name="T56" fmla="*/ 288 w 599"/>
                <a:gd name="T57" fmla="*/ 246 h 503"/>
                <a:gd name="T58" fmla="*/ 291 w 599"/>
                <a:gd name="T59" fmla="*/ 242 h 503"/>
                <a:gd name="T60" fmla="*/ 295 w 599"/>
                <a:gd name="T61" fmla="*/ 240 h 503"/>
                <a:gd name="T62" fmla="*/ 300 w 599"/>
                <a:gd name="T63" fmla="*/ 239 h 503"/>
                <a:gd name="T64" fmla="*/ 599 w 599"/>
                <a:gd name="T65" fmla="*/ 239 h 503"/>
                <a:gd name="T66" fmla="*/ 599 w 599"/>
                <a:gd name="T67" fmla="*/ 1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03">
                  <a:moveTo>
                    <a:pt x="599" y="12"/>
                  </a:moveTo>
                  <a:lnTo>
                    <a:pt x="599" y="7"/>
                  </a:lnTo>
                  <a:lnTo>
                    <a:pt x="595" y="3"/>
                  </a:lnTo>
                  <a:lnTo>
                    <a:pt x="592" y="1"/>
                  </a:lnTo>
                  <a:lnTo>
                    <a:pt x="58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4" y="379"/>
                  </a:lnTo>
                  <a:lnTo>
                    <a:pt x="8" y="382"/>
                  </a:lnTo>
                  <a:lnTo>
                    <a:pt x="12" y="383"/>
                  </a:lnTo>
                  <a:lnTo>
                    <a:pt x="96" y="383"/>
                  </a:lnTo>
                  <a:lnTo>
                    <a:pt x="96" y="490"/>
                  </a:lnTo>
                  <a:lnTo>
                    <a:pt x="97" y="493"/>
                  </a:lnTo>
                  <a:lnTo>
                    <a:pt x="98" y="497"/>
                  </a:lnTo>
                  <a:lnTo>
                    <a:pt x="100" y="499"/>
                  </a:lnTo>
                  <a:lnTo>
                    <a:pt x="104" y="502"/>
                  </a:lnTo>
                  <a:lnTo>
                    <a:pt x="106" y="502"/>
                  </a:lnTo>
                  <a:lnTo>
                    <a:pt x="109" y="503"/>
                  </a:lnTo>
                  <a:lnTo>
                    <a:pt x="112" y="502"/>
                  </a:lnTo>
                  <a:lnTo>
                    <a:pt x="117" y="499"/>
                  </a:lnTo>
                  <a:lnTo>
                    <a:pt x="232" y="383"/>
                  </a:lnTo>
                  <a:lnTo>
                    <a:pt x="288" y="383"/>
                  </a:lnTo>
                  <a:lnTo>
                    <a:pt x="288" y="251"/>
                  </a:lnTo>
                  <a:lnTo>
                    <a:pt x="288" y="246"/>
                  </a:lnTo>
                  <a:lnTo>
                    <a:pt x="291" y="242"/>
                  </a:lnTo>
                  <a:lnTo>
                    <a:pt x="295" y="240"/>
                  </a:lnTo>
                  <a:lnTo>
                    <a:pt x="300" y="239"/>
                  </a:lnTo>
                  <a:lnTo>
                    <a:pt x="599" y="239"/>
                  </a:lnTo>
                  <a:lnTo>
                    <a:pt x="59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4" name="Freeform 3132">
              <a:extLst>
                <a:ext uri="{FF2B5EF4-FFF2-40B4-BE49-F238E27FC236}">
                  <a16:creationId xmlns:a16="http://schemas.microsoft.com/office/drawing/2014/main" xmlns="" id="{D0285813-FD6E-41A4-BB51-BF33CF968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26" y="2025650"/>
              <a:ext cx="160338" cy="157163"/>
            </a:xfrm>
            <a:custGeom>
              <a:avLst/>
              <a:gdLst>
                <a:gd name="T0" fmla="*/ 395 w 407"/>
                <a:gd name="T1" fmla="*/ 0 h 394"/>
                <a:gd name="T2" fmla="*/ 12 w 407"/>
                <a:gd name="T3" fmla="*/ 0 h 394"/>
                <a:gd name="T4" fmla="*/ 0 w 407"/>
                <a:gd name="T5" fmla="*/ 0 h 394"/>
                <a:gd name="T6" fmla="*/ 0 w 407"/>
                <a:gd name="T7" fmla="*/ 11 h 394"/>
                <a:gd name="T8" fmla="*/ 0 w 407"/>
                <a:gd name="T9" fmla="*/ 252 h 394"/>
                <a:gd name="T10" fmla="*/ 0 w 407"/>
                <a:gd name="T11" fmla="*/ 255 h 394"/>
                <a:gd name="T12" fmla="*/ 4 w 407"/>
                <a:gd name="T13" fmla="*/ 260 h 394"/>
                <a:gd name="T14" fmla="*/ 7 w 407"/>
                <a:gd name="T15" fmla="*/ 262 h 394"/>
                <a:gd name="T16" fmla="*/ 12 w 407"/>
                <a:gd name="T17" fmla="*/ 264 h 394"/>
                <a:gd name="T18" fmla="*/ 193 w 407"/>
                <a:gd name="T19" fmla="*/ 264 h 394"/>
                <a:gd name="T20" fmla="*/ 198 w 407"/>
                <a:gd name="T21" fmla="*/ 264 h 394"/>
                <a:gd name="T22" fmla="*/ 314 w 407"/>
                <a:gd name="T23" fmla="*/ 391 h 394"/>
                <a:gd name="T24" fmla="*/ 319 w 407"/>
                <a:gd name="T25" fmla="*/ 394 h 394"/>
                <a:gd name="T26" fmla="*/ 324 w 407"/>
                <a:gd name="T27" fmla="*/ 394 h 394"/>
                <a:gd name="T28" fmla="*/ 325 w 407"/>
                <a:gd name="T29" fmla="*/ 394 h 394"/>
                <a:gd name="T30" fmla="*/ 327 w 407"/>
                <a:gd name="T31" fmla="*/ 394 h 394"/>
                <a:gd name="T32" fmla="*/ 331 w 407"/>
                <a:gd name="T33" fmla="*/ 392 h 394"/>
                <a:gd name="T34" fmla="*/ 333 w 407"/>
                <a:gd name="T35" fmla="*/ 390 h 394"/>
                <a:gd name="T36" fmla="*/ 334 w 407"/>
                <a:gd name="T37" fmla="*/ 386 h 394"/>
                <a:gd name="T38" fmla="*/ 336 w 407"/>
                <a:gd name="T39" fmla="*/ 383 h 394"/>
                <a:gd name="T40" fmla="*/ 336 w 407"/>
                <a:gd name="T41" fmla="*/ 276 h 394"/>
                <a:gd name="T42" fmla="*/ 336 w 407"/>
                <a:gd name="T43" fmla="*/ 264 h 394"/>
                <a:gd name="T44" fmla="*/ 347 w 407"/>
                <a:gd name="T45" fmla="*/ 264 h 394"/>
                <a:gd name="T46" fmla="*/ 395 w 407"/>
                <a:gd name="T47" fmla="*/ 264 h 394"/>
                <a:gd name="T48" fmla="*/ 400 w 407"/>
                <a:gd name="T49" fmla="*/ 262 h 394"/>
                <a:gd name="T50" fmla="*/ 403 w 407"/>
                <a:gd name="T51" fmla="*/ 260 h 394"/>
                <a:gd name="T52" fmla="*/ 406 w 407"/>
                <a:gd name="T53" fmla="*/ 257 h 394"/>
                <a:gd name="T54" fmla="*/ 407 w 407"/>
                <a:gd name="T55" fmla="*/ 252 h 394"/>
                <a:gd name="T56" fmla="*/ 407 w 407"/>
                <a:gd name="T57" fmla="*/ 11 h 394"/>
                <a:gd name="T58" fmla="*/ 406 w 407"/>
                <a:gd name="T59" fmla="*/ 7 h 394"/>
                <a:gd name="T60" fmla="*/ 403 w 407"/>
                <a:gd name="T61" fmla="*/ 3 h 394"/>
                <a:gd name="T62" fmla="*/ 400 w 407"/>
                <a:gd name="T63" fmla="*/ 1 h 394"/>
                <a:gd name="T64" fmla="*/ 395 w 407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7" h="394">
                  <a:moveTo>
                    <a:pt x="395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52"/>
                  </a:lnTo>
                  <a:lnTo>
                    <a:pt x="0" y="255"/>
                  </a:lnTo>
                  <a:lnTo>
                    <a:pt x="4" y="260"/>
                  </a:lnTo>
                  <a:lnTo>
                    <a:pt x="7" y="262"/>
                  </a:lnTo>
                  <a:lnTo>
                    <a:pt x="12" y="264"/>
                  </a:lnTo>
                  <a:lnTo>
                    <a:pt x="193" y="264"/>
                  </a:lnTo>
                  <a:lnTo>
                    <a:pt x="198" y="264"/>
                  </a:lnTo>
                  <a:lnTo>
                    <a:pt x="314" y="391"/>
                  </a:lnTo>
                  <a:lnTo>
                    <a:pt x="319" y="394"/>
                  </a:lnTo>
                  <a:lnTo>
                    <a:pt x="324" y="394"/>
                  </a:lnTo>
                  <a:lnTo>
                    <a:pt x="325" y="394"/>
                  </a:lnTo>
                  <a:lnTo>
                    <a:pt x="327" y="394"/>
                  </a:lnTo>
                  <a:lnTo>
                    <a:pt x="331" y="392"/>
                  </a:lnTo>
                  <a:lnTo>
                    <a:pt x="333" y="390"/>
                  </a:lnTo>
                  <a:lnTo>
                    <a:pt x="334" y="386"/>
                  </a:lnTo>
                  <a:lnTo>
                    <a:pt x="336" y="383"/>
                  </a:lnTo>
                  <a:lnTo>
                    <a:pt x="336" y="276"/>
                  </a:lnTo>
                  <a:lnTo>
                    <a:pt x="336" y="264"/>
                  </a:lnTo>
                  <a:lnTo>
                    <a:pt x="347" y="264"/>
                  </a:lnTo>
                  <a:lnTo>
                    <a:pt x="395" y="264"/>
                  </a:lnTo>
                  <a:lnTo>
                    <a:pt x="400" y="262"/>
                  </a:lnTo>
                  <a:lnTo>
                    <a:pt x="403" y="260"/>
                  </a:lnTo>
                  <a:lnTo>
                    <a:pt x="406" y="257"/>
                  </a:lnTo>
                  <a:lnTo>
                    <a:pt x="407" y="252"/>
                  </a:lnTo>
                  <a:lnTo>
                    <a:pt x="407" y="11"/>
                  </a:lnTo>
                  <a:lnTo>
                    <a:pt x="406" y="7"/>
                  </a:lnTo>
                  <a:lnTo>
                    <a:pt x="403" y="3"/>
                  </a:lnTo>
                  <a:lnTo>
                    <a:pt x="400" y="1"/>
                  </a:lnTo>
                  <a:lnTo>
                    <a:pt x="3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E209A94-F9BB-4823-9437-B0E312B61B9F}"/>
              </a:ext>
            </a:extLst>
          </p:cNvPr>
          <p:cNvSpPr txBox="1"/>
          <p:nvPr/>
        </p:nvSpPr>
        <p:spPr>
          <a:xfrm>
            <a:off x="826241" y="3845781"/>
            <a:ext cx="62356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b="1" dirty="0"/>
              <a:t>GBP currency</a:t>
            </a:r>
          </a:p>
          <a:p>
            <a:r>
              <a:rPr lang="en-US" sz="700" b="1" dirty="0"/>
              <a:t>Free Samples</a:t>
            </a:r>
          </a:p>
          <a:p>
            <a:r>
              <a:rPr lang="en-US" sz="700" b="1" dirty="0"/>
              <a:t>Free Gift</a:t>
            </a:r>
          </a:p>
          <a:p>
            <a:r>
              <a:rPr lang="en-US" sz="700" b="1" dirty="0"/>
              <a:t>Product Bundles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3381CF4-B94F-4085-827E-991A9AF42FDD}"/>
              </a:ext>
            </a:extLst>
          </p:cNvPr>
          <p:cNvSpPr txBox="1"/>
          <p:nvPr/>
        </p:nvSpPr>
        <p:spPr>
          <a:xfrm>
            <a:off x="2117264" y="1707654"/>
            <a:ext cx="8479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/>
              <a:t>USA E-shop</a:t>
            </a:r>
          </a:p>
          <a:p>
            <a:r>
              <a:rPr lang="en-US" sz="900" b="1" dirty="0"/>
              <a:t>Australian E-shop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0C8DE06-0F3D-4124-A8A5-096736EE109D}"/>
              </a:ext>
            </a:extLst>
          </p:cNvPr>
          <p:cNvSpPr txBox="1"/>
          <p:nvPr/>
        </p:nvSpPr>
        <p:spPr>
          <a:xfrm>
            <a:off x="2123487" y="1982753"/>
            <a:ext cx="893369" cy="95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19" dirty="0"/>
              <a:t>201</a:t>
            </a:r>
            <a:r>
              <a:rPr lang="el-GR" sz="619" dirty="0"/>
              <a:t>3</a:t>
            </a:r>
            <a:endParaRPr lang="en-US" sz="619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63A4254-237A-4703-838A-D1D13A4BE994}"/>
              </a:ext>
            </a:extLst>
          </p:cNvPr>
          <p:cNvSpPr txBox="1"/>
          <p:nvPr/>
        </p:nvSpPr>
        <p:spPr>
          <a:xfrm>
            <a:off x="3993845" y="1691796"/>
            <a:ext cx="8928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/>
              <a:t>Website Redesign</a:t>
            </a:r>
          </a:p>
          <a:p>
            <a:r>
              <a:rPr lang="en-US" sz="900" b="1" dirty="0"/>
              <a:t>Responsive Design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1EF8001-75BB-4ACA-A52D-0D059D1F929C}"/>
              </a:ext>
            </a:extLst>
          </p:cNvPr>
          <p:cNvSpPr txBox="1"/>
          <p:nvPr/>
        </p:nvSpPr>
        <p:spPr>
          <a:xfrm>
            <a:off x="4000068" y="1972412"/>
            <a:ext cx="893369" cy="95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19" dirty="0"/>
              <a:t>FEB 2015</a:t>
            </a:r>
          </a:p>
        </p:txBody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xmlns="" id="{B2C23561-DB26-456F-B886-5E40F5239294}"/>
              </a:ext>
            </a:extLst>
          </p:cNvPr>
          <p:cNvSpPr>
            <a:spLocks/>
          </p:cNvSpPr>
          <p:nvPr/>
        </p:nvSpPr>
        <p:spPr bwMode="auto">
          <a:xfrm>
            <a:off x="7926708" y="2139702"/>
            <a:ext cx="1037780" cy="808282"/>
          </a:xfrm>
          <a:custGeom>
            <a:avLst/>
            <a:gdLst>
              <a:gd name="T0" fmla="*/ 0 w 828"/>
              <a:gd name="T1" fmla="*/ 296 h 644"/>
              <a:gd name="T2" fmla="*/ 111 w 828"/>
              <a:gd name="T3" fmla="*/ 328 h 644"/>
              <a:gd name="T4" fmla="*/ 111 w 828"/>
              <a:gd name="T5" fmla="*/ 453 h 644"/>
              <a:gd name="T6" fmla="*/ 691 w 828"/>
              <a:gd name="T7" fmla="*/ 644 h 644"/>
              <a:gd name="T8" fmla="*/ 828 w 828"/>
              <a:gd name="T9" fmla="*/ 618 h 644"/>
              <a:gd name="T10" fmla="*/ 824 w 828"/>
              <a:gd name="T11" fmla="*/ 490 h 644"/>
              <a:gd name="T12" fmla="*/ 0 w 828"/>
              <a:gd name="T13" fmla="*/ 29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8" h="644">
                <a:moveTo>
                  <a:pt x="0" y="296"/>
                </a:moveTo>
                <a:cubicBezTo>
                  <a:pt x="111" y="328"/>
                  <a:pt x="111" y="328"/>
                  <a:pt x="111" y="328"/>
                </a:cubicBezTo>
                <a:cubicBezTo>
                  <a:pt x="111" y="453"/>
                  <a:pt x="111" y="453"/>
                  <a:pt x="111" y="453"/>
                </a:cubicBezTo>
                <a:cubicBezTo>
                  <a:pt x="111" y="453"/>
                  <a:pt x="423" y="249"/>
                  <a:pt x="691" y="644"/>
                </a:cubicBezTo>
                <a:cubicBezTo>
                  <a:pt x="828" y="618"/>
                  <a:pt x="828" y="618"/>
                  <a:pt x="828" y="618"/>
                </a:cubicBezTo>
                <a:cubicBezTo>
                  <a:pt x="824" y="490"/>
                  <a:pt x="824" y="490"/>
                  <a:pt x="824" y="490"/>
                </a:cubicBezTo>
                <a:cubicBezTo>
                  <a:pt x="824" y="490"/>
                  <a:pt x="492" y="0"/>
                  <a:pt x="0" y="2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ctr" rotWithShape="0">
              <a:schemeClr val="bg1">
                <a:lumMod val="85000"/>
              </a:scheme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82" name="Oval 16">
            <a:extLst>
              <a:ext uri="{FF2B5EF4-FFF2-40B4-BE49-F238E27FC236}">
                <a16:creationId xmlns:a16="http://schemas.microsoft.com/office/drawing/2014/main" xmlns="" id="{DF998A49-A17B-4C77-8987-9AAD9CA36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052" y="2724914"/>
            <a:ext cx="658816" cy="661466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83" name="Oval 15">
            <a:extLst>
              <a:ext uri="{FF2B5EF4-FFF2-40B4-BE49-F238E27FC236}">
                <a16:creationId xmlns:a16="http://schemas.microsoft.com/office/drawing/2014/main" xmlns="" id="{DAEF227A-734D-4663-A6B1-1305447D3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654" y="2790104"/>
            <a:ext cx="530021" cy="531081"/>
          </a:xfrm>
          <a:prstGeom prst="ellipse">
            <a:avLst/>
          </a:prstGeom>
          <a:solidFill>
            <a:srgbClr val="FEA34F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84" name="Freeform 4347">
            <a:extLst>
              <a:ext uri="{FF2B5EF4-FFF2-40B4-BE49-F238E27FC236}">
                <a16:creationId xmlns:a16="http://schemas.microsoft.com/office/drawing/2014/main" xmlns="" id="{603CFF9F-9264-46AC-8301-18C8EB2118D0}"/>
              </a:ext>
            </a:extLst>
          </p:cNvPr>
          <p:cNvSpPr>
            <a:spLocks/>
          </p:cNvSpPr>
          <p:nvPr/>
        </p:nvSpPr>
        <p:spPr bwMode="auto">
          <a:xfrm>
            <a:off x="8264026" y="2975725"/>
            <a:ext cx="159842" cy="159842"/>
          </a:xfrm>
          <a:custGeom>
            <a:avLst/>
            <a:gdLst>
              <a:gd name="T0" fmla="*/ 795 w 891"/>
              <a:gd name="T1" fmla="*/ 575 h 893"/>
              <a:gd name="T2" fmla="*/ 727 w 891"/>
              <a:gd name="T3" fmla="*/ 560 h 893"/>
              <a:gd name="T4" fmla="*/ 546 w 891"/>
              <a:gd name="T5" fmla="*/ 446 h 893"/>
              <a:gd name="T6" fmla="*/ 742 w 891"/>
              <a:gd name="T7" fmla="*/ 331 h 893"/>
              <a:gd name="T8" fmla="*/ 831 w 891"/>
              <a:gd name="T9" fmla="*/ 295 h 893"/>
              <a:gd name="T10" fmla="*/ 877 w 891"/>
              <a:gd name="T11" fmla="*/ 233 h 893"/>
              <a:gd name="T12" fmla="*/ 891 w 891"/>
              <a:gd name="T13" fmla="*/ 163 h 893"/>
              <a:gd name="T14" fmla="*/ 876 w 891"/>
              <a:gd name="T15" fmla="*/ 101 h 893"/>
              <a:gd name="T16" fmla="*/ 856 w 891"/>
              <a:gd name="T17" fmla="*/ 98 h 893"/>
              <a:gd name="T18" fmla="*/ 797 w 891"/>
              <a:gd name="T19" fmla="*/ 36 h 893"/>
              <a:gd name="T20" fmla="*/ 794 w 891"/>
              <a:gd name="T21" fmla="*/ 15 h 893"/>
              <a:gd name="T22" fmla="*/ 709 w 891"/>
              <a:gd name="T23" fmla="*/ 1 h 893"/>
              <a:gd name="T24" fmla="*/ 620 w 891"/>
              <a:gd name="T25" fmla="*/ 38 h 893"/>
              <a:gd name="T26" fmla="*/ 574 w 891"/>
              <a:gd name="T27" fmla="*/ 97 h 893"/>
              <a:gd name="T28" fmla="*/ 559 w 891"/>
              <a:gd name="T29" fmla="*/ 163 h 893"/>
              <a:gd name="T30" fmla="*/ 446 w 891"/>
              <a:gd name="T31" fmla="*/ 345 h 893"/>
              <a:gd name="T32" fmla="*/ 331 w 891"/>
              <a:gd name="T33" fmla="*/ 163 h 893"/>
              <a:gd name="T34" fmla="*/ 316 w 891"/>
              <a:gd name="T35" fmla="*/ 97 h 893"/>
              <a:gd name="T36" fmla="*/ 274 w 891"/>
              <a:gd name="T37" fmla="*/ 40 h 893"/>
              <a:gd name="T38" fmla="*/ 209 w 891"/>
              <a:gd name="T39" fmla="*/ 6 h 893"/>
              <a:gd name="T40" fmla="*/ 139 w 891"/>
              <a:gd name="T41" fmla="*/ 3 h 893"/>
              <a:gd name="T42" fmla="*/ 96 w 891"/>
              <a:gd name="T43" fmla="*/ 21 h 893"/>
              <a:gd name="T44" fmla="*/ 179 w 891"/>
              <a:gd name="T45" fmla="*/ 105 h 893"/>
              <a:gd name="T46" fmla="*/ 28 w 891"/>
              <a:gd name="T47" fmla="*/ 95 h 893"/>
              <a:gd name="T48" fmla="*/ 8 w 891"/>
              <a:gd name="T49" fmla="*/ 116 h 893"/>
              <a:gd name="T50" fmla="*/ 1 w 891"/>
              <a:gd name="T51" fmla="*/ 188 h 893"/>
              <a:gd name="T52" fmla="*/ 24 w 891"/>
              <a:gd name="T53" fmla="*/ 256 h 893"/>
              <a:gd name="T54" fmla="*/ 76 w 891"/>
              <a:gd name="T55" fmla="*/ 308 h 893"/>
              <a:gd name="T56" fmla="*/ 140 w 891"/>
              <a:gd name="T57" fmla="*/ 331 h 893"/>
              <a:gd name="T58" fmla="*/ 209 w 891"/>
              <a:gd name="T59" fmla="*/ 327 h 893"/>
              <a:gd name="T60" fmla="*/ 179 w 891"/>
              <a:gd name="T61" fmla="*/ 561 h 893"/>
              <a:gd name="T62" fmla="*/ 87 w 891"/>
              <a:gd name="T63" fmla="*/ 580 h 893"/>
              <a:gd name="T64" fmla="*/ 24 w 891"/>
              <a:gd name="T65" fmla="*/ 638 h 893"/>
              <a:gd name="T66" fmla="*/ 1 w 891"/>
              <a:gd name="T67" fmla="*/ 707 h 893"/>
              <a:gd name="T68" fmla="*/ 8 w 891"/>
              <a:gd name="T69" fmla="*/ 778 h 893"/>
              <a:gd name="T70" fmla="*/ 28 w 891"/>
              <a:gd name="T71" fmla="*/ 800 h 893"/>
              <a:gd name="T72" fmla="*/ 179 w 891"/>
              <a:gd name="T73" fmla="*/ 786 h 893"/>
              <a:gd name="T74" fmla="*/ 96 w 891"/>
              <a:gd name="T75" fmla="*/ 871 h 893"/>
              <a:gd name="T76" fmla="*/ 152 w 891"/>
              <a:gd name="T77" fmla="*/ 892 h 893"/>
              <a:gd name="T78" fmla="*/ 231 w 891"/>
              <a:gd name="T79" fmla="*/ 879 h 893"/>
              <a:gd name="T80" fmla="*/ 299 w 891"/>
              <a:gd name="T81" fmla="*/ 825 h 893"/>
              <a:gd name="T82" fmla="*/ 328 w 891"/>
              <a:gd name="T83" fmla="*/ 763 h 893"/>
              <a:gd name="T84" fmla="*/ 328 w 891"/>
              <a:gd name="T85" fmla="*/ 694 h 893"/>
              <a:gd name="T86" fmla="*/ 563 w 891"/>
              <a:gd name="T87" fmla="*/ 694 h 893"/>
              <a:gd name="T88" fmla="*/ 564 w 891"/>
              <a:gd name="T89" fmla="*/ 762 h 893"/>
              <a:gd name="T90" fmla="*/ 592 w 891"/>
              <a:gd name="T91" fmla="*/ 825 h 893"/>
              <a:gd name="T92" fmla="*/ 662 w 891"/>
              <a:gd name="T93" fmla="*/ 879 h 893"/>
              <a:gd name="T94" fmla="*/ 758 w 891"/>
              <a:gd name="T95" fmla="*/ 889 h 893"/>
              <a:gd name="T96" fmla="*/ 799 w 891"/>
              <a:gd name="T97" fmla="*/ 867 h 893"/>
              <a:gd name="T98" fmla="*/ 718 w 891"/>
              <a:gd name="T99" fmla="*/ 717 h 893"/>
              <a:gd name="T100" fmla="*/ 866 w 891"/>
              <a:gd name="T101" fmla="*/ 800 h 893"/>
              <a:gd name="T102" fmla="*/ 886 w 891"/>
              <a:gd name="T103" fmla="*/ 767 h 893"/>
              <a:gd name="T104" fmla="*/ 889 w 891"/>
              <a:gd name="T105" fmla="*/ 695 h 893"/>
              <a:gd name="T106" fmla="*/ 859 w 891"/>
              <a:gd name="T107" fmla="*/ 62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1" h="893">
                <a:moveTo>
                  <a:pt x="843" y="608"/>
                </a:moveTo>
                <a:lnTo>
                  <a:pt x="834" y="600"/>
                </a:lnTo>
                <a:lnTo>
                  <a:pt x="825" y="593"/>
                </a:lnTo>
                <a:lnTo>
                  <a:pt x="815" y="586"/>
                </a:lnTo>
                <a:lnTo>
                  <a:pt x="805" y="580"/>
                </a:lnTo>
                <a:lnTo>
                  <a:pt x="795" y="575"/>
                </a:lnTo>
                <a:lnTo>
                  <a:pt x="784" y="571"/>
                </a:lnTo>
                <a:lnTo>
                  <a:pt x="773" y="567"/>
                </a:lnTo>
                <a:lnTo>
                  <a:pt x="762" y="564"/>
                </a:lnTo>
                <a:lnTo>
                  <a:pt x="751" y="562"/>
                </a:lnTo>
                <a:lnTo>
                  <a:pt x="739" y="560"/>
                </a:lnTo>
                <a:lnTo>
                  <a:pt x="727" y="560"/>
                </a:lnTo>
                <a:lnTo>
                  <a:pt x="717" y="560"/>
                </a:lnTo>
                <a:lnTo>
                  <a:pt x="705" y="561"/>
                </a:lnTo>
                <a:lnTo>
                  <a:pt x="693" y="563"/>
                </a:lnTo>
                <a:lnTo>
                  <a:pt x="681" y="566"/>
                </a:lnTo>
                <a:lnTo>
                  <a:pt x="671" y="570"/>
                </a:lnTo>
                <a:lnTo>
                  <a:pt x="546" y="446"/>
                </a:lnTo>
                <a:lnTo>
                  <a:pt x="671" y="323"/>
                </a:lnTo>
                <a:lnTo>
                  <a:pt x="683" y="327"/>
                </a:lnTo>
                <a:lnTo>
                  <a:pt x="697" y="329"/>
                </a:lnTo>
                <a:lnTo>
                  <a:pt x="711" y="331"/>
                </a:lnTo>
                <a:lnTo>
                  <a:pt x="725" y="331"/>
                </a:lnTo>
                <a:lnTo>
                  <a:pt x="742" y="331"/>
                </a:lnTo>
                <a:lnTo>
                  <a:pt x="758" y="329"/>
                </a:lnTo>
                <a:lnTo>
                  <a:pt x="774" y="325"/>
                </a:lnTo>
                <a:lnTo>
                  <a:pt x="789" y="319"/>
                </a:lnTo>
                <a:lnTo>
                  <a:pt x="803" y="313"/>
                </a:lnTo>
                <a:lnTo>
                  <a:pt x="817" y="304"/>
                </a:lnTo>
                <a:lnTo>
                  <a:pt x="831" y="295"/>
                </a:lnTo>
                <a:lnTo>
                  <a:pt x="843" y="284"/>
                </a:lnTo>
                <a:lnTo>
                  <a:pt x="851" y="275"/>
                </a:lnTo>
                <a:lnTo>
                  <a:pt x="859" y="265"/>
                </a:lnTo>
                <a:lnTo>
                  <a:pt x="866" y="254"/>
                </a:lnTo>
                <a:lnTo>
                  <a:pt x="873" y="243"/>
                </a:lnTo>
                <a:lnTo>
                  <a:pt x="877" y="233"/>
                </a:lnTo>
                <a:lnTo>
                  <a:pt x="882" y="221"/>
                </a:lnTo>
                <a:lnTo>
                  <a:pt x="886" y="210"/>
                </a:lnTo>
                <a:lnTo>
                  <a:pt x="889" y="199"/>
                </a:lnTo>
                <a:lnTo>
                  <a:pt x="890" y="187"/>
                </a:lnTo>
                <a:lnTo>
                  <a:pt x="891" y="175"/>
                </a:lnTo>
                <a:lnTo>
                  <a:pt x="891" y="163"/>
                </a:lnTo>
                <a:lnTo>
                  <a:pt x="891" y="151"/>
                </a:lnTo>
                <a:lnTo>
                  <a:pt x="889" y="140"/>
                </a:lnTo>
                <a:lnTo>
                  <a:pt x="886" y="128"/>
                </a:lnTo>
                <a:lnTo>
                  <a:pt x="882" y="116"/>
                </a:lnTo>
                <a:lnTo>
                  <a:pt x="878" y="104"/>
                </a:lnTo>
                <a:lnTo>
                  <a:pt x="876" y="101"/>
                </a:lnTo>
                <a:lnTo>
                  <a:pt x="874" y="98"/>
                </a:lnTo>
                <a:lnTo>
                  <a:pt x="871" y="96"/>
                </a:lnTo>
                <a:lnTo>
                  <a:pt x="866" y="96"/>
                </a:lnTo>
                <a:lnTo>
                  <a:pt x="863" y="95"/>
                </a:lnTo>
                <a:lnTo>
                  <a:pt x="859" y="96"/>
                </a:lnTo>
                <a:lnTo>
                  <a:pt x="856" y="98"/>
                </a:lnTo>
                <a:lnTo>
                  <a:pt x="852" y="100"/>
                </a:lnTo>
                <a:lnTo>
                  <a:pt x="785" y="179"/>
                </a:lnTo>
                <a:lnTo>
                  <a:pt x="718" y="179"/>
                </a:lnTo>
                <a:lnTo>
                  <a:pt x="718" y="105"/>
                </a:lnTo>
                <a:lnTo>
                  <a:pt x="795" y="38"/>
                </a:lnTo>
                <a:lnTo>
                  <a:pt x="797" y="36"/>
                </a:lnTo>
                <a:lnTo>
                  <a:pt x="799" y="33"/>
                </a:lnTo>
                <a:lnTo>
                  <a:pt x="799" y="28"/>
                </a:lnTo>
                <a:lnTo>
                  <a:pt x="799" y="25"/>
                </a:lnTo>
                <a:lnTo>
                  <a:pt x="798" y="21"/>
                </a:lnTo>
                <a:lnTo>
                  <a:pt x="796" y="18"/>
                </a:lnTo>
                <a:lnTo>
                  <a:pt x="794" y="15"/>
                </a:lnTo>
                <a:lnTo>
                  <a:pt x="790" y="13"/>
                </a:lnTo>
                <a:lnTo>
                  <a:pt x="774" y="7"/>
                </a:lnTo>
                <a:lnTo>
                  <a:pt x="758" y="3"/>
                </a:lnTo>
                <a:lnTo>
                  <a:pt x="742" y="1"/>
                </a:lnTo>
                <a:lnTo>
                  <a:pt x="725" y="0"/>
                </a:lnTo>
                <a:lnTo>
                  <a:pt x="709" y="1"/>
                </a:lnTo>
                <a:lnTo>
                  <a:pt x="693" y="3"/>
                </a:lnTo>
                <a:lnTo>
                  <a:pt x="677" y="7"/>
                </a:lnTo>
                <a:lnTo>
                  <a:pt x="662" y="12"/>
                </a:lnTo>
                <a:lnTo>
                  <a:pt x="647" y="20"/>
                </a:lnTo>
                <a:lnTo>
                  <a:pt x="633" y="28"/>
                </a:lnTo>
                <a:lnTo>
                  <a:pt x="620" y="38"/>
                </a:lnTo>
                <a:lnTo>
                  <a:pt x="609" y="49"/>
                </a:lnTo>
                <a:lnTo>
                  <a:pt x="600" y="57"/>
                </a:lnTo>
                <a:lnTo>
                  <a:pt x="592" y="67"/>
                </a:lnTo>
                <a:lnTo>
                  <a:pt x="586" y="77"/>
                </a:lnTo>
                <a:lnTo>
                  <a:pt x="580" y="86"/>
                </a:lnTo>
                <a:lnTo>
                  <a:pt x="574" y="97"/>
                </a:lnTo>
                <a:lnTo>
                  <a:pt x="570" y="108"/>
                </a:lnTo>
                <a:lnTo>
                  <a:pt x="567" y="118"/>
                </a:lnTo>
                <a:lnTo>
                  <a:pt x="564" y="129"/>
                </a:lnTo>
                <a:lnTo>
                  <a:pt x="561" y="141"/>
                </a:lnTo>
                <a:lnTo>
                  <a:pt x="560" y="153"/>
                </a:lnTo>
                <a:lnTo>
                  <a:pt x="559" y="163"/>
                </a:lnTo>
                <a:lnTo>
                  <a:pt x="560" y="175"/>
                </a:lnTo>
                <a:lnTo>
                  <a:pt x="561" y="187"/>
                </a:lnTo>
                <a:lnTo>
                  <a:pt x="563" y="199"/>
                </a:lnTo>
                <a:lnTo>
                  <a:pt x="566" y="209"/>
                </a:lnTo>
                <a:lnTo>
                  <a:pt x="569" y="221"/>
                </a:lnTo>
                <a:lnTo>
                  <a:pt x="446" y="345"/>
                </a:lnTo>
                <a:lnTo>
                  <a:pt x="322" y="221"/>
                </a:lnTo>
                <a:lnTo>
                  <a:pt x="325" y="209"/>
                </a:lnTo>
                <a:lnTo>
                  <a:pt x="328" y="199"/>
                </a:lnTo>
                <a:lnTo>
                  <a:pt x="330" y="187"/>
                </a:lnTo>
                <a:lnTo>
                  <a:pt x="331" y="175"/>
                </a:lnTo>
                <a:lnTo>
                  <a:pt x="331" y="163"/>
                </a:lnTo>
                <a:lnTo>
                  <a:pt x="330" y="153"/>
                </a:lnTo>
                <a:lnTo>
                  <a:pt x="329" y="141"/>
                </a:lnTo>
                <a:lnTo>
                  <a:pt x="327" y="129"/>
                </a:lnTo>
                <a:lnTo>
                  <a:pt x="324" y="118"/>
                </a:lnTo>
                <a:lnTo>
                  <a:pt x="321" y="108"/>
                </a:lnTo>
                <a:lnTo>
                  <a:pt x="316" y="97"/>
                </a:lnTo>
                <a:lnTo>
                  <a:pt x="311" y="86"/>
                </a:lnTo>
                <a:lnTo>
                  <a:pt x="305" y="77"/>
                </a:lnTo>
                <a:lnTo>
                  <a:pt x="298" y="67"/>
                </a:lnTo>
                <a:lnTo>
                  <a:pt x="291" y="57"/>
                </a:lnTo>
                <a:lnTo>
                  <a:pt x="282" y="49"/>
                </a:lnTo>
                <a:lnTo>
                  <a:pt x="274" y="40"/>
                </a:lnTo>
                <a:lnTo>
                  <a:pt x="264" y="33"/>
                </a:lnTo>
                <a:lnTo>
                  <a:pt x="253" y="25"/>
                </a:lnTo>
                <a:lnTo>
                  <a:pt x="243" y="20"/>
                </a:lnTo>
                <a:lnTo>
                  <a:pt x="232" y="15"/>
                </a:lnTo>
                <a:lnTo>
                  <a:pt x="221" y="10"/>
                </a:lnTo>
                <a:lnTo>
                  <a:pt x="209" y="6"/>
                </a:lnTo>
                <a:lnTo>
                  <a:pt x="199" y="4"/>
                </a:lnTo>
                <a:lnTo>
                  <a:pt x="187" y="2"/>
                </a:lnTo>
                <a:lnTo>
                  <a:pt x="175" y="1"/>
                </a:lnTo>
                <a:lnTo>
                  <a:pt x="162" y="1"/>
                </a:lnTo>
                <a:lnTo>
                  <a:pt x="151" y="2"/>
                </a:lnTo>
                <a:lnTo>
                  <a:pt x="139" y="3"/>
                </a:lnTo>
                <a:lnTo>
                  <a:pt x="127" y="5"/>
                </a:lnTo>
                <a:lnTo>
                  <a:pt x="115" y="9"/>
                </a:lnTo>
                <a:lnTo>
                  <a:pt x="103" y="13"/>
                </a:lnTo>
                <a:lnTo>
                  <a:pt x="100" y="16"/>
                </a:lnTo>
                <a:lnTo>
                  <a:pt x="97" y="18"/>
                </a:lnTo>
                <a:lnTo>
                  <a:pt x="96" y="21"/>
                </a:lnTo>
                <a:lnTo>
                  <a:pt x="95" y="25"/>
                </a:lnTo>
                <a:lnTo>
                  <a:pt x="94" y="28"/>
                </a:lnTo>
                <a:lnTo>
                  <a:pt x="95" y="33"/>
                </a:lnTo>
                <a:lnTo>
                  <a:pt x="97" y="36"/>
                </a:lnTo>
                <a:lnTo>
                  <a:pt x="99" y="38"/>
                </a:lnTo>
                <a:lnTo>
                  <a:pt x="179" y="105"/>
                </a:lnTo>
                <a:lnTo>
                  <a:pt x="179" y="179"/>
                </a:lnTo>
                <a:lnTo>
                  <a:pt x="106" y="179"/>
                </a:lnTo>
                <a:lnTo>
                  <a:pt x="38" y="100"/>
                </a:lnTo>
                <a:lnTo>
                  <a:pt x="35" y="98"/>
                </a:lnTo>
                <a:lnTo>
                  <a:pt x="32" y="96"/>
                </a:lnTo>
                <a:lnTo>
                  <a:pt x="28" y="95"/>
                </a:lnTo>
                <a:lnTo>
                  <a:pt x="24" y="96"/>
                </a:lnTo>
                <a:lnTo>
                  <a:pt x="20" y="96"/>
                </a:lnTo>
                <a:lnTo>
                  <a:pt x="17" y="98"/>
                </a:lnTo>
                <a:lnTo>
                  <a:pt x="15" y="101"/>
                </a:lnTo>
                <a:lnTo>
                  <a:pt x="13" y="104"/>
                </a:lnTo>
                <a:lnTo>
                  <a:pt x="8" y="116"/>
                </a:lnTo>
                <a:lnTo>
                  <a:pt x="5" y="128"/>
                </a:lnTo>
                <a:lnTo>
                  <a:pt x="2" y="140"/>
                </a:lnTo>
                <a:lnTo>
                  <a:pt x="1" y="151"/>
                </a:lnTo>
                <a:lnTo>
                  <a:pt x="0" y="164"/>
                </a:lnTo>
                <a:lnTo>
                  <a:pt x="0" y="176"/>
                </a:lnTo>
                <a:lnTo>
                  <a:pt x="1" y="188"/>
                </a:lnTo>
                <a:lnTo>
                  <a:pt x="3" y="200"/>
                </a:lnTo>
                <a:lnTo>
                  <a:pt x="5" y="211"/>
                </a:lnTo>
                <a:lnTo>
                  <a:pt x="9" y="223"/>
                </a:lnTo>
                <a:lnTo>
                  <a:pt x="14" y="235"/>
                </a:lnTo>
                <a:lnTo>
                  <a:pt x="19" y="246"/>
                </a:lnTo>
                <a:lnTo>
                  <a:pt x="24" y="256"/>
                </a:lnTo>
                <a:lnTo>
                  <a:pt x="32" y="266"/>
                </a:lnTo>
                <a:lnTo>
                  <a:pt x="39" y="276"/>
                </a:lnTo>
                <a:lnTo>
                  <a:pt x="48" y="285"/>
                </a:lnTo>
                <a:lnTo>
                  <a:pt x="56" y="294"/>
                </a:lnTo>
                <a:lnTo>
                  <a:pt x="66" y="300"/>
                </a:lnTo>
                <a:lnTo>
                  <a:pt x="76" y="308"/>
                </a:lnTo>
                <a:lnTo>
                  <a:pt x="85" y="313"/>
                </a:lnTo>
                <a:lnTo>
                  <a:pt x="96" y="318"/>
                </a:lnTo>
                <a:lnTo>
                  <a:pt x="107" y="323"/>
                </a:lnTo>
                <a:lnTo>
                  <a:pt x="117" y="326"/>
                </a:lnTo>
                <a:lnTo>
                  <a:pt x="128" y="329"/>
                </a:lnTo>
                <a:lnTo>
                  <a:pt x="140" y="331"/>
                </a:lnTo>
                <a:lnTo>
                  <a:pt x="152" y="332"/>
                </a:lnTo>
                <a:lnTo>
                  <a:pt x="162" y="333"/>
                </a:lnTo>
                <a:lnTo>
                  <a:pt x="174" y="332"/>
                </a:lnTo>
                <a:lnTo>
                  <a:pt x="186" y="331"/>
                </a:lnTo>
                <a:lnTo>
                  <a:pt x="198" y="329"/>
                </a:lnTo>
                <a:lnTo>
                  <a:pt x="209" y="327"/>
                </a:lnTo>
                <a:lnTo>
                  <a:pt x="220" y="323"/>
                </a:lnTo>
                <a:lnTo>
                  <a:pt x="344" y="447"/>
                </a:lnTo>
                <a:lnTo>
                  <a:pt x="220" y="570"/>
                </a:lnTo>
                <a:lnTo>
                  <a:pt x="207" y="566"/>
                </a:lnTo>
                <a:lnTo>
                  <a:pt x="193" y="562"/>
                </a:lnTo>
                <a:lnTo>
                  <a:pt x="179" y="561"/>
                </a:lnTo>
                <a:lnTo>
                  <a:pt x="166" y="560"/>
                </a:lnTo>
                <a:lnTo>
                  <a:pt x="148" y="561"/>
                </a:lnTo>
                <a:lnTo>
                  <a:pt x="132" y="563"/>
                </a:lnTo>
                <a:lnTo>
                  <a:pt x="117" y="568"/>
                </a:lnTo>
                <a:lnTo>
                  <a:pt x="101" y="573"/>
                </a:lnTo>
                <a:lnTo>
                  <a:pt x="87" y="580"/>
                </a:lnTo>
                <a:lnTo>
                  <a:pt x="74" y="588"/>
                </a:lnTo>
                <a:lnTo>
                  <a:pt x="61" y="598"/>
                </a:lnTo>
                <a:lnTo>
                  <a:pt x="48" y="608"/>
                </a:lnTo>
                <a:lnTo>
                  <a:pt x="39" y="618"/>
                </a:lnTo>
                <a:lnTo>
                  <a:pt x="32" y="628"/>
                </a:lnTo>
                <a:lnTo>
                  <a:pt x="24" y="638"/>
                </a:lnTo>
                <a:lnTo>
                  <a:pt x="19" y="649"/>
                </a:lnTo>
                <a:lnTo>
                  <a:pt x="14" y="660"/>
                </a:lnTo>
                <a:lnTo>
                  <a:pt x="9" y="671"/>
                </a:lnTo>
                <a:lnTo>
                  <a:pt x="5" y="683"/>
                </a:lnTo>
                <a:lnTo>
                  <a:pt x="3" y="695"/>
                </a:lnTo>
                <a:lnTo>
                  <a:pt x="1" y="707"/>
                </a:lnTo>
                <a:lnTo>
                  <a:pt x="0" y="719"/>
                </a:lnTo>
                <a:lnTo>
                  <a:pt x="0" y="730"/>
                </a:lnTo>
                <a:lnTo>
                  <a:pt x="1" y="743"/>
                </a:lnTo>
                <a:lnTo>
                  <a:pt x="2" y="755"/>
                </a:lnTo>
                <a:lnTo>
                  <a:pt x="5" y="767"/>
                </a:lnTo>
                <a:lnTo>
                  <a:pt x="8" y="778"/>
                </a:lnTo>
                <a:lnTo>
                  <a:pt x="13" y="790"/>
                </a:lnTo>
                <a:lnTo>
                  <a:pt x="15" y="793"/>
                </a:lnTo>
                <a:lnTo>
                  <a:pt x="17" y="797"/>
                </a:lnTo>
                <a:lnTo>
                  <a:pt x="20" y="799"/>
                </a:lnTo>
                <a:lnTo>
                  <a:pt x="24" y="800"/>
                </a:lnTo>
                <a:lnTo>
                  <a:pt x="28" y="800"/>
                </a:lnTo>
                <a:lnTo>
                  <a:pt x="32" y="799"/>
                </a:lnTo>
                <a:lnTo>
                  <a:pt x="35" y="798"/>
                </a:lnTo>
                <a:lnTo>
                  <a:pt x="38" y="796"/>
                </a:lnTo>
                <a:lnTo>
                  <a:pt x="106" y="717"/>
                </a:lnTo>
                <a:lnTo>
                  <a:pt x="179" y="717"/>
                </a:lnTo>
                <a:lnTo>
                  <a:pt x="179" y="786"/>
                </a:lnTo>
                <a:lnTo>
                  <a:pt x="99" y="853"/>
                </a:lnTo>
                <a:lnTo>
                  <a:pt x="97" y="857"/>
                </a:lnTo>
                <a:lnTo>
                  <a:pt x="95" y="860"/>
                </a:lnTo>
                <a:lnTo>
                  <a:pt x="94" y="863"/>
                </a:lnTo>
                <a:lnTo>
                  <a:pt x="95" y="867"/>
                </a:lnTo>
                <a:lnTo>
                  <a:pt x="96" y="871"/>
                </a:lnTo>
                <a:lnTo>
                  <a:pt x="97" y="875"/>
                </a:lnTo>
                <a:lnTo>
                  <a:pt x="100" y="877"/>
                </a:lnTo>
                <a:lnTo>
                  <a:pt x="103" y="879"/>
                </a:lnTo>
                <a:lnTo>
                  <a:pt x="120" y="884"/>
                </a:lnTo>
                <a:lnTo>
                  <a:pt x="135" y="889"/>
                </a:lnTo>
                <a:lnTo>
                  <a:pt x="152" y="892"/>
                </a:lnTo>
                <a:lnTo>
                  <a:pt x="168" y="893"/>
                </a:lnTo>
                <a:lnTo>
                  <a:pt x="168" y="893"/>
                </a:lnTo>
                <a:lnTo>
                  <a:pt x="184" y="892"/>
                </a:lnTo>
                <a:lnTo>
                  <a:pt x="200" y="889"/>
                </a:lnTo>
                <a:lnTo>
                  <a:pt x="216" y="885"/>
                </a:lnTo>
                <a:lnTo>
                  <a:pt x="231" y="879"/>
                </a:lnTo>
                <a:lnTo>
                  <a:pt x="245" y="873"/>
                </a:lnTo>
                <a:lnTo>
                  <a:pt x="259" y="864"/>
                </a:lnTo>
                <a:lnTo>
                  <a:pt x="271" y="854"/>
                </a:lnTo>
                <a:lnTo>
                  <a:pt x="284" y="843"/>
                </a:lnTo>
                <a:lnTo>
                  <a:pt x="292" y="834"/>
                </a:lnTo>
                <a:lnTo>
                  <a:pt x="299" y="825"/>
                </a:lnTo>
                <a:lnTo>
                  <a:pt x="306" y="816"/>
                </a:lnTo>
                <a:lnTo>
                  <a:pt x="312" y="806"/>
                </a:lnTo>
                <a:lnTo>
                  <a:pt x="317" y="796"/>
                </a:lnTo>
                <a:lnTo>
                  <a:pt x="322" y="785"/>
                </a:lnTo>
                <a:lnTo>
                  <a:pt x="325" y="774"/>
                </a:lnTo>
                <a:lnTo>
                  <a:pt x="328" y="763"/>
                </a:lnTo>
                <a:lnTo>
                  <a:pt x="330" y="752"/>
                </a:lnTo>
                <a:lnTo>
                  <a:pt x="331" y="741"/>
                </a:lnTo>
                <a:lnTo>
                  <a:pt x="331" y="729"/>
                </a:lnTo>
                <a:lnTo>
                  <a:pt x="331" y="717"/>
                </a:lnTo>
                <a:lnTo>
                  <a:pt x="330" y="706"/>
                </a:lnTo>
                <a:lnTo>
                  <a:pt x="328" y="694"/>
                </a:lnTo>
                <a:lnTo>
                  <a:pt x="325" y="682"/>
                </a:lnTo>
                <a:lnTo>
                  <a:pt x="322" y="671"/>
                </a:lnTo>
                <a:lnTo>
                  <a:pt x="446" y="547"/>
                </a:lnTo>
                <a:lnTo>
                  <a:pt x="569" y="671"/>
                </a:lnTo>
                <a:lnTo>
                  <a:pt x="566" y="682"/>
                </a:lnTo>
                <a:lnTo>
                  <a:pt x="563" y="694"/>
                </a:lnTo>
                <a:lnTo>
                  <a:pt x="561" y="706"/>
                </a:lnTo>
                <a:lnTo>
                  <a:pt x="560" y="716"/>
                </a:lnTo>
                <a:lnTo>
                  <a:pt x="559" y="728"/>
                </a:lnTo>
                <a:lnTo>
                  <a:pt x="560" y="740"/>
                </a:lnTo>
                <a:lnTo>
                  <a:pt x="561" y="752"/>
                </a:lnTo>
                <a:lnTo>
                  <a:pt x="564" y="762"/>
                </a:lnTo>
                <a:lnTo>
                  <a:pt x="567" y="774"/>
                </a:lnTo>
                <a:lnTo>
                  <a:pt x="570" y="785"/>
                </a:lnTo>
                <a:lnTo>
                  <a:pt x="574" y="796"/>
                </a:lnTo>
                <a:lnTo>
                  <a:pt x="580" y="805"/>
                </a:lnTo>
                <a:lnTo>
                  <a:pt x="586" y="816"/>
                </a:lnTo>
                <a:lnTo>
                  <a:pt x="592" y="825"/>
                </a:lnTo>
                <a:lnTo>
                  <a:pt x="600" y="834"/>
                </a:lnTo>
                <a:lnTo>
                  <a:pt x="609" y="843"/>
                </a:lnTo>
                <a:lnTo>
                  <a:pt x="620" y="854"/>
                </a:lnTo>
                <a:lnTo>
                  <a:pt x="634" y="864"/>
                </a:lnTo>
                <a:lnTo>
                  <a:pt x="648" y="873"/>
                </a:lnTo>
                <a:lnTo>
                  <a:pt x="662" y="879"/>
                </a:lnTo>
                <a:lnTo>
                  <a:pt x="678" y="885"/>
                </a:lnTo>
                <a:lnTo>
                  <a:pt x="693" y="889"/>
                </a:lnTo>
                <a:lnTo>
                  <a:pt x="709" y="892"/>
                </a:lnTo>
                <a:lnTo>
                  <a:pt x="725" y="893"/>
                </a:lnTo>
                <a:lnTo>
                  <a:pt x="741" y="892"/>
                </a:lnTo>
                <a:lnTo>
                  <a:pt x="758" y="889"/>
                </a:lnTo>
                <a:lnTo>
                  <a:pt x="774" y="884"/>
                </a:lnTo>
                <a:lnTo>
                  <a:pt x="790" y="879"/>
                </a:lnTo>
                <a:lnTo>
                  <a:pt x="794" y="877"/>
                </a:lnTo>
                <a:lnTo>
                  <a:pt x="796" y="875"/>
                </a:lnTo>
                <a:lnTo>
                  <a:pt x="798" y="871"/>
                </a:lnTo>
                <a:lnTo>
                  <a:pt x="799" y="867"/>
                </a:lnTo>
                <a:lnTo>
                  <a:pt x="799" y="863"/>
                </a:lnTo>
                <a:lnTo>
                  <a:pt x="799" y="860"/>
                </a:lnTo>
                <a:lnTo>
                  <a:pt x="797" y="857"/>
                </a:lnTo>
                <a:lnTo>
                  <a:pt x="795" y="853"/>
                </a:lnTo>
                <a:lnTo>
                  <a:pt x="718" y="786"/>
                </a:lnTo>
                <a:lnTo>
                  <a:pt x="718" y="717"/>
                </a:lnTo>
                <a:lnTo>
                  <a:pt x="785" y="717"/>
                </a:lnTo>
                <a:lnTo>
                  <a:pt x="854" y="796"/>
                </a:lnTo>
                <a:lnTo>
                  <a:pt x="856" y="798"/>
                </a:lnTo>
                <a:lnTo>
                  <a:pt x="859" y="799"/>
                </a:lnTo>
                <a:lnTo>
                  <a:pt x="863" y="800"/>
                </a:lnTo>
                <a:lnTo>
                  <a:pt x="866" y="800"/>
                </a:lnTo>
                <a:lnTo>
                  <a:pt x="871" y="799"/>
                </a:lnTo>
                <a:lnTo>
                  <a:pt x="874" y="797"/>
                </a:lnTo>
                <a:lnTo>
                  <a:pt x="876" y="793"/>
                </a:lnTo>
                <a:lnTo>
                  <a:pt x="878" y="790"/>
                </a:lnTo>
                <a:lnTo>
                  <a:pt x="882" y="778"/>
                </a:lnTo>
                <a:lnTo>
                  <a:pt x="886" y="767"/>
                </a:lnTo>
                <a:lnTo>
                  <a:pt x="889" y="755"/>
                </a:lnTo>
                <a:lnTo>
                  <a:pt x="891" y="743"/>
                </a:lnTo>
                <a:lnTo>
                  <a:pt x="891" y="730"/>
                </a:lnTo>
                <a:lnTo>
                  <a:pt x="891" y="719"/>
                </a:lnTo>
                <a:lnTo>
                  <a:pt x="890" y="707"/>
                </a:lnTo>
                <a:lnTo>
                  <a:pt x="889" y="695"/>
                </a:lnTo>
                <a:lnTo>
                  <a:pt x="886" y="683"/>
                </a:lnTo>
                <a:lnTo>
                  <a:pt x="882" y="671"/>
                </a:lnTo>
                <a:lnTo>
                  <a:pt x="877" y="660"/>
                </a:lnTo>
                <a:lnTo>
                  <a:pt x="872" y="649"/>
                </a:lnTo>
                <a:lnTo>
                  <a:pt x="866" y="638"/>
                </a:lnTo>
                <a:lnTo>
                  <a:pt x="859" y="628"/>
                </a:lnTo>
                <a:lnTo>
                  <a:pt x="851" y="618"/>
                </a:lnTo>
                <a:lnTo>
                  <a:pt x="843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  <a:ex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37930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Δυνατότητες και προκλήσεις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Διαφορετικές εταιρείες και </a:t>
            </a:r>
            <a:r>
              <a:rPr lang="en-US" dirty="0"/>
              <a:t>developers (3 </a:t>
            </a:r>
            <a:r>
              <a:rPr lang="el-GR" dirty="0" smtClean="0"/>
              <a:t>εταιρ</a:t>
            </a:r>
            <a:r>
              <a:rPr lang="el-GR" dirty="0"/>
              <a:t>ε</a:t>
            </a:r>
            <a:r>
              <a:rPr lang="el-GR" dirty="0" smtClean="0"/>
              <a:t>ίες/ίδιο </a:t>
            </a:r>
            <a:r>
              <a:rPr lang="en-US" dirty="0"/>
              <a:t>site)</a:t>
            </a:r>
            <a:endParaRPr lang="el-GR" dirty="0"/>
          </a:p>
          <a:p>
            <a:r>
              <a:rPr lang="el-GR" dirty="0"/>
              <a:t>Χαμηλό κόστος μεταφοράς σε καινούρια </a:t>
            </a:r>
            <a:r>
              <a:rPr lang="el-GR" dirty="0" smtClean="0"/>
              <a:t>εταιρεία </a:t>
            </a:r>
            <a:r>
              <a:rPr lang="en-US" dirty="0"/>
              <a:t>/ </a:t>
            </a:r>
            <a:r>
              <a:rPr lang="el-GR" dirty="0"/>
              <a:t>προμηθευτή</a:t>
            </a:r>
            <a:endParaRPr lang="en-US" dirty="0"/>
          </a:p>
          <a:p>
            <a:r>
              <a:rPr lang="el-GR" dirty="0"/>
              <a:t>Πλατφόρμα επιτρέπει το </a:t>
            </a:r>
            <a:r>
              <a:rPr lang="en-US" dirty="0"/>
              <a:t>internalization</a:t>
            </a:r>
            <a:endParaRPr lang="el-GR" dirty="0"/>
          </a:p>
          <a:p>
            <a:r>
              <a:rPr lang="el-GR" dirty="0"/>
              <a:t>Σύνδεση με </a:t>
            </a:r>
            <a:r>
              <a:rPr lang="en-US" dirty="0"/>
              <a:t>Translation tool </a:t>
            </a:r>
            <a:r>
              <a:rPr lang="el-GR" dirty="0"/>
              <a:t>(</a:t>
            </a:r>
            <a:r>
              <a:rPr lang="en-US" dirty="0"/>
              <a:t>ex </a:t>
            </a:r>
            <a:r>
              <a:rPr lang="el-GR" dirty="0"/>
              <a:t>κινέζικα</a:t>
            </a:r>
            <a:r>
              <a:rPr lang="en-US" dirty="0"/>
              <a:t> * 2)</a:t>
            </a:r>
          </a:p>
          <a:p>
            <a:r>
              <a:rPr lang="el-GR" dirty="0"/>
              <a:t>Εκπαίδευση συνεργατών σε άλλες χώρες </a:t>
            </a:r>
          </a:p>
          <a:p>
            <a:r>
              <a:rPr lang="el-GR" dirty="0"/>
              <a:t>Πολλοί χρήστες με διαφορετικά </a:t>
            </a:r>
            <a:r>
              <a:rPr lang="en-US" dirty="0"/>
              <a:t>views</a:t>
            </a:r>
          </a:p>
          <a:p>
            <a:r>
              <a:rPr lang="el-GR" dirty="0"/>
              <a:t>Διαφορετικά μαγαζιά με διαφορετικά </a:t>
            </a:r>
            <a:r>
              <a:rPr lang="en-US" dirty="0"/>
              <a:t>rules </a:t>
            </a:r>
            <a:r>
              <a:rPr lang="el-GR" dirty="0"/>
              <a:t>και </a:t>
            </a:r>
            <a:r>
              <a:rPr lang="en-US" dirty="0"/>
              <a:t>plugins</a:t>
            </a:r>
            <a:endParaRPr lang="el-GR" dirty="0"/>
          </a:p>
          <a:p>
            <a:r>
              <a:rPr lang="el-GR" dirty="0"/>
              <a:t>Σύνδεση με το </a:t>
            </a:r>
            <a:r>
              <a:rPr lang="en-US" dirty="0"/>
              <a:t>Navision</a:t>
            </a:r>
            <a:endParaRPr lang="el-GR" dirty="0"/>
          </a:p>
          <a:p>
            <a:r>
              <a:rPr lang="el-GR" dirty="0"/>
              <a:t>Πληθώρα </a:t>
            </a:r>
            <a:r>
              <a:rPr lang="en-US" dirty="0"/>
              <a:t>plugins (contact pigeon, </a:t>
            </a:r>
            <a:r>
              <a:rPr lang="en-US" dirty="0" err="1"/>
              <a:t>adaplo</a:t>
            </a:r>
            <a:r>
              <a:rPr lang="en-US" dirty="0"/>
              <a:t> &amp; </a:t>
            </a:r>
            <a:r>
              <a:rPr lang="en-US" dirty="0" err="1"/>
              <a:t>esatisfaction</a:t>
            </a:r>
            <a:r>
              <a:rPr lang="en-US" dirty="0"/>
              <a:t>)</a:t>
            </a:r>
          </a:p>
          <a:p>
            <a:r>
              <a:rPr lang="en-US" dirty="0" err="1"/>
              <a:t>Magento</a:t>
            </a:r>
            <a:r>
              <a:rPr lang="en-US" dirty="0"/>
              <a:t> 2 </a:t>
            </a:r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0233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4635" y="2938835"/>
            <a:ext cx="238283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</a:rPr>
              <a:t>eCommerce </a:t>
            </a:r>
            <a:endParaRPr lang="el-GR" sz="33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83141" y="897564"/>
            <a:ext cx="3605822" cy="1181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chemeClr val="bg1"/>
                </a:solidFill>
              </a:rPr>
              <a:t>WHAT’s next? </a:t>
            </a:r>
          </a:p>
        </p:txBody>
      </p:sp>
      <p:sp>
        <p:nvSpPr>
          <p:cNvPr id="4" name="Multiply 3"/>
          <p:cNvSpPr/>
          <p:nvPr/>
        </p:nvSpPr>
        <p:spPr>
          <a:xfrm>
            <a:off x="3307900" y="2949792"/>
            <a:ext cx="508016" cy="566124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13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1850" y="3089598"/>
            <a:ext cx="3429000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sz="101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28550"/>
            <a:ext cx="9144000" cy="3240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760" dirty="0"/>
          </a:p>
        </p:txBody>
      </p:sp>
      <p:sp>
        <p:nvSpPr>
          <p:cNvPr id="4" name="Chord 3"/>
          <p:cNvSpPr/>
          <p:nvPr/>
        </p:nvSpPr>
        <p:spPr>
          <a:xfrm rot="6223557">
            <a:off x="3650666" y="2256952"/>
            <a:ext cx="1819061" cy="1786871"/>
          </a:xfrm>
          <a:prstGeom prst="chord">
            <a:avLst>
              <a:gd name="adj1" fmla="val 4696211"/>
              <a:gd name="adj2" fmla="val 15245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760" dirty="0"/>
          </a:p>
        </p:txBody>
      </p:sp>
      <p:sp>
        <p:nvSpPr>
          <p:cNvPr id="5" name="TextBox 4"/>
          <p:cNvSpPr txBox="1"/>
          <p:nvPr/>
        </p:nvSpPr>
        <p:spPr>
          <a:xfrm>
            <a:off x="2888317" y="927534"/>
            <a:ext cx="3343757" cy="1151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Marina Vasilara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Reach me at: vasilara-m@apivita.com</a:t>
            </a:r>
          </a:p>
          <a:p>
            <a:pPr algn="ctr"/>
            <a:endParaRPr lang="en-US" sz="118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5676" y="3576522"/>
            <a:ext cx="58326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950" b="1" i="1" dirty="0"/>
              <a:t>“You have to start with the customer experience and work backwards to the technology”</a:t>
            </a:r>
            <a:r>
              <a:rPr lang="el-GR" sz="1950" b="1" i="1" dirty="0"/>
              <a:t> </a:t>
            </a:r>
            <a:r>
              <a:rPr lang="en-US" sz="1950" b="1" i="1" dirty="0"/>
              <a:t>Steve Jobs</a:t>
            </a:r>
          </a:p>
        </p:txBody>
      </p:sp>
    </p:spTree>
    <p:extLst>
      <p:ext uri="{BB962C8B-B14F-4D97-AF65-F5344CB8AC3E}">
        <p14:creationId xmlns:p14="http://schemas.microsoft.com/office/powerpoint/2010/main" val="269944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308361" y="942356"/>
            <a:ext cx="4397765" cy="579820"/>
          </a:xfrm>
          <a:prstGeom prst="rect">
            <a:avLst/>
          </a:prstGeom>
        </p:spPr>
        <p:txBody>
          <a:bodyPr vert="horz" lIns="38576" tIns="19289" rIns="38576" bIns="19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l-GR" sz="2400" b="1" dirty="0">
                <a:solidFill>
                  <a:schemeClr val="bg1"/>
                </a:solidFill>
              </a:rPr>
              <a:t>Μαρίνα </a:t>
            </a:r>
            <a:r>
              <a:rPr lang="el-GR" sz="2400" b="1" dirty="0" err="1">
                <a:solidFill>
                  <a:schemeClr val="bg1"/>
                </a:solidFill>
              </a:rPr>
              <a:t>Βασιλαρά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37874" y="1554102"/>
            <a:ext cx="4860540" cy="2305444"/>
          </a:xfrm>
          <a:prstGeom prst="rect">
            <a:avLst/>
          </a:prstGeom>
        </p:spPr>
        <p:txBody>
          <a:bodyPr vert="horz" lIns="38576" tIns="19289" rIns="38576" bIns="19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l-GR" sz="1500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Επικεφαλής του τμήματος e-</a:t>
            </a:r>
            <a:r>
              <a:rPr lang="el-GR" sz="1500" dirty="0" err="1">
                <a:solidFill>
                  <a:schemeClr val="bg1"/>
                </a:solidFill>
                <a:ea typeface="Roboto" panose="02000000000000000000" pitchFamily="2" charset="0"/>
              </a:rPr>
              <a:t>business</a:t>
            </a: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 της APIVITA με καθήκοντα </a:t>
            </a:r>
          </a:p>
          <a:p>
            <a:pPr>
              <a:lnSpc>
                <a:spcPct val="100000"/>
              </a:lnSpc>
            </a:pP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την </a:t>
            </a:r>
            <a:r>
              <a:rPr lang="el-GR" sz="1500" dirty="0" err="1">
                <a:solidFill>
                  <a:schemeClr val="bg1"/>
                </a:solidFill>
                <a:ea typeface="Roboto" panose="02000000000000000000" pitchFamily="2" charset="0"/>
              </a:rPr>
              <a:t>digital</a:t>
            </a: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 επικοινωνία &amp; τα </a:t>
            </a:r>
            <a:r>
              <a:rPr lang="el-GR" sz="1500" dirty="0" err="1">
                <a:solidFill>
                  <a:schemeClr val="bg1"/>
                </a:solidFill>
                <a:ea typeface="Roboto" panose="02000000000000000000" pitchFamily="2" charset="0"/>
              </a:rPr>
              <a:t>social</a:t>
            </a: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l-GR" sz="1500" dirty="0" err="1">
                <a:solidFill>
                  <a:schemeClr val="bg1"/>
                </a:solidFill>
                <a:ea typeface="Roboto" panose="02000000000000000000" pitchFamily="2" charset="0"/>
              </a:rPr>
              <a:t>media</a:t>
            </a: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την ανάπτυξη και επίβλεψη των </a:t>
            </a:r>
            <a:r>
              <a:rPr lang="en-US" sz="1500" dirty="0" smtClean="0">
                <a:solidFill>
                  <a:schemeClr val="bg1"/>
                </a:solidFill>
                <a:ea typeface="Roboto" panose="02000000000000000000" pitchFamily="2" charset="0"/>
              </a:rPr>
              <a:t>9</a:t>
            </a:r>
            <a:r>
              <a:rPr lang="el-GR" sz="1500" dirty="0" smtClean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διαφορετικών εταιρικών ιστοσελίδων</a:t>
            </a:r>
            <a:r>
              <a:rPr lang="el-GR" sz="1500" dirty="0">
                <a:solidFill>
                  <a:schemeClr val="bg1"/>
                </a:solidFill>
              </a:rPr>
              <a:t> σε </a:t>
            </a:r>
            <a:r>
              <a:rPr lang="en-US" sz="1500" dirty="0" smtClean="0">
                <a:solidFill>
                  <a:schemeClr val="bg1"/>
                </a:solidFill>
              </a:rPr>
              <a:t>4</a:t>
            </a:r>
            <a:r>
              <a:rPr lang="el-GR" sz="1500" dirty="0" smtClean="0">
                <a:solidFill>
                  <a:schemeClr val="bg1"/>
                </a:solidFill>
              </a:rPr>
              <a:t> </a:t>
            </a:r>
            <a:r>
              <a:rPr lang="el-GR" sz="1500" dirty="0">
                <a:solidFill>
                  <a:schemeClr val="bg1"/>
                </a:solidFill>
              </a:rPr>
              <a:t>Ηπείρους</a:t>
            </a: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, </a:t>
            </a:r>
            <a:r>
              <a:rPr lang="en-US" sz="1500" dirty="0" smtClean="0">
                <a:solidFill>
                  <a:schemeClr val="bg1"/>
                </a:solidFill>
                <a:ea typeface="Roboto" panose="02000000000000000000" pitchFamily="2" charset="0"/>
              </a:rPr>
              <a:t>7</a:t>
            </a:r>
            <a:r>
              <a:rPr lang="el-GR" sz="1500" dirty="0" smtClean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από τις οποίες είναι </a:t>
            </a:r>
            <a:r>
              <a:rPr lang="el-GR" sz="1500" dirty="0" err="1">
                <a:solidFill>
                  <a:schemeClr val="bg1"/>
                </a:solidFill>
                <a:ea typeface="Roboto" panose="02000000000000000000" pitchFamily="2" charset="0"/>
              </a:rPr>
              <a:t>online</a:t>
            </a:r>
            <a:r>
              <a:rPr lang="el-GR" sz="1500" dirty="0">
                <a:solidFill>
                  <a:schemeClr val="bg1"/>
                </a:solidFill>
                <a:ea typeface="Roboto" panose="02000000000000000000" pitchFamily="2" charset="0"/>
              </a:rPr>
              <a:t> e-</a:t>
            </a:r>
            <a:r>
              <a:rPr lang="el-GR" sz="1500" dirty="0" err="1">
                <a:solidFill>
                  <a:schemeClr val="bg1"/>
                </a:solidFill>
                <a:ea typeface="Roboto" panose="02000000000000000000" pitchFamily="2" charset="0"/>
              </a:rPr>
              <a:t>shops</a:t>
            </a:r>
            <a:endParaRPr lang="en-US" sz="1500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l-GR" sz="1500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1500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08361" y="1599642"/>
            <a:ext cx="1949994" cy="1934246"/>
            <a:chOff x="293975" y="2472744"/>
            <a:chExt cx="3131806" cy="3348508"/>
          </a:xfrm>
        </p:grpSpPr>
        <p:sp>
          <p:nvSpPr>
            <p:cNvPr id="3" name="Ορθογώνιο 2"/>
            <p:cNvSpPr/>
            <p:nvPr/>
          </p:nvSpPr>
          <p:spPr>
            <a:xfrm>
              <a:off x="293975" y="2472744"/>
              <a:ext cx="3131806" cy="33485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/>
                <a:t>Instructor’s</a:t>
              </a:r>
            </a:p>
            <a:p>
              <a:pPr algn="ctr"/>
              <a:r>
                <a:rPr lang="en-US" sz="1013" dirty="0"/>
                <a:t>Photo</a:t>
              </a:r>
              <a:endParaRPr lang="el-GR" sz="1013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75" y="2856900"/>
              <a:ext cx="3131806" cy="25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450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APIVITA </a:t>
            </a:r>
            <a:r>
              <a:rPr lang="el-GR" sz="1800" dirty="0"/>
              <a:t>με λίγα λόγια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/>
              <a:t>Προκλήσεις </a:t>
            </a:r>
            <a:r>
              <a:rPr lang="en-US" sz="1800" dirty="0"/>
              <a:t>ecommerce sites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Cross border facts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/>
              <a:t>Η εμπειρία της </a:t>
            </a:r>
            <a:r>
              <a:rPr lang="en-US" sz="1800" dirty="0"/>
              <a:t>APIVITA </a:t>
            </a:r>
            <a:r>
              <a:rPr lang="el-GR" sz="1800" dirty="0"/>
              <a:t>και το </a:t>
            </a:r>
            <a:r>
              <a:rPr lang="en-US" sz="1800" dirty="0"/>
              <a:t>APIVITA.com</a:t>
            </a:r>
          </a:p>
        </p:txBody>
      </p:sp>
    </p:spTree>
    <p:extLst>
      <p:ext uri="{BB962C8B-B14F-4D97-AF65-F5344CB8AC3E}">
        <p14:creationId xmlns:p14="http://schemas.microsoft.com/office/powerpoint/2010/main" val="36726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APIVITA </a:t>
            </a:r>
            <a:r>
              <a:rPr lang="el-GR" dirty="0"/>
              <a:t>με λίγα λόγια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Η πρώτη ελληνική εταιρεία φυσικών καλλυντικών</a:t>
            </a:r>
          </a:p>
          <a:p>
            <a:pPr>
              <a:lnSpc>
                <a:spcPct val="150000"/>
              </a:lnSpc>
            </a:pPr>
            <a:r>
              <a:rPr lang="el-GR" dirty="0"/>
              <a:t>Από το 1979 δημιουργεί φυσικά, αποτελεσματικά και ολιστικά προϊόντα για την υγεία και την ομορφιά.</a:t>
            </a:r>
          </a:p>
          <a:p>
            <a:pPr>
              <a:lnSpc>
                <a:spcPct val="150000"/>
              </a:lnSpc>
            </a:pPr>
            <a:r>
              <a:rPr lang="el-GR" dirty="0"/>
              <a:t>Έχει φυσική παρουσία σε 14 χώρες</a:t>
            </a:r>
          </a:p>
          <a:p>
            <a:pPr>
              <a:lnSpc>
                <a:spcPct val="150000"/>
              </a:lnSpc>
            </a:pPr>
            <a:r>
              <a:rPr lang="el-GR" dirty="0"/>
              <a:t>Το 2017 εξαγοράστηκε από την πολυεθνική </a:t>
            </a:r>
            <a:r>
              <a:rPr lang="en-US" dirty="0"/>
              <a:t>PUIG</a:t>
            </a:r>
            <a:r>
              <a:rPr lang="el-GR" dirty="0"/>
              <a:t>, έναν όμιλο με πωλήσεις σε πάνω από 150 χώρες και με ένα </a:t>
            </a:r>
            <a:r>
              <a:rPr lang="el-GR" dirty="0" err="1"/>
              <a:t>πορτοφόλιο</a:t>
            </a:r>
            <a:r>
              <a:rPr lang="el-GR" dirty="0"/>
              <a:t> από πολύ γνωστά διεθνή </a:t>
            </a:r>
            <a:r>
              <a:rPr lang="en-US" dirty="0"/>
              <a:t>brand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192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multistore can be a long journey difficult for all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707920"/>
            <a:ext cx="5473585" cy="4083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7816" y="1275606"/>
            <a:ext cx="1656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Lose-Lose </a:t>
            </a:r>
            <a:endParaRPr lang="el-GR" dirty="0"/>
          </a:p>
        </p:txBody>
      </p:sp>
      <p:sp>
        <p:nvSpPr>
          <p:cNvPr id="6" name="Down Arrow 5"/>
          <p:cNvSpPr/>
          <p:nvPr/>
        </p:nvSpPr>
        <p:spPr>
          <a:xfrm>
            <a:off x="7161806" y="1851670"/>
            <a:ext cx="1705506" cy="1084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 customer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3226352"/>
            <a:ext cx="9187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Win-Win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33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23478"/>
            <a:ext cx="7560000" cy="475562"/>
          </a:xfrm>
        </p:spPr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l-GR" dirty="0"/>
              <a:t>Βασικός στόχος: Επιλογή πλατφόρμας που επιτρέπει το </a:t>
            </a:r>
            <a:r>
              <a:rPr lang="en-US" dirty="0"/>
              <a:t>internationalization</a:t>
            </a:r>
            <a:br>
              <a:rPr lang="en-US" dirty="0"/>
            </a:b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b="6806"/>
          <a:stretch/>
        </p:blipFill>
        <p:spPr>
          <a:xfrm>
            <a:off x="1907703" y="2189710"/>
            <a:ext cx="5716133" cy="25422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2000" y="789553"/>
            <a:ext cx="756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l-GR" sz="1500" dirty="0" err="1"/>
              <a:t>Πολυγλωσσικό</a:t>
            </a:r>
            <a:r>
              <a:rPr lang="en-US" sz="1500" dirty="0"/>
              <a:t> CMS</a:t>
            </a:r>
          </a:p>
          <a:p>
            <a:pPr marL="257175" indent="-257175">
              <a:buFont typeface="+mj-lt"/>
              <a:buAutoNum type="arabicPeriod"/>
            </a:pPr>
            <a:r>
              <a:rPr lang="el-GR" sz="1500" dirty="0"/>
              <a:t>Σύστημα μετάφρασης (</a:t>
            </a:r>
            <a:r>
              <a:rPr lang="en-US" sz="1500" dirty="0"/>
              <a:t>TMS</a:t>
            </a:r>
            <a:r>
              <a:rPr lang="el-GR" sz="1500" dirty="0"/>
              <a:t>)</a:t>
            </a:r>
            <a:endParaRPr lang="en-US" sz="1500" dirty="0"/>
          </a:p>
          <a:p>
            <a:pPr marL="257175" indent="-257175">
              <a:buFont typeface="+mj-lt"/>
              <a:buAutoNum type="arabicPeriod"/>
            </a:pPr>
            <a:r>
              <a:rPr lang="el-GR" sz="1500" dirty="0"/>
              <a:t>Υποστήριξη διαφορετικών νομισμάτων</a:t>
            </a:r>
          </a:p>
          <a:p>
            <a:pPr marL="257175" indent="-257175">
              <a:buFont typeface="+mj-lt"/>
              <a:buAutoNum type="arabicPeriod"/>
            </a:pPr>
            <a:r>
              <a:rPr lang="el-GR" sz="1500" dirty="0"/>
              <a:t>Διαφορετικά φορολογικά συστήματα</a:t>
            </a:r>
            <a:endParaRPr lang="en-US" sz="1500" dirty="0"/>
          </a:p>
          <a:p>
            <a:pPr marL="257175" indent="-257175">
              <a:buFont typeface="+mj-lt"/>
              <a:buAutoNum type="arabicPeriod"/>
            </a:pPr>
            <a:r>
              <a:rPr lang="el-GR" sz="1500" dirty="0"/>
              <a:t>Διαχείριση πολλαπλών </a:t>
            </a:r>
            <a:r>
              <a:rPr lang="en-US" sz="1500" dirty="0"/>
              <a:t>stores </a:t>
            </a:r>
            <a:r>
              <a:rPr lang="el-GR" sz="1500" dirty="0"/>
              <a:t>με ένα κοινό </a:t>
            </a:r>
            <a:r>
              <a:rPr lang="en-US" sz="1500" dirty="0"/>
              <a:t>Backend</a:t>
            </a:r>
          </a:p>
          <a:p>
            <a:pPr marL="257175" indent="-257175">
              <a:buFont typeface="+mj-lt"/>
              <a:buAutoNum type="arabicPeriod"/>
            </a:pPr>
            <a:r>
              <a:rPr lang="el-GR" sz="1500" dirty="0"/>
              <a:t>Σύνδεση με διαφορετικές αποθήκες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283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9782"/>
            <a:ext cx="7772400" cy="1021556"/>
          </a:xfrm>
        </p:spPr>
        <p:txBody>
          <a:bodyPr/>
          <a:lstStyle/>
          <a:p>
            <a:r>
              <a:rPr lang="en-US" dirty="0"/>
              <a:t>CROSS BORDER FACTS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016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Cross-Border e-Commerce: The Supply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Today </a:t>
            </a:r>
            <a:r>
              <a:rPr lang="en-US" sz="1800" b="1" dirty="0"/>
              <a:t>65%</a:t>
            </a:r>
            <a:r>
              <a:rPr lang="en-US" sz="1800" dirty="0"/>
              <a:t> of European internet users shop online</a:t>
            </a:r>
          </a:p>
          <a:p>
            <a:r>
              <a:rPr lang="en-US" sz="1800" b="1" dirty="0"/>
              <a:t>16% </a:t>
            </a:r>
            <a:r>
              <a:rPr lang="en-US" sz="1800" dirty="0"/>
              <a:t>of SMEs sell online  </a:t>
            </a:r>
          </a:p>
          <a:p>
            <a:r>
              <a:rPr lang="en-US" sz="1800" dirty="0"/>
              <a:t>Only </a:t>
            </a:r>
            <a:r>
              <a:rPr lang="en-US" sz="1800" b="1" dirty="0"/>
              <a:t>8%</a:t>
            </a:r>
            <a:r>
              <a:rPr lang="en-US" sz="1800" dirty="0"/>
              <a:t> of EU companies sell cross-border in EU  </a:t>
            </a:r>
            <a:r>
              <a:rPr lang="el-GR" sz="1800" dirty="0"/>
              <a:t> 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4569972"/>
            <a:ext cx="64622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Source: Ecommerce Europe &amp; European Commission</a:t>
            </a:r>
          </a:p>
        </p:txBody>
      </p:sp>
      <p:pic>
        <p:nvPicPr>
          <p:cNvPr id="5" name="Picture 7" descr="http://ec.europa.eu/eurostat/statistics-explained/images/4/40/V1E-commerce_sales_to_own_country_and_other_EU_countries%2C_2014_%28%25_enterprises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1" y="1865957"/>
            <a:ext cx="7435763" cy="26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55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438" t="30400" r="35038" b="29700"/>
          <a:stretch/>
        </p:blipFill>
        <p:spPr>
          <a:xfrm>
            <a:off x="1763688" y="1545637"/>
            <a:ext cx="5508612" cy="2907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Cross-Border e-Commerce:</a:t>
            </a:r>
            <a:r>
              <a:rPr lang="el-GR" dirty="0"/>
              <a:t> </a:t>
            </a:r>
            <a:r>
              <a:rPr lang="en-US" dirty="0"/>
              <a:t>The Demand 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92000" y="735546"/>
            <a:ext cx="756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500" b="1" dirty="0"/>
              <a:t>1 στους 2 </a:t>
            </a:r>
            <a:r>
              <a:rPr lang="en-US" sz="1500" dirty="0"/>
              <a:t>e-shoppers</a:t>
            </a:r>
            <a:r>
              <a:rPr lang="el-GR" sz="1500" dirty="0"/>
              <a:t> αγοράζει από </a:t>
            </a:r>
            <a:r>
              <a:rPr lang="en-US" sz="1500" dirty="0"/>
              <a:t>cross-border sites </a:t>
            </a:r>
            <a:r>
              <a:rPr lang="en-US" sz="1500" baseline="30000" dirty="0"/>
              <a:t>1</a:t>
            </a:r>
            <a:endParaRPr lang="el-GR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500" dirty="0"/>
              <a:t>Το </a:t>
            </a:r>
            <a:r>
              <a:rPr lang="en-US" sz="1500" dirty="0"/>
              <a:t>Cross-Border e-Commerce</a:t>
            </a:r>
            <a:r>
              <a:rPr lang="el-GR" sz="1500" dirty="0"/>
              <a:t> εξελίσσεται στον κύριο μοχλό ανάπτυξης του </a:t>
            </a:r>
            <a:r>
              <a:rPr lang="en-US" sz="1500" dirty="0"/>
              <a:t>B2C</a:t>
            </a:r>
            <a:r>
              <a:rPr lang="el-GR" sz="1500" dirty="0"/>
              <a:t> </a:t>
            </a:r>
            <a:r>
              <a:rPr lang="en-US" sz="1500" dirty="0"/>
              <a:t>e-Commerce</a:t>
            </a:r>
            <a:r>
              <a:rPr lang="el-GR" sz="1500" dirty="0"/>
              <a:t> με ετήσιο ρυθμό ανάπτυξης </a:t>
            </a:r>
            <a:r>
              <a:rPr lang="el-GR" sz="1500" b="1" dirty="0"/>
              <a:t>29,3%</a:t>
            </a:r>
            <a:r>
              <a:rPr lang="en-US" sz="1500" b="1" dirty="0"/>
              <a:t> </a:t>
            </a:r>
            <a:r>
              <a:rPr lang="en-US" sz="1500" baseline="30000" dirty="0"/>
              <a:t>2</a:t>
            </a:r>
            <a:endParaRPr lang="el-GR" sz="15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61960"/>
            <a:ext cx="72723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i="1" baseline="30000" dirty="0"/>
              <a:t>1</a:t>
            </a:r>
            <a:r>
              <a:rPr lang="en-US" sz="825" i="1" dirty="0"/>
              <a:t> </a:t>
            </a:r>
            <a:r>
              <a:rPr lang="en-US" sz="825" i="1" dirty="0" err="1"/>
              <a:t>yStats</a:t>
            </a:r>
            <a:r>
              <a:rPr lang="en-US" sz="825" i="1" dirty="0"/>
              <a:t>, Global Cross-Border B2C E-commerce 2017 report</a:t>
            </a:r>
          </a:p>
          <a:p>
            <a:r>
              <a:rPr lang="en-US" sz="825" i="1" baseline="30000" dirty="0"/>
              <a:t>2</a:t>
            </a:r>
            <a:r>
              <a:rPr lang="el-GR" sz="825" i="1" baseline="30000" dirty="0"/>
              <a:t> </a:t>
            </a:r>
            <a:r>
              <a:rPr lang="en-US" sz="825" i="1" dirty="0"/>
              <a:t>Accenture, Cross-Border Ecommerce</a:t>
            </a:r>
            <a:r>
              <a:rPr lang="el-GR" sz="825" i="1" dirty="0"/>
              <a:t> 2016</a:t>
            </a:r>
            <a:endParaRPr lang="en-US" sz="825" i="1" dirty="0"/>
          </a:p>
        </p:txBody>
      </p:sp>
    </p:spTree>
    <p:extLst>
      <p:ext uri="{BB962C8B-B14F-4D97-AF65-F5344CB8AC3E}">
        <p14:creationId xmlns:p14="http://schemas.microsoft.com/office/powerpoint/2010/main" val="122009595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τάσεις Επικοινωνίας  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18132</TotalTime>
  <Words>622</Words>
  <Application>Microsoft Office PowerPoint</Application>
  <PresentationFormat>On-screen Show (16:9)</PresentationFormat>
  <Paragraphs>138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Austin News Text Semibold</vt:lpstr>
      <vt:lpstr>Calibri</vt:lpstr>
      <vt:lpstr>Roboto</vt:lpstr>
      <vt:lpstr>Segoe UI</vt:lpstr>
      <vt:lpstr>Προτάσεις Επικοινωνίας   2015</vt:lpstr>
      <vt:lpstr>Meet Magento GR 2017 </vt:lpstr>
      <vt:lpstr>PowerPoint Presentation</vt:lpstr>
      <vt:lpstr>Περιεχόμενα</vt:lpstr>
      <vt:lpstr>APIVITA με λίγα λόγια</vt:lpstr>
      <vt:lpstr>International multistore can be a long journey difficult for all</vt:lpstr>
      <vt:lpstr> Βασικός στόχος: Επιλογή πλατφόρμας που επιτρέπει το internationalization </vt:lpstr>
      <vt:lpstr>CROSS BORDER FACTS </vt:lpstr>
      <vt:lpstr>EU Cross-Border e-Commerce: The Supply</vt:lpstr>
      <vt:lpstr>Global Cross-Border e-Commerce: The Demand </vt:lpstr>
      <vt:lpstr>Γιατί οι e-shoppers επιλέγουν Cross-Border?</vt:lpstr>
      <vt:lpstr>Επίπεδο γνώσης αγγλικών στην Ευρώπη</vt:lpstr>
      <vt:lpstr>Online payment methods</vt:lpstr>
      <vt:lpstr>APIVITA.com</vt:lpstr>
      <vt:lpstr>APIVITA ONLINE με την πλατφόρμα magento*</vt:lpstr>
      <vt:lpstr>TIMELINE</vt:lpstr>
      <vt:lpstr>Δυνατότητες και προκλήσεις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Αποτελέσματα Αναζήτησης Google</dc:title>
  <dc:creator>georgakopoulou-a</dc:creator>
  <cp:lastModifiedBy>Marina Vasilara</cp:lastModifiedBy>
  <cp:revision>556</cp:revision>
  <cp:lastPrinted>2017-03-16T16:37:14Z</cp:lastPrinted>
  <dcterms:created xsi:type="dcterms:W3CDTF">2015-12-28T09:26:34Z</dcterms:created>
  <dcterms:modified xsi:type="dcterms:W3CDTF">2017-10-05T13:54:02Z</dcterms:modified>
</cp:coreProperties>
</file>